
<file path=[Content_Types].xml><?xml version="1.0" encoding="utf-8"?>
<Types xmlns="http://schemas.openxmlformats.org/package/2006/content-types">
  <Default Extension="png" ContentType="image/png"/>
  <Default Extension="bin" ContentType="application/vnd.openxmlformats-officedocument.oleObject"/>
  <Default Extension="vsd" ContentType="application/vnd.visio"/>
  <Default Extension="emf" ContentType="image/x-emf"/>
  <Default Extension="wmf" ContentType="image/x-w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5" r:id="rId1"/>
  </p:sldMasterIdLst>
  <p:notesMasterIdLst>
    <p:notesMasterId r:id="rId183"/>
  </p:notesMasterIdLst>
  <p:handoutMasterIdLst>
    <p:handoutMasterId r:id="rId184"/>
  </p:handoutMasterIdLst>
  <p:sldIdLst>
    <p:sldId id="381" r:id="rId2"/>
    <p:sldId id="500" r:id="rId3"/>
    <p:sldId id="383" r:id="rId4"/>
    <p:sldId id="443" r:id="rId5"/>
    <p:sldId id="501" r:id="rId6"/>
    <p:sldId id="411" r:id="rId7"/>
    <p:sldId id="420" r:id="rId8"/>
    <p:sldId id="421" r:id="rId9"/>
    <p:sldId id="422" r:id="rId10"/>
    <p:sldId id="423" r:id="rId11"/>
    <p:sldId id="465" r:id="rId12"/>
    <p:sldId id="424" r:id="rId13"/>
    <p:sldId id="502" r:id="rId14"/>
    <p:sldId id="425" r:id="rId15"/>
    <p:sldId id="539" r:id="rId16"/>
    <p:sldId id="459" r:id="rId17"/>
    <p:sldId id="499" r:id="rId18"/>
    <p:sldId id="442" r:id="rId19"/>
    <p:sldId id="610" r:id="rId20"/>
    <p:sldId id="444" r:id="rId21"/>
    <p:sldId id="445" r:id="rId22"/>
    <p:sldId id="461" r:id="rId23"/>
    <p:sldId id="446" r:id="rId24"/>
    <p:sldId id="447" r:id="rId25"/>
    <p:sldId id="448" r:id="rId26"/>
    <p:sldId id="449" r:id="rId27"/>
    <p:sldId id="450" r:id="rId28"/>
    <p:sldId id="451" r:id="rId29"/>
    <p:sldId id="498" r:id="rId30"/>
    <p:sldId id="452" r:id="rId31"/>
    <p:sldId id="460" r:id="rId32"/>
    <p:sldId id="412" r:id="rId33"/>
    <p:sldId id="399" r:id="rId34"/>
    <p:sldId id="487" r:id="rId35"/>
    <p:sldId id="430" r:id="rId36"/>
    <p:sldId id="431" r:id="rId37"/>
    <p:sldId id="453" r:id="rId38"/>
    <p:sldId id="396" r:id="rId39"/>
    <p:sldId id="466" r:id="rId40"/>
    <p:sldId id="413" r:id="rId41"/>
    <p:sldId id="488" r:id="rId42"/>
    <p:sldId id="492" r:id="rId43"/>
    <p:sldId id="489" r:id="rId44"/>
    <p:sldId id="490" r:id="rId45"/>
    <p:sldId id="491" r:id="rId46"/>
    <p:sldId id="414" r:id="rId47"/>
    <p:sldId id="457" r:id="rId48"/>
    <p:sldId id="494" r:id="rId49"/>
    <p:sldId id="493" r:id="rId50"/>
    <p:sldId id="495" r:id="rId51"/>
    <p:sldId id="400" r:id="rId52"/>
    <p:sldId id="406" r:id="rId53"/>
    <p:sldId id="407" r:id="rId54"/>
    <p:sldId id="408" r:id="rId55"/>
    <p:sldId id="415" r:id="rId56"/>
    <p:sldId id="496" r:id="rId57"/>
    <p:sldId id="417" r:id="rId58"/>
    <p:sldId id="497" r:id="rId59"/>
    <p:sldId id="418" r:id="rId60"/>
    <p:sldId id="609" r:id="rId61"/>
    <p:sldId id="416" r:id="rId62"/>
    <p:sldId id="455" r:id="rId63"/>
    <p:sldId id="456" r:id="rId64"/>
    <p:sldId id="409" r:id="rId65"/>
    <p:sldId id="410" r:id="rId66"/>
    <p:sldId id="551" r:id="rId67"/>
    <p:sldId id="504" r:id="rId68"/>
    <p:sldId id="540" r:id="rId69"/>
    <p:sldId id="552" r:id="rId70"/>
    <p:sldId id="505" r:id="rId71"/>
    <p:sldId id="506" r:id="rId72"/>
    <p:sldId id="541" r:id="rId73"/>
    <p:sldId id="507" r:id="rId74"/>
    <p:sldId id="542" r:id="rId75"/>
    <p:sldId id="508" r:id="rId76"/>
    <p:sldId id="543" r:id="rId77"/>
    <p:sldId id="509" r:id="rId78"/>
    <p:sldId id="544" r:id="rId79"/>
    <p:sldId id="545" r:id="rId80"/>
    <p:sldId id="546" r:id="rId81"/>
    <p:sldId id="547" r:id="rId82"/>
    <p:sldId id="548" r:id="rId83"/>
    <p:sldId id="549" r:id="rId84"/>
    <p:sldId id="550" r:id="rId85"/>
    <p:sldId id="510" r:id="rId86"/>
    <p:sldId id="511" r:id="rId87"/>
    <p:sldId id="512" r:id="rId88"/>
    <p:sldId id="554" r:id="rId89"/>
    <p:sldId id="513" r:id="rId90"/>
    <p:sldId id="514" r:id="rId91"/>
    <p:sldId id="515" r:id="rId92"/>
    <p:sldId id="516" r:id="rId93"/>
    <p:sldId id="556" r:id="rId94"/>
    <p:sldId id="517" r:id="rId95"/>
    <p:sldId id="558" r:id="rId96"/>
    <p:sldId id="559" r:id="rId97"/>
    <p:sldId id="557" r:id="rId98"/>
    <p:sldId id="560" r:id="rId99"/>
    <p:sldId id="561" r:id="rId100"/>
    <p:sldId id="562" r:id="rId101"/>
    <p:sldId id="520" r:id="rId102"/>
    <p:sldId id="521" r:id="rId103"/>
    <p:sldId id="563" r:id="rId104"/>
    <p:sldId id="564" r:id="rId105"/>
    <p:sldId id="565" r:id="rId106"/>
    <p:sldId id="566" r:id="rId107"/>
    <p:sldId id="568" r:id="rId108"/>
    <p:sldId id="569" r:id="rId109"/>
    <p:sldId id="570" r:id="rId110"/>
    <p:sldId id="571" r:id="rId111"/>
    <p:sldId id="572" r:id="rId112"/>
    <p:sldId id="573" r:id="rId113"/>
    <p:sldId id="574" r:id="rId114"/>
    <p:sldId id="575" r:id="rId115"/>
    <p:sldId id="576" r:id="rId116"/>
    <p:sldId id="567" r:id="rId117"/>
    <p:sldId id="577" r:id="rId118"/>
    <p:sldId id="578" r:id="rId119"/>
    <p:sldId id="579" r:id="rId120"/>
    <p:sldId id="580" r:id="rId121"/>
    <p:sldId id="581" r:id="rId122"/>
    <p:sldId id="582" r:id="rId123"/>
    <p:sldId id="587" r:id="rId124"/>
    <p:sldId id="583" r:id="rId125"/>
    <p:sldId id="584" r:id="rId126"/>
    <p:sldId id="585" r:id="rId127"/>
    <p:sldId id="553" r:id="rId128"/>
    <p:sldId id="586" r:id="rId129"/>
    <p:sldId id="588" r:id="rId130"/>
    <p:sldId id="589" r:id="rId131"/>
    <p:sldId id="590" r:id="rId132"/>
    <p:sldId id="591" r:id="rId133"/>
    <p:sldId id="593" r:id="rId134"/>
    <p:sldId id="592" r:id="rId135"/>
    <p:sldId id="594" r:id="rId136"/>
    <p:sldId id="595" r:id="rId137"/>
    <p:sldId id="596" r:id="rId138"/>
    <p:sldId id="597" r:id="rId139"/>
    <p:sldId id="598" r:id="rId140"/>
    <p:sldId id="599" r:id="rId141"/>
    <p:sldId id="600" r:id="rId142"/>
    <p:sldId id="601" r:id="rId143"/>
    <p:sldId id="602" r:id="rId144"/>
    <p:sldId id="603" r:id="rId145"/>
    <p:sldId id="604" r:id="rId146"/>
    <p:sldId id="605" r:id="rId147"/>
    <p:sldId id="606" r:id="rId148"/>
    <p:sldId id="608" r:id="rId149"/>
    <p:sldId id="607" r:id="rId150"/>
    <p:sldId id="503" r:id="rId151"/>
    <p:sldId id="428" r:id="rId152"/>
    <p:sldId id="432" r:id="rId153"/>
    <p:sldId id="434" r:id="rId154"/>
    <p:sldId id="435" r:id="rId155"/>
    <p:sldId id="467" r:id="rId156"/>
    <p:sldId id="468" r:id="rId157"/>
    <p:sldId id="469" r:id="rId158"/>
    <p:sldId id="470" r:id="rId159"/>
    <p:sldId id="471" r:id="rId160"/>
    <p:sldId id="472" r:id="rId161"/>
    <p:sldId id="473" r:id="rId162"/>
    <p:sldId id="436" r:id="rId163"/>
    <p:sldId id="474" r:id="rId164"/>
    <p:sldId id="475" r:id="rId165"/>
    <p:sldId id="476" r:id="rId166"/>
    <p:sldId id="477" r:id="rId167"/>
    <p:sldId id="478" r:id="rId168"/>
    <p:sldId id="479" r:id="rId169"/>
    <p:sldId id="437" r:id="rId170"/>
    <p:sldId id="480" r:id="rId171"/>
    <p:sldId id="481" r:id="rId172"/>
    <p:sldId id="482" r:id="rId173"/>
    <p:sldId id="483" r:id="rId174"/>
    <p:sldId id="438" r:id="rId175"/>
    <p:sldId id="439" r:id="rId176"/>
    <p:sldId id="485" r:id="rId177"/>
    <p:sldId id="486" r:id="rId178"/>
    <p:sldId id="441" r:id="rId179"/>
    <p:sldId id="440" r:id="rId180"/>
    <p:sldId id="464" r:id="rId181"/>
    <p:sldId id="463" r:id="rId182"/>
  </p:sldIdLst>
  <p:sldSz cx="9144000" cy="6858000" type="screen4x3"/>
  <p:notesSz cx="9144000" cy="6858000"/>
  <p:defaultTextStyle>
    <a:defPPr>
      <a:defRPr lang="en-US"/>
    </a:defPPr>
    <a:lvl1pPr algn="ctr" rtl="0" fontAlgn="base">
      <a:spcBef>
        <a:spcPct val="0"/>
      </a:spcBef>
      <a:spcAft>
        <a:spcPct val="0"/>
      </a:spcAft>
      <a:defRPr kern="1200">
        <a:solidFill>
          <a:schemeClr val="tx1"/>
        </a:solidFill>
        <a:latin typeface="Arial" charset="0"/>
        <a:ea typeface="宋体" pitchFamily="2" charset="-122"/>
        <a:cs typeface="+mn-cs"/>
      </a:defRPr>
    </a:lvl1pPr>
    <a:lvl2pPr marL="457200" algn="ctr" rtl="0" fontAlgn="base">
      <a:spcBef>
        <a:spcPct val="0"/>
      </a:spcBef>
      <a:spcAft>
        <a:spcPct val="0"/>
      </a:spcAft>
      <a:defRPr kern="1200">
        <a:solidFill>
          <a:schemeClr val="tx1"/>
        </a:solidFill>
        <a:latin typeface="Arial" charset="0"/>
        <a:ea typeface="宋体" pitchFamily="2" charset="-122"/>
        <a:cs typeface="+mn-cs"/>
      </a:defRPr>
    </a:lvl2pPr>
    <a:lvl3pPr marL="914400" algn="ctr" rtl="0" fontAlgn="base">
      <a:spcBef>
        <a:spcPct val="0"/>
      </a:spcBef>
      <a:spcAft>
        <a:spcPct val="0"/>
      </a:spcAft>
      <a:defRPr kern="1200">
        <a:solidFill>
          <a:schemeClr val="tx1"/>
        </a:solidFill>
        <a:latin typeface="Arial" charset="0"/>
        <a:ea typeface="宋体" pitchFamily="2" charset="-122"/>
        <a:cs typeface="+mn-cs"/>
      </a:defRPr>
    </a:lvl3pPr>
    <a:lvl4pPr marL="1371600" algn="ctr" rtl="0" fontAlgn="base">
      <a:spcBef>
        <a:spcPct val="0"/>
      </a:spcBef>
      <a:spcAft>
        <a:spcPct val="0"/>
      </a:spcAft>
      <a:defRPr kern="1200">
        <a:solidFill>
          <a:schemeClr val="tx1"/>
        </a:solidFill>
        <a:latin typeface="Arial" charset="0"/>
        <a:ea typeface="宋体" pitchFamily="2" charset="-122"/>
        <a:cs typeface="+mn-cs"/>
      </a:defRPr>
    </a:lvl4pPr>
    <a:lvl5pPr marL="1828800" algn="ctr"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0093"/>
    <a:srgbClr val="FFDDFF"/>
    <a:srgbClr val="0000FF"/>
    <a:srgbClr val="CCFFFF"/>
    <a:srgbClr val="FFFF99"/>
    <a:srgbClr val="FF6600"/>
    <a:srgbClr val="008000"/>
    <a:srgbClr val="FFCCFF"/>
    <a:srgbClr val="FF0066"/>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0866" autoAdjust="0"/>
    <p:restoredTop sz="86379" autoAdjust="0"/>
  </p:normalViewPr>
  <p:slideViewPr>
    <p:cSldViewPr>
      <p:cViewPr varScale="1">
        <p:scale>
          <a:sx n="98" d="100"/>
          <a:sy n="98" d="100"/>
        </p:scale>
        <p:origin x="480" y="9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100" d="100"/>
        <a:sy n="100" d="100"/>
      </p:scale>
      <p:origin x="0" y="-36036"/>
    </p:cViewPr>
  </p:sorterViewPr>
  <p:notesViewPr>
    <p:cSldViewPr>
      <p:cViewPr varScale="1">
        <p:scale>
          <a:sx n="54" d="100"/>
          <a:sy n="54" d="100"/>
        </p:scale>
        <p:origin x="-1818" y="-90"/>
      </p:cViewPr>
      <p:guideLst>
        <p:guide orient="horz" pos="2160"/>
        <p:guide pos="2880"/>
      </p:guideLst>
    </p:cSldViewPr>
  </p:notesViewPr>
  <p:gridSpacing cx="72010" cy="7201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_rels/viewProps.xml.rels><?xml version="1.0" encoding="UTF-8" standalone="yes"?>
<Relationships xmlns="http://schemas.openxmlformats.org/package/2006/relationships"><Relationship Id="rId3" Type="http://schemas.openxmlformats.org/officeDocument/2006/relationships/slide" Target="slides/slide69.xml"/><Relationship Id="rId2" Type="http://schemas.openxmlformats.org/officeDocument/2006/relationships/slide" Target="slides/slide66.xml"/><Relationship Id="rId1" Type="http://schemas.openxmlformats.org/officeDocument/2006/relationships/slide" Target="slides/slide1.xml"/><Relationship Id="rId4" Type="http://schemas.openxmlformats.org/officeDocument/2006/relationships/slide" Target="slides/slide1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0098"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1" sz="1200">
                <a:latin typeface="Times New Roman" pitchFamily="18" charset="0"/>
              </a:defRPr>
            </a:lvl1pPr>
          </a:lstStyle>
          <a:p>
            <a:endParaRPr lang="zh-CN" altLang="en-US"/>
          </a:p>
        </p:txBody>
      </p:sp>
      <p:sp>
        <p:nvSpPr>
          <p:cNvPr id="260099" name="Rectangle 3"/>
          <p:cNvSpPr>
            <a:spLocks noGrp="1" noChangeArrowheads="1"/>
          </p:cNvSpPr>
          <p:nvPr>
            <p:ph type="dt" sz="quarter" idx="1"/>
          </p:nvPr>
        </p:nvSpPr>
        <p:spPr bwMode="auto">
          <a:xfrm>
            <a:off x="5180013"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defRPr>
            </a:lvl1pPr>
          </a:lstStyle>
          <a:p>
            <a:endParaRPr lang="en-US" altLang="zh-CN"/>
          </a:p>
        </p:txBody>
      </p:sp>
      <p:sp>
        <p:nvSpPr>
          <p:cNvPr id="260100" name="Rectangle 4"/>
          <p:cNvSpPr>
            <a:spLocks noGrp="1" noChangeArrowheads="1"/>
          </p:cNvSpPr>
          <p:nvPr>
            <p:ph type="ftr" sz="quarter" idx="2"/>
          </p:nvPr>
        </p:nvSpPr>
        <p:spPr bwMode="auto">
          <a:xfrm>
            <a:off x="0"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kumimoji="1" sz="1200">
                <a:latin typeface="Times New Roman" pitchFamily="18" charset="0"/>
              </a:defRPr>
            </a:lvl1pPr>
          </a:lstStyle>
          <a:p>
            <a:endParaRPr lang="en-US" altLang="zh-CN"/>
          </a:p>
        </p:txBody>
      </p:sp>
      <p:sp>
        <p:nvSpPr>
          <p:cNvPr id="260101" name="Rectangle 5"/>
          <p:cNvSpPr>
            <a:spLocks noGrp="1" noChangeArrowheads="1"/>
          </p:cNvSpPr>
          <p:nvPr>
            <p:ph type="sldNum" sz="quarter" idx="3"/>
          </p:nvPr>
        </p:nvSpPr>
        <p:spPr bwMode="auto">
          <a:xfrm>
            <a:off x="5180013"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defRPr>
            </a:lvl1pPr>
          </a:lstStyle>
          <a:p>
            <a:fld id="{093A8207-E985-4272-9624-FE0F0A056C28}" type="slidenum">
              <a:rPr lang="zh-CN" altLang="en-US"/>
              <a:pPr/>
              <a:t>‹#›</a:t>
            </a:fld>
            <a:endParaRPr lang="en-US" altLang="zh-CN"/>
          </a:p>
        </p:txBody>
      </p:sp>
    </p:spTree>
    <p:extLst>
      <p:ext uri="{BB962C8B-B14F-4D97-AF65-F5344CB8AC3E}">
        <p14:creationId xmlns:p14="http://schemas.microsoft.com/office/powerpoint/2010/main" val="11789429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1" sz="1200">
                <a:latin typeface="Times New Roman" pitchFamily="18" charset="0"/>
                <a:ea typeface="黑体" pitchFamily="2" charset="-122"/>
              </a:defRPr>
            </a:lvl1pPr>
          </a:lstStyle>
          <a:p>
            <a:endParaRPr lang="zh-CN" altLang="en-US"/>
          </a:p>
        </p:txBody>
      </p:sp>
      <p:sp>
        <p:nvSpPr>
          <p:cNvPr id="161795" name="Rectangle 3"/>
          <p:cNvSpPr>
            <a:spLocks noGrp="1" noChangeArrowheads="1"/>
          </p:cNvSpPr>
          <p:nvPr>
            <p:ph type="dt"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ea typeface="黑体" pitchFamily="2" charset="-122"/>
              </a:defRPr>
            </a:lvl1pPr>
          </a:lstStyle>
          <a:p>
            <a:endParaRPr lang="en-US" altLang="zh-CN"/>
          </a:p>
        </p:txBody>
      </p:sp>
      <p:sp>
        <p:nvSpPr>
          <p:cNvPr id="161796"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ffectLst/>
        </p:spPr>
      </p:sp>
      <p:sp>
        <p:nvSpPr>
          <p:cNvPr id="161797" name="Rectangle 5"/>
          <p:cNvSpPr>
            <a:spLocks noGrp="1" noChangeArrowheads="1"/>
          </p:cNvSpPr>
          <p:nvPr>
            <p:ph type="body" sz="quarter" idx="3"/>
          </p:nvPr>
        </p:nvSpPr>
        <p:spPr bwMode="auto">
          <a:xfrm>
            <a:off x="1219200" y="3257550"/>
            <a:ext cx="67056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61798" name="Rectangle 6"/>
          <p:cNvSpPr>
            <a:spLocks noGrp="1" noChangeArrowheads="1"/>
          </p:cNvSpPr>
          <p:nvPr>
            <p:ph type="ftr" sz="quarter" idx="4"/>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kumimoji="1" sz="1200">
                <a:latin typeface="Times New Roman" pitchFamily="18" charset="0"/>
                <a:ea typeface="黑体" pitchFamily="2" charset="-122"/>
              </a:defRPr>
            </a:lvl1pPr>
          </a:lstStyle>
          <a:p>
            <a:endParaRPr lang="en-US" altLang="zh-CN"/>
          </a:p>
        </p:txBody>
      </p:sp>
      <p:sp>
        <p:nvSpPr>
          <p:cNvPr id="161799" name="Rectangle 7"/>
          <p:cNvSpPr>
            <a:spLocks noGrp="1" noChangeArrowheads="1"/>
          </p:cNvSpPr>
          <p:nvPr>
            <p:ph type="sldNum" sz="quarter" idx="5"/>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ea typeface="黑体" pitchFamily="2" charset="-122"/>
              </a:defRPr>
            </a:lvl1pPr>
          </a:lstStyle>
          <a:p>
            <a:fld id="{E7335DA4-E180-4FD1-99D0-408673D005EB}" type="slidenum">
              <a:rPr lang="zh-CN" altLang="en-US"/>
              <a:pPr/>
              <a:t>‹#›</a:t>
            </a:fld>
            <a:endParaRPr lang="en-US" altLang="zh-CN"/>
          </a:p>
        </p:txBody>
      </p:sp>
    </p:spTree>
    <p:extLst>
      <p:ext uri="{BB962C8B-B14F-4D97-AF65-F5344CB8AC3E}">
        <p14:creationId xmlns:p14="http://schemas.microsoft.com/office/powerpoint/2010/main" val="271054192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MCE</a:t>
            </a:r>
            <a:r>
              <a:rPr lang="zh-CN" altLang="en-US" dirty="0" smtClean="0"/>
              <a:t>：教材</a:t>
            </a:r>
            <a:r>
              <a:rPr lang="en-US" altLang="zh-CN" dirty="0" smtClean="0"/>
              <a:t>P236</a:t>
            </a:r>
            <a:r>
              <a:rPr lang="zh-CN" altLang="en-US" dirty="0" smtClean="0"/>
              <a:t>，</a:t>
            </a:r>
            <a:r>
              <a:rPr lang="en-US" altLang="zh-CN" dirty="0" smtClean="0"/>
              <a:t>8259</a:t>
            </a:r>
            <a:r>
              <a:rPr lang="zh-CN" altLang="en-US" dirty="0" smtClean="0"/>
              <a:t>级联地址驱动允许。</a:t>
            </a:r>
            <a:endParaRPr lang="zh-CN" altLang="en-US" dirty="0"/>
          </a:p>
        </p:txBody>
      </p:sp>
      <p:sp>
        <p:nvSpPr>
          <p:cNvPr id="4" name="灯片编号占位符 3"/>
          <p:cNvSpPr>
            <a:spLocks noGrp="1"/>
          </p:cNvSpPr>
          <p:nvPr>
            <p:ph type="sldNum" sz="quarter" idx="10"/>
          </p:nvPr>
        </p:nvSpPr>
        <p:spPr/>
        <p:txBody>
          <a:bodyPr/>
          <a:lstStyle/>
          <a:p>
            <a:fld id="{E7335DA4-E180-4FD1-99D0-408673D005EB}" type="slidenum">
              <a:rPr lang="zh-CN" altLang="en-US" smtClean="0"/>
              <a:pPr/>
              <a:t>57</a:t>
            </a:fld>
            <a:endParaRPr lang="en-US" altLang="zh-CN"/>
          </a:p>
        </p:txBody>
      </p:sp>
    </p:spTree>
    <p:extLst>
      <p:ext uri="{BB962C8B-B14F-4D97-AF65-F5344CB8AC3E}">
        <p14:creationId xmlns:p14="http://schemas.microsoft.com/office/powerpoint/2010/main" val="2612797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D36BC2A-DAC4-457B-8AC3-6FDED9BD310D}" type="slidenum">
              <a:rPr lang="zh-CN" altLang="en-US">
                <a:solidFill>
                  <a:srgbClr val="000000"/>
                </a:solidFill>
                <a:latin typeface="Times New Roman" panose="02020603050405020304" pitchFamily="18" charset="0"/>
                <a:ea typeface="黑体" panose="02010609060101010101" pitchFamily="49" charset="-122"/>
              </a:rPr>
              <a:pPr eaLnBrk="1" hangingPunct="1"/>
              <a:t>76</a:t>
            </a:fld>
            <a:endParaRPr lang="en-US" altLang="zh-CN">
              <a:solidFill>
                <a:srgbClr val="000000"/>
              </a:solidFill>
              <a:latin typeface="Times New Roman" panose="02020603050405020304" pitchFamily="18" charset="0"/>
              <a:ea typeface="黑体" panose="02010609060101010101" pitchFamily="49" charset="-122"/>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1475888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220C735-194F-4817-9623-BCD67B4719BC}" type="slidenum">
              <a:rPr lang="zh-CN" altLang="en-US">
                <a:solidFill>
                  <a:srgbClr val="000000"/>
                </a:solidFill>
                <a:latin typeface="Times New Roman" panose="02020603050405020304" pitchFamily="18" charset="0"/>
                <a:ea typeface="黑体" panose="02010609060101010101" pitchFamily="49" charset="-122"/>
              </a:rPr>
              <a:pPr eaLnBrk="1" hangingPunct="1"/>
              <a:t>77</a:t>
            </a:fld>
            <a:endParaRPr lang="en-US" altLang="zh-CN">
              <a:solidFill>
                <a:srgbClr val="000000"/>
              </a:solidFill>
              <a:latin typeface="Times New Roman" panose="02020603050405020304" pitchFamily="18" charset="0"/>
              <a:ea typeface="黑体" panose="02010609060101010101" pitchFamily="49" charset="-122"/>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2965565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NOTES:</a:t>
            </a:r>
          </a:p>
          <a:p>
            <a:r>
              <a:rPr lang="en-US" altLang="zh-CN" dirty="0" smtClean="0"/>
              <a:t>1. Signed iteration count inhibits macro-fusion.</a:t>
            </a:r>
          </a:p>
          <a:p>
            <a:r>
              <a:rPr lang="en-US" altLang="zh-CN" dirty="0" smtClean="0"/>
              <a:t>2. Unsigned iteration count is compatible with macro-fusion.</a:t>
            </a:r>
          </a:p>
          <a:p>
            <a:r>
              <a:rPr lang="en-US" altLang="zh-CN" dirty="0" smtClean="0"/>
              <a:t>3. CMP MEM-IMM, JGE inhibit macro-fusion.</a:t>
            </a:r>
          </a:p>
          <a:p>
            <a:r>
              <a:rPr lang="en-US" altLang="zh-CN" dirty="0" smtClean="0"/>
              <a:t>4. CMP REG-IMM, JAE permits macro-fusion.</a:t>
            </a:r>
            <a:endParaRPr lang="zh-CN" altLang="en-US" dirty="0"/>
          </a:p>
        </p:txBody>
      </p:sp>
      <p:sp>
        <p:nvSpPr>
          <p:cNvPr id="4" name="灯片编号占位符 3"/>
          <p:cNvSpPr>
            <a:spLocks noGrp="1"/>
          </p:cNvSpPr>
          <p:nvPr>
            <p:ph type="sldNum" sz="quarter" idx="10"/>
          </p:nvPr>
        </p:nvSpPr>
        <p:spPr/>
        <p:txBody>
          <a:bodyPr/>
          <a:lstStyle/>
          <a:p>
            <a:fld id="{E7335DA4-E180-4FD1-99D0-408673D005EB}" type="slidenum">
              <a:rPr lang="zh-CN" altLang="en-US" smtClean="0"/>
              <a:pPr/>
              <a:t>123</a:t>
            </a:fld>
            <a:endParaRPr lang="en-US" altLang="zh-CN"/>
          </a:p>
        </p:txBody>
      </p:sp>
    </p:spTree>
    <p:extLst>
      <p:ext uri="{BB962C8B-B14F-4D97-AF65-F5344CB8AC3E}">
        <p14:creationId xmlns:p14="http://schemas.microsoft.com/office/powerpoint/2010/main" val="3579827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C5164E-B6FD-4AC2-9236-2416581DD864}" type="slidenum">
              <a:rPr lang="zh-CN" altLang="en-US"/>
              <a:pPr/>
              <a:t>152</a:t>
            </a:fld>
            <a:endParaRPr lang="en-US" altLang="zh-CN"/>
          </a:p>
        </p:txBody>
      </p:sp>
      <p:sp>
        <p:nvSpPr>
          <p:cNvPr id="745474" name="Rectangle 2"/>
          <p:cNvSpPr>
            <a:spLocks noGrp="1" noRot="1" noChangeAspect="1" noChangeArrowheads="1" noTextEdit="1"/>
          </p:cNvSpPr>
          <p:nvPr>
            <p:ph type="sldImg"/>
          </p:nvPr>
        </p:nvSpPr>
        <p:spPr>
          <a:ln/>
        </p:spPr>
      </p:sp>
      <p:sp>
        <p:nvSpPr>
          <p:cNvPr id="745475"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960100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44C67B-99E5-4506-B893-1D75BF87018D}" type="slidenum">
              <a:rPr lang="zh-CN" altLang="en-US"/>
              <a:pPr/>
              <a:t>153</a:t>
            </a:fld>
            <a:endParaRPr lang="en-US" altLang="zh-CN"/>
          </a:p>
        </p:txBody>
      </p:sp>
      <p:sp>
        <p:nvSpPr>
          <p:cNvPr id="749570" name="Rectangle 2"/>
          <p:cNvSpPr>
            <a:spLocks noGrp="1" noRot="1" noChangeAspect="1" noChangeArrowheads="1" noTextEdit="1"/>
          </p:cNvSpPr>
          <p:nvPr>
            <p:ph type="sldImg"/>
          </p:nvPr>
        </p:nvSpPr>
        <p:spPr>
          <a:ln/>
        </p:spPr>
      </p:sp>
      <p:sp>
        <p:nvSpPr>
          <p:cNvPr id="749571"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2447446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7F28C4-68D4-4EF1-8525-B11B3611DB4F}" type="slidenum">
              <a:rPr lang="zh-CN" altLang="en-US"/>
              <a:pPr/>
              <a:t>154</a:t>
            </a:fld>
            <a:endParaRPr lang="en-US" altLang="zh-CN"/>
          </a:p>
        </p:txBody>
      </p:sp>
      <p:sp>
        <p:nvSpPr>
          <p:cNvPr id="761858" name="Rectangle 2"/>
          <p:cNvSpPr>
            <a:spLocks noGrp="1" noRot="1" noChangeAspect="1" noChangeArrowheads="1" noTextEdit="1"/>
          </p:cNvSpPr>
          <p:nvPr>
            <p:ph type="sldImg"/>
          </p:nvPr>
        </p:nvSpPr>
        <p:spPr>
          <a:ln/>
        </p:spPr>
      </p:sp>
      <p:sp>
        <p:nvSpPr>
          <p:cNvPr id="761859"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2999207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7F28C4-68D4-4EF1-8525-B11B3611DB4F}" type="slidenum">
              <a:rPr lang="zh-CN" altLang="en-US"/>
              <a:pPr/>
              <a:t>155</a:t>
            </a:fld>
            <a:endParaRPr lang="en-US" altLang="zh-CN"/>
          </a:p>
        </p:txBody>
      </p:sp>
      <p:sp>
        <p:nvSpPr>
          <p:cNvPr id="761858" name="Rectangle 2"/>
          <p:cNvSpPr>
            <a:spLocks noGrp="1" noRot="1" noChangeAspect="1" noChangeArrowheads="1" noTextEdit="1"/>
          </p:cNvSpPr>
          <p:nvPr>
            <p:ph type="sldImg"/>
          </p:nvPr>
        </p:nvSpPr>
        <p:spPr>
          <a:ln/>
        </p:spPr>
      </p:sp>
      <p:sp>
        <p:nvSpPr>
          <p:cNvPr id="761859"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2773522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7F28C4-68D4-4EF1-8525-B11B3611DB4F}" type="slidenum">
              <a:rPr lang="zh-CN" altLang="en-US"/>
              <a:pPr/>
              <a:t>156</a:t>
            </a:fld>
            <a:endParaRPr lang="en-US" altLang="zh-CN"/>
          </a:p>
        </p:txBody>
      </p:sp>
      <p:sp>
        <p:nvSpPr>
          <p:cNvPr id="761858" name="Rectangle 2"/>
          <p:cNvSpPr>
            <a:spLocks noGrp="1" noRot="1" noChangeAspect="1" noChangeArrowheads="1" noTextEdit="1"/>
          </p:cNvSpPr>
          <p:nvPr>
            <p:ph type="sldImg"/>
          </p:nvPr>
        </p:nvSpPr>
        <p:spPr>
          <a:ln/>
        </p:spPr>
      </p:sp>
      <p:sp>
        <p:nvSpPr>
          <p:cNvPr id="761859"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2521407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7F28C4-68D4-4EF1-8525-B11B3611DB4F}" type="slidenum">
              <a:rPr lang="zh-CN" altLang="en-US"/>
              <a:pPr/>
              <a:t>157</a:t>
            </a:fld>
            <a:endParaRPr lang="en-US" altLang="zh-CN"/>
          </a:p>
        </p:txBody>
      </p:sp>
      <p:sp>
        <p:nvSpPr>
          <p:cNvPr id="761858" name="Rectangle 2"/>
          <p:cNvSpPr>
            <a:spLocks noGrp="1" noRot="1" noChangeAspect="1" noChangeArrowheads="1" noTextEdit="1"/>
          </p:cNvSpPr>
          <p:nvPr>
            <p:ph type="sldImg"/>
          </p:nvPr>
        </p:nvSpPr>
        <p:spPr>
          <a:ln/>
        </p:spPr>
      </p:sp>
      <p:sp>
        <p:nvSpPr>
          <p:cNvPr id="761859"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3332764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7F28C4-68D4-4EF1-8525-B11B3611DB4F}" type="slidenum">
              <a:rPr lang="zh-CN" altLang="en-US"/>
              <a:pPr/>
              <a:t>158</a:t>
            </a:fld>
            <a:endParaRPr lang="en-US" altLang="zh-CN"/>
          </a:p>
        </p:txBody>
      </p:sp>
      <p:sp>
        <p:nvSpPr>
          <p:cNvPr id="761858" name="Rectangle 2"/>
          <p:cNvSpPr>
            <a:spLocks noGrp="1" noRot="1" noChangeAspect="1" noChangeArrowheads="1" noTextEdit="1"/>
          </p:cNvSpPr>
          <p:nvPr>
            <p:ph type="sldImg"/>
          </p:nvPr>
        </p:nvSpPr>
        <p:spPr>
          <a:ln/>
        </p:spPr>
      </p:sp>
      <p:sp>
        <p:nvSpPr>
          <p:cNvPr id="761859"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1246494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18456AE-AB63-45A7-A1D1-D44A87CFB2B3}" type="slidenum">
              <a:rPr lang="zh-CN" altLang="en-US">
                <a:solidFill>
                  <a:srgbClr val="000000"/>
                </a:solidFill>
                <a:latin typeface="Times New Roman" panose="02020603050405020304" pitchFamily="18" charset="0"/>
                <a:ea typeface="黑体" panose="02010609060101010101" pitchFamily="49" charset="-122"/>
              </a:rPr>
              <a:pPr eaLnBrk="1" hangingPunct="1"/>
              <a:t>67</a:t>
            </a:fld>
            <a:endParaRPr lang="en-US" altLang="zh-CN">
              <a:solidFill>
                <a:srgbClr val="000000"/>
              </a:solidFill>
              <a:latin typeface="Times New Roman" panose="02020603050405020304" pitchFamily="18" charset="0"/>
              <a:ea typeface="黑体" panose="02010609060101010101" pitchFamily="49" charset="-122"/>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402174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7F28C4-68D4-4EF1-8525-B11B3611DB4F}" type="slidenum">
              <a:rPr lang="zh-CN" altLang="en-US"/>
              <a:pPr/>
              <a:t>159</a:t>
            </a:fld>
            <a:endParaRPr lang="en-US" altLang="zh-CN"/>
          </a:p>
        </p:txBody>
      </p:sp>
      <p:sp>
        <p:nvSpPr>
          <p:cNvPr id="761858" name="Rectangle 2"/>
          <p:cNvSpPr>
            <a:spLocks noGrp="1" noRot="1" noChangeAspect="1" noChangeArrowheads="1" noTextEdit="1"/>
          </p:cNvSpPr>
          <p:nvPr>
            <p:ph type="sldImg"/>
          </p:nvPr>
        </p:nvSpPr>
        <p:spPr>
          <a:ln/>
        </p:spPr>
      </p:sp>
      <p:sp>
        <p:nvSpPr>
          <p:cNvPr id="761859"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2075476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7F28C4-68D4-4EF1-8525-B11B3611DB4F}" type="slidenum">
              <a:rPr lang="zh-CN" altLang="en-US"/>
              <a:pPr/>
              <a:t>160</a:t>
            </a:fld>
            <a:endParaRPr lang="en-US" altLang="zh-CN"/>
          </a:p>
        </p:txBody>
      </p:sp>
      <p:sp>
        <p:nvSpPr>
          <p:cNvPr id="761858" name="Rectangle 2"/>
          <p:cNvSpPr>
            <a:spLocks noGrp="1" noRot="1" noChangeAspect="1" noChangeArrowheads="1" noTextEdit="1"/>
          </p:cNvSpPr>
          <p:nvPr>
            <p:ph type="sldImg"/>
          </p:nvPr>
        </p:nvSpPr>
        <p:spPr>
          <a:ln/>
        </p:spPr>
      </p:sp>
      <p:sp>
        <p:nvSpPr>
          <p:cNvPr id="761859"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1475823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7F28C4-68D4-4EF1-8525-B11B3611DB4F}" type="slidenum">
              <a:rPr lang="zh-CN" altLang="en-US"/>
              <a:pPr/>
              <a:t>161</a:t>
            </a:fld>
            <a:endParaRPr lang="en-US" altLang="zh-CN"/>
          </a:p>
        </p:txBody>
      </p:sp>
      <p:sp>
        <p:nvSpPr>
          <p:cNvPr id="761858" name="Rectangle 2"/>
          <p:cNvSpPr>
            <a:spLocks noGrp="1" noRot="1" noChangeAspect="1" noChangeArrowheads="1" noTextEdit="1"/>
          </p:cNvSpPr>
          <p:nvPr>
            <p:ph type="sldImg"/>
          </p:nvPr>
        </p:nvSpPr>
        <p:spPr>
          <a:ln/>
        </p:spPr>
      </p:sp>
      <p:sp>
        <p:nvSpPr>
          <p:cNvPr id="761859"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3198410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8665E6-7F8A-4AA6-B73F-B6B7F37D6A0C}" type="slidenum">
              <a:rPr lang="zh-CN" altLang="en-US"/>
              <a:pPr/>
              <a:t>162</a:t>
            </a:fld>
            <a:endParaRPr lang="en-US" altLang="zh-CN"/>
          </a:p>
        </p:txBody>
      </p:sp>
      <p:sp>
        <p:nvSpPr>
          <p:cNvPr id="763906" name="Rectangle 2"/>
          <p:cNvSpPr>
            <a:spLocks noGrp="1" noRot="1" noChangeAspect="1" noChangeArrowheads="1" noTextEdit="1"/>
          </p:cNvSpPr>
          <p:nvPr>
            <p:ph type="sldImg"/>
          </p:nvPr>
        </p:nvSpPr>
        <p:spPr>
          <a:ln/>
        </p:spPr>
      </p:sp>
      <p:sp>
        <p:nvSpPr>
          <p:cNvPr id="763907"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711713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8665E6-7F8A-4AA6-B73F-B6B7F37D6A0C}" type="slidenum">
              <a:rPr lang="zh-CN" altLang="en-US"/>
              <a:pPr/>
              <a:t>163</a:t>
            </a:fld>
            <a:endParaRPr lang="en-US" altLang="zh-CN"/>
          </a:p>
        </p:txBody>
      </p:sp>
      <p:sp>
        <p:nvSpPr>
          <p:cNvPr id="763906" name="Rectangle 2"/>
          <p:cNvSpPr>
            <a:spLocks noGrp="1" noRot="1" noChangeAspect="1" noChangeArrowheads="1" noTextEdit="1"/>
          </p:cNvSpPr>
          <p:nvPr>
            <p:ph type="sldImg"/>
          </p:nvPr>
        </p:nvSpPr>
        <p:spPr>
          <a:ln/>
        </p:spPr>
      </p:sp>
      <p:sp>
        <p:nvSpPr>
          <p:cNvPr id="763907"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1244364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8665E6-7F8A-4AA6-B73F-B6B7F37D6A0C}" type="slidenum">
              <a:rPr lang="zh-CN" altLang="en-US"/>
              <a:pPr/>
              <a:t>164</a:t>
            </a:fld>
            <a:endParaRPr lang="en-US" altLang="zh-CN"/>
          </a:p>
        </p:txBody>
      </p:sp>
      <p:sp>
        <p:nvSpPr>
          <p:cNvPr id="763906" name="Rectangle 2"/>
          <p:cNvSpPr>
            <a:spLocks noGrp="1" noRot="1" noChangeAspect="1" noChangeArrowheads="1" noTextEdit="1"/>
          </p:cNvSpPr>
          <p:nvPr>
            <p:ph type="sldImg"/>
          </p:nvPr>
        </p:nvSpPr>
        <p:spPr>
          <a:ln/>
        </p:spPr>
      </p:sp>
      <p:sp>
        <p:nvSpPr>
          <p:cNvPr id="763907"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1325417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8665E6-7F8A-4AA6-B73F-B6B7F37D6A0C}" type="slidenum">
              <a:rPr lang="zh-CN" altLang="en-US"/>
              <a:pPr/>
              <a:t>165</a:t>
            </a:fld>
            <a:endParaRPr lang="en-US" altLang="zh-CN"/>
          </a:p>
        </p:txBody>
      </p:sp>
      <p:sp>
        <p:nvSpPr>
          <p:cNvPr id="763906" name="Rectangle 2"/>
          <p:cNvSpPr>
            <a:spLocks noGrp="1" noRot="1" noChangeAspect="1" noChangeArrowheads="1" noTextEdit="1"/>
          </p:cNvSpPr>
          <p:nvPr>
            <p:ph type="sldImg"/>
          </p:nvPr>
        </p:nvSpPr>
        <p:spPr>
          <a:ln/>
        </p:spPr>
      </p:sp>
      <p:sp>
        <p:nvSpPr>
          <p:cNvPr id="763907"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3916394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8665E6-7F8A-4AA6-B73F-B6B7F37D6A0C}" type="slidenum">
              <a:rPr lang="zh-CN" altLang="en-US"/>
              <a:pPr/>
              <a:t>166</a:t>
            </a:fld>
            <a:endParaRPr lang="en-US" altLang="zh-CN"/>
          </a:p>
        </p:txBody>
      </p:sp>
      <p:sp>
        <p:nvSpPr>
          <p:cNvPr id="763906" name="Rectangle 2"/>
          <p:cNvSpPr>
            <a:spLocks noGrp="1" noRot="1" noChangeAspect="1" noChangeArrowheads="1" noTextEdit="1"/>
          </p:cNvSpPr>
          <p:nvPr>
            <p:ph type="sldImg"/>
          </p:nvPr>
        </p:nvSpPr>
        <p:spPr>
          <a:ln/>
        </p:spPr>
      </p:sp>
      <p:sp>
        <p:nvSpPr>
          <p:cNvPr id="763907"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19558202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8665E6-7F8A-4AA6-B73F-B6B7F37D6A0C}" type="slidenum">
              <a:rPr lang="zh-CN" altLang="en-US"/>
              <a:pPr/>
              <a:t>167</a:t>
            </a:fld>
            <a:endParaRPr lang="en-US" altLang="zh-CN"/>
          </a:p>
        </p:txBody>
      </p:sp>
      <p:sp>
        <p:nvSpPr>
          <p:cNvPr id="763906" name="Rectangle 2"/>
          <p:cNvSpPr>
            <a:spLocks noGrp="1" noRot="1" noChangeAspect="1" noChangeArrowheads="1" noTextEdit="1"/>
          </p:cNvSpPr>
          <p:nvPr>
            <p:ph type="sldImg"/>
          </p:nvPr>
        </p:nvSpPr>
        <p:spPr>
          <a:ln/>
        </p:spPr>
      </p:sp>
      <p:sp>
        <p:nvSpPr>
          <p:cNvPr id="763907"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935906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8665E6-7F8A-4AA6-B73F-B6B7F37D6A0C}" type="slidenum">
              <a:rPr lang="zh-CN" altLang="en-US"/>
              <a:pPr/>
              <a:t>168</a:t>
            </a:fld>
            <a:endParaRPr lang="en-US" altLang="zh-CN"/>
          </a:p>
        </p:txBody>
      </p:sp>
      <p:sp>
        <p:nvSpPr>
          <p:cNvPr id="763906" name="Rectangle 2"/>
          <p:cNvSpPr>
            <a:spLocks noGrp="1" noRot="1" noChangeAspect="1" noChangeArrowheads="1" noTextEdit="1"/>
          </p:cNvSpPr>
          <p:nvPr>
            <p:ph type="sldImg"/>
          </p:nvPr>
        </p:nvSpPr>
        <p:spPr>
          <a:ln/>
        </p:spPr>
      </p:sp>
      <p:sp>
        <p:nvSpPr>
          <p:cNvPr id="763907"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1277743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CPU Cache is an area of fast memory located on the processor. Intel® Smart Cache refers to the architecture that allows all cores to dynamically share access to the last level cache.</a:t>
            </a:r>
          </a:p>
          <a:p>
            <a:r>
              <a:rPr lang="en-US" altLang="zh-CN" dirty="0" smtClean="0"/>
              <a:t>Intel® Turbo Boost Technology dynamically increases the processor's frequency as needed by taking advantage of thermal and power headroom to give you a burst of speed when you need it, and increased energy efficiency when you don’t. </a:t>
            </a:r>
          </a:p>
          <a:p>
            <a:r>
              <a:rPr lang="en-US" altLang="zh-CN" dirty="0" smtClean="0"/>
              <a:t>QPI (Quick Path Interconnect) links are a high speed, point-to-point interconnect bus between the processor and chipset.</a:t>
            </a:r>
          </a:p>
        </p:txBody>
      </p:sp>
      <p:sp>
        <p:nvSpPr>
          <p:cNvPr id="4" name="灯片编号占位符 3"/>
          <p:cNvSpPr>
            <a:spLocks noGrp="1"/>
          </p:cNvSpPr>
          <p:nvPr>
            <p:ph type="sldNum" sz="quarter" idx="10"/>
          </p:nvPr>
        </p:nvSpPr>
        <p:spPr/>
        <p:txBody>
          <a:bodyPr/>
          <a:lstStyle/>
          <a:p>
            <a:fld id="{E7335DA4-E180-4FD1-99D0-408673D005EB}" type="slidenum">
              <a:rPr lang="zh-CN" altLang="en-US" smtClean="0"/>
              <a:pPr/>
              <a:t>68</a:t>
            </a:fld>
            <a:endParaRPr lang="en-US" altLang="zh-CN"/>
          </a:p>
        </p:txBody>
      </p:sp>
    </p:spTree>
    <p:extLst>
      <p:ext uri="{BB962C8B-B14F-4D97-AF65-F5344CB8AC3E}">
        <p14:creationId xmlns:p14="http://schemas.microsoft.com/office/powerpoint/2010/main" val="3495072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9AFDEC-E561-4A41-87AF-C2B659B6D9A9}" type="slidenum">
              <a:rPr lang="zh-CN" altLang="en-US"/>
              <a:pPr/>
              <a:t>169</a:t>
            </a:fld>
            <a:endParaRPr lang="en-US" altLang="zh-CN"/>
          </a:p>
        </p:txBody>
      </p:sp>
      <p:sp>
        <p:nvSpPr>
          <p:cNvPr id="765954" name="Rectangle 2"/>
          <p:cNvSpPr>
            <a:spLocks noGrp="1" noRot="1" noChangeAspect="1" noChangeArrowheads="1" noTextEdit="1"/>
          </p:cNvSpPr>
          <p:nvPr>
            <p:ph type="sldImg"/>
          </p:nvPr>
        </p:nvSpPr>
        <p:spPr>
          <a:ln/>
        </p:spPr>
      </p:sp>
      <p:sp>
        <p:nvSpPr>
          <p:cNvPr id="765955"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4286305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9AFDEC-E561-4A41-87AF-C2B659B6D9A9}" type="slidenum">
              <a:rPr lang="zh-CN" altLang="en-US"/>
              <a:pPr/>
              <a:t>170</a:t>
            </a:fld>
            <a:endParaRPr lang="en-US" altLang="zh-CN"/>
          </a:p>
        </p:txBody>
      </p:sp>
      <p:sp>
        <p:nvSpPr>
          <p:cNvPr id="765954" name="Rectangle 2"/>
          <p:cNvSpPr>
            <a:spLocks noGrp="1" noRot="1" noChangeAspect="1" noChangeArrowheads="1" noTextEdit="1"/>
          </p:cNvSpPr>
          <p:nvPr>
            <p:ph type="sldImg"/>
          </p:nvPr>
        </p:nvSpPr>
        <p:spPr>
          <a:ln/>
        </p:spPr>
      </p:sp>
      <p:sp>
        <p:nvSpPr>
          <p:cNvPr id="765955"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765722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9AFDEC-E561-4A41-87AF-C2B659B6D9A9}" type="slidenum">
              <a:rPr lang="zh-CN" altLang="en-US"/>
              <a:pPr/>
              <a:t>171</a:t>
            </a:fld>
            <a:endParaRPr lang="en-US" altLang="zh-CN"/>
          </a:p>
        </p:txBody>
      </p:sp>
      <p:sp>
        <p:nvSpPr>
          <p:cNvPr id="765954" name="Rectangle 2"/>
          <p:cNvSpPr>
            <a:spLocks noGrp="1" noRot="1" noChangeAspect="1" noChangeArrowheads="1" noTextEdit="1"/>
          </p:cNvSpPr>
          <p:nvPr>
            <p:ph type="sldImg"/>
          </p:nvPr>
        </p:nvSpPr>
        <p:spPr>
          <a:ln/>
        </p:spPr>
      </p:sp>
      <p:sp>
        <p:nvSpPr>
          <p:cNvPr id="765955"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40175357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9AFDEC-E561-4A41-87AF-C2B659B6D9A9}" type="slidenum">
              <a:rPr lang="zh-CN" altLang="en-US"/>
              <a:pPr/>
              <a:t>172</a:t>
            </a:fld>
            <a:endParaRPr lang="en-US" altLang="zh-CN"/>
          </a:p>
        </p:txBody>
      </p:sp>
      <p:sp>
        <p:nvSpPr>
          <p:cNvPr id="765954" name="Rectangle 2"/>
          <p:cNvSpPr>
            <a:spLocks noGrp="1" noRot="1" noChangeAspect="1" noChangeArrowheads="1" noTextEdit="1"/>
          </p:cNvSpPr>
          <p:nvPr>
            <p:ph type="sldImg"/>
          </p:nvPr>
        </p:nvSpPr>
        <p:spPr>
          <a:ln/>
        </p:spPr>
      </p:sp>
      <p:sp>
        <p:nvSpPr>
          <p:cNvPr id="765955"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227993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9AFDEC-E561-4A41-87AF-C2B659B6D9A9}" type="slidenum">
              <a:rPr lang="zh-CN" altLang="en-US"/>
              <a:pPr/>
              <a:t>173</a:t>
            </a:fld>
            <a:endParaRPr lang="en-US" altLang="zh-CN"/>
          </a:p>
        </p:txBody>
      </p:sp>
      <p:sp>
        <p:nvSpPr>
          <p:cNvPr id="765954" name="Rectangle 2"/>
          <p:cNvSpPr>
            <a:spLocks noGrp="1" noRot="1" noChangeAspect="1" noChangeArrowheads="1" noTextEdit="1"/>
          </p:cNvSpPr>
          <p:nvPr>
            <p:ph type="sldImg"/>
          </p:nvPr>
        </p:nvSpPr>
        <p:spPr>
          <a:ln/>
        </p:spPr>
      </p:sp>
      <p:sp>
        <p:nvSpPr>
          <p:cNvPr id="765955"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27948887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75B9C3-F7AD-4F29-A550-3AFEF3DD2520}" type="slidenum">
              <a:rPr lang="zh-CN" altLang="en-US"/>
              <a:pPr/>
              <a:t>174</a:t>
            </a:fld>
            <a:endParaRPr lang="en-US" altLang="zh-CN"/>
          </a:p>
        </p:txBody>
      </p:sp>
      <p:sp>
        <p:nvSpPr>
          <p:cNvPr id="768002" name="Rectangle 2"/>
          <p:cNvSpPr>
            <a:spLocks noGrp="1" noRot="1" noChangeAspect="1" noChangeArrowheads="1" noTextEdit="1"/>
          </p:cNvSpPr>
          <p:nvPr>
            <p:ph type="sldImg"/>
          </p:nvPr>
        </p:nvSpPr>
        <p:spPr>
          <a:ln/>
        </p:spPr>
      </p:sp>
      <p:sp>
        <p:nvSpPr>
          <p:cNvPr id="768003"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20748192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1942E9-69A5-4C6C-90D2-9BBF55C04AA4}" type="slidenum">
              <a:rPr lang="zh-CN" altLang="en-US"/>
              <a:pPr/>
              <a:t>175</a:t>
            </a:fld>
            <a:endParaRPr lang="en-US" altLang="zh-CN"/>
          </a:p>
        </p:txBody>
      </p:sp>
      <p:sp>
        <p:nvSpPr>
          <p:cNvPr id="770050" name="Rectangle 2"/>
          <p:cNvSpPr>
            <a:spLocks noGrp="1" noRot="1" noChangeAspect="1" noChangeArrowheads="1" noTextEdit="1"/>
          </p:cNvSpPr>
          <p:nvPr>
            <p:ph type="sldImg"/>
          </p:nvPr>
        </p:nvSpPr>
        <p:spPr>
          <a:ln/>
        </p:spPr>
      </p:sp>
      <p:sp>
        <p:nvSpPr>
          <p:cNvPr id="770051"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8956886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1942E9-69A5-4C6C-90D2-9BBF55C04AA4}" type="slidenum">
              <a:rPr lang="zh-CN" altLang="en-US"/>
              <a:pPr/>
              <a:t>176</a:t>
            </a:fld>
            <a:endParaRPr lang="en-US" altLang="zh-CN"/>
          </a:p>
        </p:txBody>
      </p:sp>
      <p:sp>
        <p:nvSpPr>
          <p:cNvPr id="770050" name="Rectangle 2"/>
          <p:cNvSpPr>
            <a:spLocks noGrp="1" noRot="1" noChangeAspect="1" noChangeArrowheads="1" noTextEdit="1"/>
          </p:cNvSpPr>
          <p:nvPr>
            <p:ph type="sldImg"/>
          </p:nvPr>
        </p:nvSpPr>
        <p:spPr>
          <a:ln/>
        </p:spPr>
      </p:sp>
      <p:sp>
        <p:nvSpPr>
          <p:cNvPr id="770051"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4070560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1942E9-69A5-4C6C-90D2-9BBF55C04AA4}" type="slidenum">
              <a:rPr lang="zh-CN" altLang="en-US"/>
              <a:pPr/>
              <a:t>177</a:t>
            </a:fld>
            <a:endParaRPr lang="en-US" altLang="zh-CN"/>
          </a:p>
        </p:txBody>
      </p:sp>
      <p:sp>
        <p:nvSpPr>
          <p:cNvPr id="770050" name="Rectangle 2"/>
          <p:cNvSpPr>
            <a:spLocks noGrp="1" noRot="1" noChangeAspect="1" noChangeArrowheads="1" noTextEdit="1"/>
          </p:cNvSpPr>
          <p:nvPr>
            <p:ph type="sldImg"/>
          </p:nvPr>
        </p:nvSpPr>
        <p:spPr>
          <a:ln/>
        </p:spPr>
      </p:sp>
      <p:sp>
        <p:nvSpPr>
          <p:cNvPr id="770051"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2139522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929B46-5CAC-4F8F-8D4D-EB0991BF5682}" type="slidenum">
              <a:rPr lang="zh-CN" altLang="en-US"/>
              <a:pPr/>
              <a:t>178</a:t>
            </a:fld>
            <a:endParaRPr lang="en-US" altLang="zh-CN"/>
          </a:p>
        </p:txBody>
      </p:sp>
      <p:sp>
        <p:nvSpPr>
          <p:cNvPr id="774146" name="Rectangle 2"/>
          <p:cNvSpPr>
            <a:spLocks noGrp="1" noRot="1" noChangeAspect="1" noChangeArrowheads="1" noTextEdit="1"/>
          </p:cNvSpPr>
          <p:nvPr>
            <p:ph type="sldImg"/>
          </p:nvPr>
        </p:nvSpPr>
        <p:spPr>
          <a:ln/>
        </p:spPr>
      </p:sp>
      <p:sp>
        <p:nvSpPr>
          <p:cNvPr id="774147"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3398055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F5A2F9C-E93E-4F13-9AEF-68AC702827EA}" type="slidenum">
              <a:rPr lang="zh-CN" altLang="en-US">
                <a:solidFill>
                  <a:srgbClr val="000000"/>
                </a:solidFill>
                <a:latin typeface="Times New Roman" panose="02020603050405020304" pitchFamily="18" charset="0"/>
                <a:ea typeface="黑体" panose="02010609060101010101" pitchFamily="49" charset="-122"/>
              </a:rPr>
              <a:pPr eaLnBrk="1" hangingPunct="1"/>
              <a:t>70</a:t>
            </a:fld>
            <a:endParaRPr lang="en-US" altLang="zh-CN">
              <a:solidFill>
                <a:srgbClr val="000000"/>
              </a:solidFill>
              <a:latin typeface="Times New Roman" panose="02020603050405020304" pitchFamily="18" charset="0"/>
              <a:ea typeface="黑体" panose="02010609060101010101" pitchFamily="49" charset="-122"/>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9066007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DC3AFD-9EF3-47F6-A111-ECE3F6F63F0B}" type="slidenum">
              <a:rPr lang="zh-CN" altLang="en-US"/>
              <a:pPr/>
              <a:t>179</a:t>
            </a:fld>
            <a:endParaRPr lang="en-US" altLang="zh-CN"/>
          </a:p>
        </p:txBody>
      </p:sp>
      <p:sp>
        <p:nvSpPr>
          <p:cNvPr id="772098" name="Rectangle 2"/>
          <p:cNvSpPr>
            <a:spLocks noGrp="1" noRot="1" noChangeAspect="1" noChangeArrowheads="1" noTextEdit="1"/>
          </p:cNvSpPr>
          <p:nvPr>
            <p:ph type="sldImg"/>
          </p:nvPr>
        </p:nvSpPr>
        <p:spPr>
          <a:ln/>
        </p:spPr>
      </p:sp>
      <p:sp>
        <p:nvSpPr>
          <p:cNvPr id="772099" name="Rectangle 3"/>
          <p:cNvSpPr>
            <a:spLocks noGrp="1" noChangeArrowheads="1"/>
          </p:cNvSpPr>
          <p:nvPr>
            <p:ph type="body" idx="1"/>
          </p:nvPr>
        </p:nvSpPr>
        <p:spPr>
          <a:xfrm>
            <a:off x="914400" y="3257550"/>
            <a:ext cx="7315200" cy="3086100"/>
          </a:xfrm>
        </p:spPr>
        <p:txBody>
          <a:bodyPr/>
          <a:lstStyle/>
          <a:p>
            <a:endParaRPr lang="zh-CN" altLang="en-US"/>
          </a:p>
        </p:txBody>
      </p:sp>
    </p:spTree>
    <p:extLst>
      <p:ext uri="{BB962C8B-B14F-4D97-AF65-F5344CB8AC3E}">
        <p14:creationId xmlns:p14="http://schemas.microsoft.com/office/powerpoint/2010/main" val="1197572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370F5C0-4684-4103-A20A-C7672953EA1B}" type="slidenum">
              <a:rPr lang="zh-CN" altLang="en-US">
                <a:solidFill>
                  <a:srgbClr val="000000"/>
                </a:solidFill>
                <a:latin typeface="Times New Roman" panose="02020603050405020304" pitchFamily="18" charset="0"/>
                <a:ea typeface="黑体" panose="02010609060101010101" pitchFamily="49" charset="-122"/>
              </a:rPr>
              <a:pPr eaLnBrk="1" hangingPunct="1"/>
              <a:t>71</a:t>
            </a:fld>
            <a:endParaRPr lang="en-US" altLang="zh-CN">
              <a:solidFill>
                <a:srgbClr val="000000"/>
              </a:solidFill>
              <a:latin typeface="Times New Roman" panose="02020603050405020304" pitchFamily="18" charset="0"/>
              <a:ea typeface="黑体" panose="02010609060101010101" pitchFamily="49" charset="-122"/>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3967364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370F5C0-4684-4103-A20A-C7672953EA1B}" type="slidenum">
              <a:rPr lang="zh-CN" altLang="en-US">
                <a:solidFill>
                  <a:srgbClr val="000000"/>
                </a:solidFill>
                <a:latin typeface="Times New Roman" panose="02020603050405020304" pitchFamily="18" charset="0"/>
                <a:ea typeface="黑体" panose="02010609060101010101" pitchFamily="49" charset="-122"/>
              </a:rPr>
              <a:pPr eaLnBrk="1" hangingPunct="1"/>
              <a:t>72</a:t>
            </a:fld>
            <a:endParaRPr lang="en-US" altLang="zh-CN">
              <a:solidFill>
                <a:srgbClr val="000000"/>
              </a:solidFill>
              <a:latin typeface="Times New Roman" panose="02020603050405020304" pitchFamily="18" charset="0"/>
              <a:ea typeface="黑体" panose="02010609060101010101" pitchFamily="49" charset="-122"/>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3233419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4F68044-A835-4FD4-BC27-7D287BFD0CB6}" type="slidenum">
              <a:rPr lang="zh-CN" altLang="en-US">
                <a:solidFill>
                  <a:srgbClr val="000000"/>
                </a:solidFill>
                <a:latin typeface="Times New Roman" panose="02020603050405020304" pitchFamily="18" charset="0"/>
                <a:ea typeface="黑体" panose="02010609060101010101" pitchFamily="49" charset="-122"/>
              </a:rPr>
              <a:pPr eaLnBrk="1" hangingPunct="1"/>
              <a:t>73</a:t>
            </a:fld>
            <a:endParaRPr lang="en-US" altLang="zh-CN">
              <a:solidFill>
                <a:srgbClr val="000000"/>
              </a:solidFill>
              <a:latin typeface="Times New Roman" panose="02020603050405020304" pitchFamily="18" charset="0"/>
              <a:ea typeface="黑体" panose="02010609060101010101" pitchFamily="49" charset="-122"/>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3868935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D36BC2A-DAC4-457B-8AC3-6FDED9BD310D}" type="slidenum">
              <a:rPr lang="zh-CN" altLang="en-US">
                <a:solidFill>
                  <a:srgbClr val="000000"/>
                </a:solidFill>
                <a:latin typeface="Times New Roman" panose="02020603050405020304" pitchFamily="18" charset="0"/>
                <a:ea typeface="黑体" panose="02010609060101010101" pitchFamily="49" charset="-122"/>
              </a:rPr>
              <a:pPr eaLnBrk="1" hangingPunct="1"/>
              <a:t>74</a:t>
            </a:fld>
            <a:endParaRPr lang="en-US" altLang="zh-CN">
              <a:solidFill>
                <a:srgbClr val="000000"/>
              </a:solidFill>
              <a:latin typeface="Times New Roman" panose="02020603050405020304" pitchFamily="18" charset="0"/>
              <a:ea typeface="黑体" panose="02010609060101010101" pitchFamily="49" charset="-122"/>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3055463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D36BC2A-DAC4-457B-8AC3-6FDED9BD310D}" type="slidenum">
              <a:rPr lang="zh-CN" altLang="en-US">
                <a:solidFill>
                  <a:srgbClr val="000000"/>
                </a:solidFill>
                <a:latin typeface="Times New Roman" panose="02020603050405020304" pitchFamily="18" charset="0"/>
                <a:ea typeface="黑体" panose="02010609060101010101" pitchFamily="49" charset="-122"/>
              </a:rPr>
              <a:pPr eaLnBrk="1" hangingPunct="1"/>
              <a:t>75</a:t>
            </a:fld>
            <a:endParaRPr lang="en-US" altLang="zh-CN">
              <a:solidFill>
                <a:srgbClr val="000000"/>
              </a:solidFill>
              <a:latin typeface="Times New Roman" panose="02020603050405020304" pitchFamily="18" charset="0"/>
              <a:ea typeface="黑体" panose="02010609060101010101" pitchFamily="49" charset="-122"/>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378591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43427" name="Rectangle 3"/>
          <p:cNvSpPr>
            <a:spLocks noChangeArrowheads="1"/>
          </p:cNvSpPr>
          <p:nvPr/>
        </p:nvSpPr>
        <p:spPr bwMode="hidden">
          <a:xfrm>
            <a:off x="0" y="0"/>
            <a:ext cx="3505200" cy="685800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endParaRPr lang="zh-CN" altLang="en-US" sz="2400">
              <a:latin typeface="Times New Roman" pitchFamily="18" charset="0"/>
            </a:endParaRPr>
          </a:p>
        </p:txBody>
      </p:sp>
      <p:sp>
        <p:nvSpPr>
          <p:cNvPr id="743428" name="Rectangle 4"/>
          <p:cNvSpPr>
            <a:spLocks noChangeArrowheads="1"/>
          </p:cNvSpPr>
          <p:nvPr/>
        </p:nvSpPr>
        <p:spPr bwMode="hidden">
          <a:xfrm>
            <a:off x="1716088" y="1690688"/>
            <a:ext cx="7427913" cy="2533650"/>
          </a:xfrm>
          <a:prstGeom prst="rect">
            <a:avLst/>
          </a:prstGeom>
          <a:solidFill>
            <a:schemeClr val="bg2"/>
          </a:solidFill>
          <a:ln w="9525">
            <a:noFill/>
            <a:miter lim="800000"/>
            <a:headEnd/>
            <a:tailEnd/>
          </a:ln>
        </p:spPr>
        <p:txBody>
          <a:bodyPr/>
          <a:lstStyle/>
          <a:p>
            <a:pPr algn="l"/>
            <a:endParaRPr lang="zh-CN" altLang="en-US" sz="2400">
              <a:latin typeface="Times New Roman" pitchFamily="18" charset="0"/>
            </a:endParaRPr>
          </a:p>
        </p:txBody>
      </p:sp>
      <p:grpSp>
        <p:nvGrpSpPr>
          <p:cNvPr id="2" name="组合 1"/>
          <p:cNvGrpSpPr/>
          <p:nvPr userDrawn="1"/>
        </p:nvGrpSpPr>
        <p:grpSpPr>
          <a:xfrm>
            <a:off x="0" y="1690688"/>
            <a:ext cx="2867026" cy="2533650"/>
            <a:chOff x="0" y="1690688"/>
            <a:chExt cx="2867026" cy="2533650"/>
          </a:xfrm>
        </p:grpSpPr>
        <p:sp>
          <p:nvSpPr>
            <p:cNvPr id="743430" name="Rectangle 6"/>
            <p:cNvSpPr>
              <a:spLocks noChangeArrowheads="1"/>
            </p:cNvSpPr>
            <p:nvPr userDrawn="1"/>
          </p:nvSpPr>
          <p:spPr bwMode="auto">
            <a:xfrm>
              <a:off x="573088" y="3582988"/>
              <a:ext cx="576263" cy="641350"/>
            </a:xfrm>
            <a:prstGeom prst="rect">
              <a:avLst/>
            </a:prstGeom>
            <a:solidFill>
              <a:schemeClr val="accent2"/>
            </a:solidFill>
            <a:ln w="9525">
              <a:noFill/>
              <a:miter lim="800000"/>
              <a:headEnd/>
              <a:tailEnd/>
            </a:ln>
          </p:spPr>
          <p:txBody>
            <a:bodyPr/>
            <a:lstStyle/>
            <a:p>
              <a:pPr algn="l"/>
              <a:endParaRPr lang="zh-CN" altLang="en-US" sz="2400">
                <a:latin typeface="Times New Roman" pitchFamily="18" charset="0"/>
              </a:endParaRPr>
            </a:p>
          </p:txBody>
        </p:sp>
        <p:sp>
          <p:nvSpPr>
            <p:cNvPr id="743431" name="Rectangle 7"/>
            <p:cNvSpPr>
              <a:spLocks noChangeArrowheads="1"/>
            </p:cNvSpPr>
            <p:nvPr userDrawn="1"/>
          </p:nvSpPr>
          <p:spPr bwMode="auto">
            <a:xfrm>
              <a:off x="1716088" y="1690688"/>
              <a:ext cx="574675" cy="642938"/>
            </a:xfrm>
            <a:prstGeom prst="rect">
              <a:avLst/>
            </a:prstGeom>
            <a:solidFill>
              <a:schemeClr val="folHlink"/>
            </a:solidFill>
            <a:ln w="9525">
              <a:noFill/>
              <a:miter lim="800000"/>
              <a:headEnd/>
              <a:tailEnd/>
            </a:ln>
          </p:spPr>
          <p:txBody>
            <a:bodyPr/>
            <a:lstStyle/>
            <a:p>
              <a:pPr algn="l"/>
              <a:endParaRPr lang="zh-CN" altLang="en-US" sz="2400">
                <a:latin typeface="Times New Roman" pitchFamily="18" charset="0"/>
              </a:endParaRPr>
            </a:p>
          </p:txBody>
        </p:sp>
        <p:sp>
          <p:nvSpPr>
            <p:cNvPr id="743433" name="Rectangle 9"/>
            <p:cNvSpPr>
              <a:spLocks noChangeArrowheads="1"/>
            </p:cNvSpPr>
            <p:nvPr userDrawn="1"/>
          </p:nvSpPr>
          <p:spPr bwMode="auto">
            <a:xfrm>
              <a:off x="1141413" y="3582988"/>
              <a:ext cx="584200" cy="641350"/>
            </a:xfrm>
            <a:prstGeom prst="rect">
              <a:avLst/>
            </a:prstGeom>
            <a:solidFill>
              <a:schemeClr val="bg2"/>
            </a:solidFill>
            <a:ln w="9525">
              <a:noFill/>
              <a:miter lim="800000"/>
              <a:headEnd/>
              <a:tailEnd/>
            </a:ln>
          </p:spPr>
          <p:txBody>
            <a:bodyPr/>
            <a:lstStyle/>
            <a:p>
              <a:pPr algn="l"/>
              <a:endParaRPr lang="zh-CN" altLang="en-US" sz="2400">
                <a:latin typeface="Times New Roman" pitchFamily="18" charset="0"/>
              </a:endParaRPr>
            </a:p>
          </p:txBody>
        </p:sp>
        <p:sp>
          <p:nvSpPr>
            <p:cNvPr id="743434" name="Rectangle 10"/>
            <p:cNvSpPr>
              <a:spLocks noChangeArrowheads="1"/>
            </p:cNvSpPr>
            <p:nvPr userDrawn="1"/>
          </p:nvSpPr>
          <p:spPr bwMode="auto">
            <a:xfrm>
              <a:off x="2281238" y="1690688"/>
              <a:ext cx="585788" cy="642938"/>
            </a:xfrm>
            <a:prstGeom prst="rect">
              <a:avLst/>
            </a:prstGeom>
            <a:solidFill>
              <a:schemeClr val="accent2"/>
            </a:solidFill>
            <a:ln w="9525">
              <a:noFill/>
              <a:miter lim="800000"/>
              <a:headEnd/>
              <a:tailEnd/>
            </a:ln>
          </p:spPr>
          <p:txBody>
            <a:bodyPr/>
            <a:lstStyle/>
            <a:p>
              <a:pPr algn="l"/>
              <a:endParaRPr lang="zh-CN" altLang="en-US" sz="2400">
                <a:latin typeface="Times New Roman" pitchFamily="18" charset="0"/>
              </a:endParaRPr>
            </a:p>
          </p:txBody>
        </p:sp>
        <p:sp>
          <p:nvSpPr>
            <p:cNvPr id="743435" name="Rectangle 11"/>
            <p:cNvSpPr>
              <a:spLocks noChangeArrowheads="1"/>
            </p:cNvSpPr>
            <p:nvPr userDrawn="1"/>
          </p:nvSpPr>
          <p:spPr bwMode="auto">
            <a:xfrm>
              <a:off x="1141413" y="2324100"/>
              <a:ext cx="584200" cy="633413"/>
            </a:xfrm>
            <a:prstGeom prst="rect">
              <a:avLst/>
            </a:prstGeom>
            <a:solidFill>
              <a:schemeClr val="folHlink"/>
            </a:solidFill>
            <a:ln w="9525">
              <a:noFill/>
              <a:miter lim="800000"/>
              <a:headEnd/>
              <a:tailEnd/>
            </a:ln>
          </p:spPr>
          <p:txBody>
            <a:bodyPr/>
            <a:lstStyle/>
            <a:p>
              <a:pPr algn="l"/>
              <a:endParaRPr lang="zh-CN" altLang="en-US" sz="2400">
                <a:latin typeface="Times New Roman" pitchFamily="18" charset="0"/>
              </a:endParaRPr>
            </a:p>
          </p:txBody>
        </p:sp>
        <p:sp>
          <p:nvSpPr>
            <p:cNvPr id="743436" name="Rectangle 12"/>
            <p:cNvSpPr>
              <a:spLocks noChangeArrowheads="1"/>
            </p:cNvSpPr>
            <p:nvPr userDrawn="1"/>
          </p:nvSpPr>
          <p:spPr bwMode="auto">
            <a:xfrm>
              <a:off x="0" y="2324100"/>
              <a:ext cx="582613" cy="633413"/>
            </a:xfrm>
            <a:prstGeom prst="rect">
              <a:avLst/>
            </a:prstGeom>
            <a:solidFill>
              <a:schemeClr val="bg2"/>
            </a:solidFill>
            <a:ln w="9525">
              <a:noFill/>
              <a:miter lim="800000"/>
              <a:headEnd/>
              <a:tailEnd/>
            </a:ln>
          </p:spPr>
          <p:txBody>
            <a:bodyPr/>
            <a:lstStyle/>
            <a:p>
              <a:pPr algn="l"/>
              <a:endParaRPr lang="zh-CN" altLang="en-US" sz="2400">
                <a:latin typeface="Times New Roman" pitchFamily="18" charset="0"/>
              </a:endParaRPr>
            </a:p>
          </p:txBody>
        </p:sp>
        <p:sp>
          <p:nvSpPr>
            <p:cNvPr id="743437" name="Rectangle 13"/>
            <p:cNvSpPr>
              <a:spLocks noChangeArrowheads="1"/>
            </p:cNvSpPr>
            <p:nvPr userDrawn="1"/>
          </p:nvSpPr>
          <p:spPr bwMode="auto">
            <a:xfrm>
              <a:off x="1716088" y="2324100"/>
              <a:ext cx="574675" cy="633413"/>
            </a:xfrm>
            <a:prstGeom prst="rect">
              <a:avLst/>
            </a:prstGeom>
            <a:solidFill>
              <a:schemeClr val="accent2"/>
            </a:solidFill>
            <a:ln w="9525">
              <a:noFill/>
              <a:miter lim="800000"/>
              <a:headEnd/>
              <a:tailEnd/>
            </a:ln>
          </p:spPr>
          <p:txBody>
            <a:bodyPr/>
            <a:lstStyle/>
            <a:p>
              <a:pPr algn="l"/>
              <a:endParaRPr lang="zh-CN" altLang="en-US" sz="2400">
                <a:latin typeface="Times New Roman" pitchFamily="18" charset="0"/>
              </a:endParaRPr>
            </a:p>
          </p:txBody>
        </p:sp>
        <p:sp>
          <p:nvSpPr>
            <p:cNvPr id="743438" name="Rectangle 14"/>
            <p:cNvSpPr>
              <a:spLocks noChangeArrowheads="1"/>
            </p:cNvSpPr>
            <p:nvPr userDrawn="1"/>
          </p:nvSpPr>
          <p:spPr bwMode="auto">
            <a:xfrm>
              <a:off x="573088" y="2947988"/>
              <a:ext cx="576263" cy="644525"/>
            </a:xfrm>
            <a:prstGeom prst="rect">
              <a:avLst/>
            </a:prstGeom>
            <a:solidFill>
              <a:schemeClr val="folHlink"/>
            </a:solidFill>
            <a:ln w="9525">
              <a:noFill/>
              <a:miter lim="800000"/>
              <a:headEnd/>
              <a:tailEnd/>
            </a:ln>
          </p:spPr>
          <p:txBody>
            <a:bodyPr/>
            <a:lstStyle/>
            <a:p>
              <a:pPr algn="l"/>
              <a:endParaRPr lang="zh-CN" altLang="en-US" sz="2400">
                <a:latin typeface="Times New Roman" pitchFamily="18" charset="0"/>
              </a:endParaRPr>
            </a:p>
          </p:txBody>
        </p:sp>
        <p:sp>
          <p:nvSpPr>
            <p:cNvPr id="743439" name="Rectangle 15"/>
            <p:cNvSpPr>
              <a:spLocks noChangeArrowheads="1"/>
            </p:cNvSpPr>
            <p:nvPr userDrawn="1"/>
          </p:nvSpPr>
          <p:spPr bwMode="auto">
            <a:xfrm>
              <a:off x="1141413" y="2947988"/>
              <a:ext cx="584200" cy="644525"/>
            </a:xfrm>
            <a:prstGeom prst="rect">
              <a:avLst/>
            </a:prstGeom>
            <a:solidFill>
              <a:schemeClr val="accent2"/>
            </a:solidFill>
            <a:ln w="9525">
              <a:noFill/>
              <a:miter lim="800000"/>
              <a:headEnd/>
              <a:tailEnd/>
            </a:ln>
          </p:spPr>
          <p:txBody>
            <a:bodyPr/>
            <a:lstStyle/>
            <a:p>
              <a:pPr algn="l"/>
              <a:endParaRPr lang="zh-CN" altLang="en-US" sz="2400">
                <a:latin typeface="Times New Roman" pitchFamily="18" charset="0"/>
              </a:endParaRPr>
            </a:p>
          </p:txBody>
        </p:sp>
      </p:grpSp>
      <p:sp>
        <p:nvSpPr>
          <p:cNvPr id="743441" name="Rectangle 17"/>
          <p:cNvSpPr>
            <a:spLocks noGrp="1" noChangeArrowheads="1"/>
          </p:cNvSpPr>
          <p:nvPr>
            <p:ph type="ftr" sz="quarter" idx="3"/>
          </p:nvPr>
        </p:nvSpPr>
        <p:spPr>
          <a:xfrm>
            <a:off x="3124200" y="6140240"/>
            <a:ext cx="2895600" cy="457200"/>
          </a:xfrm>
        </p:spPr>
        <p:txBody>
          <a:bodyPr/>
          <a:lstStyle>
            <a:lvl1pPr>
              <a:defRPr/>
            </a:lvl1pPr>
          </a:lstStyle>
          <a:p>
            <a:endParaRPr lang="en-US" altLang="zh-CN" dirty="0"/>
          </a:p>
        </p:txBody>
      </p:sp>
      <p:sp>
        <p:nvSpPr>
          <p:cNvPr id="743442" name="Rectangle 18"/>
          <p:cNvSpPr>
            <a:spLocks noGrp="1" noChangeArrowheads="1"/>
          </p:cNvSpPr>
          <p:nvPr>
            <p:ph type="sldNum" sz="quarter" idx="4"/>
          </p:nvPr>
        </p:nvSpPr>
        <p:spPr>
          <a:xfrm>
            <a:off x="6934200" y="6140240"/>
            <a:ext cx="2133600" cy="457200"/>
          </a:xfrm>
        </p:spPr>
        <p:txBody>
          <a:bodyPr/>
          <a:lstStyle>
            <a:lvl1pPr>
              <a:defRPr/>
            </a:lvl1pPr>
          </a:lstStyle>
          <a:p>
            <a:fld id="{B8C6D9B0-0454-4894-9579-BE2D2DF254ED}" type="slidenum">
              <a:rPr lang="zh-CN" altLang="en-US"/>
              <a:pPr/>
              <a:t>‹#›</a:t>
            </a:fld>
            <a:endParaRPr lang="en-US" altLang="zh-CN"/>
          </a:p>
        </p:txBody>
      </p:sp>
      <p:sp>
        <p:nvSpPr>
          <p:cNvPr id="743443" name="Rectangle 19"/>
          <p:cNvSpPr>
            <a:spLocks noGrp="1" noChangeArrowheads="1"/>
          </p:cNvSpPr>
          <p:nvPr>
            <p:ph type="ctrTitle"/>
          </p:nvPr>
        </p:nvSpPr>
        <p:spPr>
          <a:xfrm>
            <a:off x="1143000" y="1828800"/>
            <a:ext cx="7848600" cy="2209800"/>
          </a:xfrm>
        </p:spPr>
        <p:txBody>
          <a:bodyPr/>
          <a:lstStyle>
            <a:lvl1pPr algn="r">
              <a:defRPr sz="4000" b="0">
                <a:solidFill>
                  <a:srgbClr val="FFFFFF"/>
                </a:solidFill>
                <a:latin typeface="+mj-lt"/>
                <a:cs typeface="Arial" panose="020B0604020202020204" pitchFamily="34" charset="0"/>
              </a:defRPr>
            </a:lvl1pPr>
          </a:lstStyle>
          <a:p>
            <a:r>
              <a:rPr lang="zh-CN" altLang="en-US" dirty="0"/>
              <a:t>单击此处编辑母版标题样式</a:t>
            </a:r>
          </a:p>
        </p:txBody>
      </p:sp>
      <p:sp>
        <p:nvSpPr>
          <p:cNvPr id="743444" name="Rectangle 20"/>
          <p:cNvSpPr>
            <a:spLocks noGrp="1" noChangeArrowheads="1"/>
          </p:cNvSpPr>
          <p:nvPr>
            <p:ph type="subTitle" idx="1"/>
          </p:nvPr>
        </p:nvSpPr>
        <p:spPr>
          <a:xfrm>
            <a:off x="1143000" y="4572000"/>
            <a:ext cx="7848600" cy="1447800"/>
          </a:xfrm>
        </p:spPr>
        <p:txBody>
          <a:bodyPr/>
          <a:lstStyle>
            <a:lvl1pPr marL="0" indent="0" algn="r">
              <a:buFont typeface="Wingdings" pitchFamily="2" charset="2"/>
              <a:buNone/>
              <a:defRPr sz="3600" b="1">
                <a:latin typeface="楷体" panose="02010609060101010101" pitchFamily="49" charset="-122"/>
                <a:ea typeface="楷体" panose="02010609060101010101" pitchFamily="49" charset="-122"/>
              </a:defRPr>
            </a:lvl1pPr>
          </a:lstStyle>
          <a:p>
            <a:r>
              <a:rPr lang="zh-CN" altLang="en-US" dirty="0"/>
              <a:t>单击此处编辑母版副标题样式</a:t>
            </a:r>
          </a:p>
        </p:txBody>
      </p:sp>
      <p:sp>
        <p:nvSpPr>
          <p:cNvPr id="60" name="Text Box 22"/>
          <p:cNvSpPr txBox="1">
            <a:spLocks noChangeArrowheads="1"/>
          </p:cNvSpPr>
          <p:nvPr userDrawn="1"/>
        </p:nvSpPr>
        <p:spPr bwMode="auto">
          <a:xfrm>
            <a:off x="4600874" y="637309"/>
            <a:ext cx="4392609" cy="903389"/>
          </a:xfrm>
          <a:prstGeom prst="rect">
            <a:avLst/>
          </a:prstGeom>
          <a:noFill/>
          <a:ln w="28575" algn="ctr">
            <a:noFill/>
            <a:miter lim="800000"/>
            <a:headEnd/>
            <a:tailEnd/>
          </a:ln>
          <a:effectLst/>
        </p:spPr>
        <p:txBody>
          <a:bodyPr wrap="square">
            <a:spAutoFit/>
          </a:bodyPr>
          <a:lstStyle/>
          <a:p>
            <a:pPr algn="r">
              <a:lnSpc>
                <a:spcPct val="130000"/>
              </a:lnSpc>
            </a:pPr>
            <a:r>
              <a:rPr lang="zh-CN" altLang="en-US" sz="2800" b="1" dirty="0" smtClean="0">
                <a:solidFill>
                  <a:srgbClr val="000000"/>
                </a:solidFill>
                <a:latin typeface="黑体"/>
                <a:ea typeface="黑体"/>
              </a:rPr>
              <a:t>计算机学院</a:t>
            </a:r>
            <a:endParaRPr lang="en-US" altLang="zh-CN" sz="2800" b="1" dirty="0" smtClean="0">
              <a:solidFill>
                <a:srgbClr val="000000"/>
              </a:solidFill>
              <a:latin typeface="黑体"/>
              <a:ea typeface="黑体"/>
            </a:endParaRPr>
          </a:p>
          <a:p>
            <a:pPr algn="r">
              <a:lnSpc>
                <a:spcPct val="130000"/>
              </a:lnSpc>
            </a:pPr>
            <a:r>
              <a:rPr lang="en-US" altLang="zh-CN" sz="1400" b="1" dirty="0" smtClean="0">
                <a:solidFill>
                  <a:srgbClr val="000000"/>
                </a:solidFill>
                <a:latin typeface="Arial" panose="020B0604020202020204" pitchFamily="34" charset="0"/>
                <a:ea typeface="黑体"/>
                <a:cs typeface="Arial" panose="020B0604020202020204" pitchFamily="34" charset="0"/>
              </a:rPr>
              <a:t>School of Computer Science and Technology</a:t>
            </a:r>
            <a:endParaRPr lang="zh-CN" altLang="en-US" sz="1400" b="1" dirty="0">
              <a:solidFill>
                <a:srgbClr val="000000"/>
              </a:solidFill>
              <a:latin typeface="Arial" panose="020B0604020202020204" pitchFamily="34" charset="0"/>
              <a:ea typeface="黑体"/>
              <a:cs typeface="Arial" panose="020B0604020202020204" pitchFamily="34" charset="0"/>
            </a:endParaRPr>
          </a:p>
        </p:txBody>
      </p:sp>
      <p:pic>
        <p:nvPicPr>
          <p:cNvPr id="61" name="图片 60"/>
          <p:cNvPicPr>
            <a:picLocks noChangeAspect="1"/>
          </p:cNvPicPr>
          <p:nvPr userDrawn="1"/>
        </p:nvPicPr>
        <p:blipFill>
          <a:blip r:embed="rId2">
            <a:clrChange>
              <a:clrFrom>
                <a:srgbClr val="FFFFFF"/>
              </a:clrFrom>
              <a:clrTo>
                <a:srgbClr val="FFFFFF">
                  <a:alpha val="0"/>
                </a:srgbClr>
              </a:clrTo>
            </a:clrChange>
          </a:blip>
          <a:stretch>
            <a:fillRect/>
          </a:stretch>
        </p:blipFill>
        <p:spPr>
          <a:xfrm>
            <a:off x="251400" y="89034"/>
            <a:ext cx="1677745" cy="1686468"/>
          </a:xfrm>
          <a:prstGeom prst="rect">
            <a:avLst/>
          </a:prstGeom>
        </p:spPr>
      </p:pic>
      <p:pic>
        <p:nvPicPr>
          <p:cNvPr id="62" name="图片 61"/>
          <p:cNvPicPr>
            <a:picLocks noChangeAspect="1"/>
          </p:cNvPicPr>
          <p:nvPr userDrawn="1"/>
        </p:nvPicPr>
        <p:blipFill>
          <a:blip r:embed="rId3">
            <a:clrChange>
              <a:clrFrom>
                <a:srgbClr val="FFFFFF"/>
              </a:clrFrom>
              <a:clrTo>
                <a:srgbClr val="FFFFFF">
                  <a:alpha val="0"/>
                </a:srgbClr>
              </a:clrTo>
            </a:clrChange>
          </a:blip>
          <a:stretch>
            <a:fillRect/>
          </a:stretch>
        </p:blipFill>
        <p:spPr>
          <a:xfrm>
            <a:off x="2018178" y="620610"/>
            <a:ext cx="2914088" cy="865415"/>
          </a:xfrm>
          <a:prstGeom prst="rect">
            <a:avLst/>
          </a:prstGeom>
        </p:spPr>
      </p:pic>
      <p:grpSp>
        <p:nvGrpSpPr>
          <p:cNvPr id="63" name="组合 62"/>
          <p:cNvGrpSpPr/>
          <p:nvPr userDrawn="1"/>
        </p:nvGrpSpPr>
        <p:grpSpPr>
          <a:xfrm>
            <a:off x="2018178" y="690564"/>
            <a:ext cx="6874638" cy="845664"/>
            <a:chOff x="2089972" y="628999"/>
            <a:chExt cx="6874638" cy="907229"/>
          </a:xfrm>
        </p:grpSpPr>
        <p:cxnSp>
          <p:nvCxnSpPr>
            <p:cNvPr id="64" name="直接连接符 63"/>
            <p:cNvCxnSpPr/>
            <p:nvPr/>
          </p:nvCxnSpPr>
          <p:spPr bwMode="auto">
            <a:xfrm flipH="1">
              <a:off x="4948828" y="628999"/>
              <a:ext cx="576080" cy="907229"/>
            </a:xfrm>
            <a:prstGeom prst="line">
              <a:avLst/>
            </a:prstGeom>
            <a:solidFill>
              <a:srgbClr val="9999FF"/>
            </a:solidFill>
            <a:ln w="57150" cap="flat" cmpd="tri" algn="ctr">
              <a:solidFill>
                <a:srgbClr val="C00000"/>
              </a:solidFill>
              <a:prstDash val="solid"/>
              <a:round/>
              <a:headEnd type="none" w="med" len="med"/>
              <a:tailEnd type="none" w="med" len="med"/>
            </a:ln>
            <a:effectLst/>
          </p:spPr>
        </p:cxnSp>
        <p:cxnSp>
          <p:nvCxnSpPr>
            <p:cNvPr id="65" name="直接连接符 64"/>
            <p:cNvCxnSpPr/>
            <p:nvPr/>
          </p:nvCxnSpPr>
          <p:spPr bwMode="auto">
            <a:xfrm>
              <a:off x="5524908" y="628999"/>
              <a:ext cx="3439702" cy="0"/>
            </a:xfrm>
            <a:prstGeom prst="line">
              <a:avLst/>
            </a:prstGeom>
            <a:solidFill>
              <a:srgbClr val="9999FF"/>
            </a:solidFill>
            <a:ln w="57150" cap="flat" cmpd="tri" algn="ctr">
              <a:solidFill>
                <a:srgbClr val="C00000"/>
              </a:solidFill>
              <a:prstDash val="solid"/>
              <a:round/>
              <a:headEnd type="none" w="med" len="med"/>
              <a:tailEnd type="none" w="med" len="med"/>
            </a:ln>
            <a:effectLst/>
          </p:spPr>
        </p:cxnSp>
        <p:cxnSp>
          <p:nvCxnSpPr>
            <p:cNvPr id="66" name="直接连接符 65"/>
            <p:cNvCxnSpPr/>
            <p:nvPr/>
          </p:nvCxnSpPr>
          <p:spPr bwMode="auto">
            <a:xfrm flipH="1">
              <a:off x="2089972" y="1536228"/>
              <a:ext cx="2858856" cy="0"/>
            </a:xfrm>
            <a:prstGeom prst="line">
              <a:avLst/>
            </a:prstGeom>
            <a:solidFill>
              <a:srgbClr val="9999FF"/>
            </a:solidFill>
            <a:ln w="57150" cap="flat" cmpd="tri" algn="ctr">
              <a:solidFill>
                <a:srgbClr val="C00000"/>
              </a:solidFill>
              <a:prstDash val="solid"/>
              <a:round/>
              <a:headEnd type="none" w="med" len="med"/>
              <a:tailEnd type="none" w="med" len="med"/>
            </a:ln>
            <a:effectLst/>
          </p:spPr>
        </p:cxnSp>
      </p:grpSp>
      <p:sp>
        <p:nvSpPr>
          <p:cNvPr id="100" name="Rectangle 16"/>
          <p:cNvSpPr txBox="1">
            <a:spLocks noChangeArrowheads="1"/>
          </p:cNvSpPr>
          <p:nvPr userDrawn="1"/>
        </p:nvSpPr>
        <p:spPr bwMode="auto">
          <a:xfrm>
            <a:off x="251400" y="5229250"/>
            <a:ext cx="2921965" cy="70570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l" rtl="0" fontAlgn="base">
              <a:spcBef>
                <a:spcPct val="0"/>
              </a:spcBef>
              <a:spcAft>
                <a:spcPct val="0"/>
              </a:spcAft>
              <a:defRPr sz="1200" b="0" kern="1200">
                <a:solidFill>
                  <a:schemeClr val="tx1"/>
                </a:solidFill>
                <a:latin typeface="+mj-lt"/>
                <a:ea typeface="宋体" pitchFamily="2" charset="-122"/>
                <a:cs typeface="+mn-cs"/>
              </a:defRPr>
            </a:lvl1pPr>
            <a:lvl2pPr marL="4572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87D8CD90-EB6C-4EF8-843B-BC01DDFAB9E6}" type="datetime3">
              <a:rPr kumimoji="0" lang="zh-CN" altLang="en-US" sz="2000" b="1" i="0" u="none" strike="noStrike" kern="1200" cap="none" spc="0" normalizeH="0" baseline="0" noProof="0" smtClean="0">
                <a:ln>
                  <a:noFill/>
                </a:ln>
                <a:solidFill>
                  <a:srgbClr val="5D5DC0"/>
                </a:solidFill>
                <a:effectLst/>
                <a:uLnTx/>
                <a:uFillTx/>
                <a:latin typeface="Arial"/>
                <a:ea typeface="黑体" panose="02010609060101010101" pitchFamily="49" charset="-122"/>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2017年9月18日星期一</a:t>
            </a:fld>
            <a:endParaRPr kumimoji="0" lang="en-US" altLang="zh-CN" sz="2000" b="1" i="0" u="none" strike="noStrike" kern="1200" cap="none" spc="0" normalizeH="0" baseline="0" noProof="0" dirty="0" smtClean="0">
              <a:ln>
                <a:noFill/>
              </a:ln>
              <a:solidFill>
                <a:srgbClr val="5D5DC0"/>
              </a:solidFill>
              <a:effectLst/>
              <a:uLnTx/>
              <a:uFillTx/>
              <a:latin typeface="Arial"/>
              <a:ea typeface="黑体" panose="02010609060101010101" pitchFamily="49" charset="-122"/>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fld id="{6439F639-8FB6-4CFA-9289-F7A8A19716DA}" type="datetime10">
              <a:rPr kumimoji="0" lang="en-US" altLang="zh-CN" sz="2000" b="1" i="0" u="none" strike="noStrike" kern="1200" cap="none" spc="0" normalizeH="0" baseline="0" noProof="0" smtClean="0">
                <a:ln>
                  <a:noFill/>
                </a:ln>
                <a:solidFill>
                  <a:srgbClr val="5D5DC0"/>
                </a:solidFill>
                <a:effectLst/>
                <a:uLnTx/>
                <a:uFillTx/>
                <a:latin typeface="Arial"/>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17:37</a:t>
            </a:fld>
            <a:endParaRPr kumimoji="0" lang="en-US" altLang="zh-CN" sz="2000" b="1" i="0" u="none" strike="noStrike" kern="1200" cap="none" spc="0" normalizeH="0" baseline="0" noProof="0" dirty="0">
              <a:ln>
                <a:noFill/>
              </a:ln>
              <a:solidFill>
                <a:srgbClr val="5D5DC0"/>
              </a:solidFill>
              <a:effectLst/>
              <a:uLnTx/>
              <a:uFillTx/>
              <a:latin typeface="Arial"/>
              <a:ea typeface="黑体" panose="02010609060101010101" pitchFamily="49" charset="-122"/>
              <a:cs typeface="Arial" panose="020B0604020202020204" pitchFamily="34" charset="0"/>
            </a:endParaRPr>
          </a:p>
        </p:txBody>
      </p:sp>
      <p:grpSp>
        <p:nvGrpSpPr>
          <p:cNvPr id="101" name="组合 100"/>
          <p:cNvGrpSpPr/>
          <p:nvPr userDrawn="1"/>
        </p:nvGrpSpPr>
        <p:grpSpPr>
          <a:xfrm>
            <a:off x="356172" y="5737225"/>
            <a:ext cx="8635428" cy="860426"/>
            <a:chOff x="356172" y="5737225"/>
            <a:chExt cx="8635428" cy="860426"/>
          </a:xfrm>
        </p:grpSpPr>
        <p:cxnSp>
          <p:nvCxnSpPr>
            <p:cNvPr id="102" name="直接连接符 101"/>
            <p:cNvCxnSpPr/>
            <p:nvPr/>
          </p:nvCxnSpPr>
          <p:spPr bwMode="auto">
            <a:xfrm flipH="1">
              <a:off x="356172" y="6597440"/>
              <a:ext cx="1512211" cy="0"/>
            </a:xfrm>
            <a:prstGeom prst="line">
              <a:avLst/>
            </a:prstGeom>
            <a:solidFill>
              <a:srgbClr val="9999FF"/>
            </a:solidFill>
            <a:ln w="19050" cap="flat" cmpd="sng" algn="ctr">
              <a:solidFill>
                <a:srgbClr val="5D5DC0"/>
              </a:solidFill>
              <a:prstDash val="solid"/>
              <a:round/>
              <a:headEnd type="none" w="med" len="med"/>
              <a:tailEnd type="none" w="med" len="med"/>
            </a:ln>
            <a:effectLst/>
          </p:spPr>
        </p:cxnSp>
        <p:grpSp>
          <p:nvGrpSpPr>
            <p:cNvPr id="103" name="组合 102"/>
            <p:cNvGrpSpPr/>
            <p:nvPr/>
          </p:nvGrpSpPr>
          <p:grpSpPr>
            <a:xfrm>
              <a:off x="2616916" y="5912643"/>
              <a:ext cx="157163" cy="39688"/>
              <a:chOff x="6834188" y="5932488"/>
              <a:chExt cx="157163" cy="39688"/>
            </a:xfrm>
          </p:grpSpPr>
          <p:sp>
            <p:nvSpPr>
              <p:cNvPr id="129" name="Line 5"/>
              <p:cNvSpPr>
                <a:spLocks noChangeShapeType="1"/>
              </p:cNvSpPr>
              <p:nvPr/>
            </p:nvSpPr>
            <p:spPr bwMode="auto">
              <a:xfrm flipV="1">
                <a:off x="6897688" y="5932488"/>
                <a:ext cx="46038"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30" name="Line 15"/>
              <p:cNvSpPr>
                <a:spLocks noChangeShapeType="1"/>
              </p:cNvSpPr>
              <p:nvPr/>
            </p:nvSpPr>
            <p:spPr bwMode="auto">
              <a:xfrm flipV="1">
                <a:off x="6834188" y="5932488"/>
                <a:ext cx="31750" cy="2381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31" name="Line 16"/>
              <p:cNvSpPr>
                <a:spLocks noChangeShapeType="1"/>
              </p:cNvSpPr>
              <p:nvPr/>
            </p:nvSpPr>
            <p:spPr bwMode="auto">
              <a:xfrm flipH="1" flipV="1">
                <a:off x="6865938" y="5932488"/>
                <a:ext cx="31750"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32" name="Line 17"/>
              <p:cNvSpPr>
                <a:spLocks noChangeShapeType="1"/>
              </p:cNvSpPr>
              <p:nvPr/>
            </p:nvSpPr>
            <p:spPr bwMode="auto">
              <a:xfrm flipH="1" flipV="1">
                <a:off x="6943726" y="5932488"/>
                <a:ext cx="47625" cy="317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104" name="组合 103"/>
            <p:cNvGrpSpPr/>
            <p:nvPr/>
          </p:nvGrpSpPr>
          <p:grpSpPr>
            <a:xfrm>
              <a:off x="2288304" y="6115843"/>
              <a:ext cx="157162" cy="39688"/>
              <a:chOff x="6505576" y="6135688"/>
              <a:chExt cx="157162" cy="39688"/>
            </a:xfrm>
          </p:grpSpPr>
          <p:sp>
            <p:nvSpPr>
              <p:cNvPr id="125" name="Line 6"/>
              <p:cNvSpPr>
                <a:spLocks noChangeShapeType="1"/>
              </p:cNvSpPr>
              <p:nvPr/>
            </p:nvSpPr>
            <p:spPr bwMode="auto">
              <a:xfrm flipV="1">
                <a:off x="6505576" y="6135688"/>
                <a:ext cx="31750" cy="2381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26" name="Line 7"/>
              <p:cNvSpPr>
                <a:spLocks noChangeShapeType="1"/>
              </p:cNvSpPr>
              <p:nvPr/>
            </p:nvSpPr>
            <p:spPr bwMode="auto">
              <a:xfrm flipH="1" flipV="1">
                <a:off x="6537326" y="6135688"/>
                <a:ext cx="31750"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27" name="Line 18"/>
              <p:cNvSpPr>
                <a:spLocks noChangeShapeType="1"/>
              </p:cNvSpPr>
              <p:nvPr/>
            </p:nvSpPr>
            <p:spPr bwMode="auto">
              <a:xfrm flipH="1" flipV="1">
                <a:off x="6615113" y="6135688"/>
                <a:ext cx="47625" cy="317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28" name="Line 19"/>
              <p:cNvSpPr>
                <a:spLocks noChangeShapeType="1"/>
              </p:cNvSpPr>
              <p:nvPr/>
            </p:nvSpPr>
            <p:spPr bwMode="auto">
              <a:xfrm flipV="1">
                <a:off x="6569076" y="6135688"/>
                <a:ext cx="46038"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sp>
          <p:nvSpPr>
            <p:cNvPr id="105" name="Line 25"/>
            <p:cNvSpPr>
              <a:spLocks noChangeShapeType="1"/>
            </p:cNvSpPr>
            <p:nvPr/>
          </p:nvSpPr>
          <p:spPr bwMode="auto">
            <a:xfrm>
              <a:off x="2023985" y="6597650"/>
              <a:ext cx="6967615"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nvGrpSpPr>
            <p:cNvPr id="106" name="组合 105"/>
            <p:cNvGrpSpPr/>
            <p:nvPr/>
          </p:nvGrpSpPr>
          <p:grpSpPr>
            <a:xfrm>
              <a:off x="1819198" y="5737225"/>
              <a:ext cx="204788" cy="860426"/>
              <a:chOff x="7115176" y="5737225"/>
              <a:chExt cx="204788" cy="860426"/>
            </a:xfrm>
          </p:grpSpPr>
          <p:sp>
            <p:nvSpPr>
              <p:cNvPr id="112" name="Line 8"/>
              <p:cNvSpPr>
                <a:spLocks noChangeShapeType="1"/>
              </p:cNvSpPr>
              <p:nvPr/>
            </p:nvSpPr>
            <p:spPr bwMode="auto">
              <a:xfrm flipV="1">
                <a:off x="7210426" y="5894388"/>
                <a:ext cx="0" cy="155575"/>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13" name="Line 9"/>
              <p:cNvSpPr>
                <a:spLocks noChangeShapeType="1"/>
              </p:cNvSpPr>
              <p:nvPr/>
            </p:nvSpPr>
            <p:spPr bwMode="auto">
              <a:xfrm flipV="1">
                <a:off x="7162801" y="6049963"/>
                <a:ext cx="0" cy="1333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14" name="Line 10"/>
              <p:cNvSpPr>
                <a:spLocks noChangeShapeType="1"/>
              </p:cNvSpPr>
              <p:nvPr/>
            </p:nvSpPr>
            <p:spPr bwMode="auto">
              <a:xfrm flipV="1">
                <a:off x="7256463" y="5894388"/>
                <a:ext cx="0" cy="6191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15" name="Line 11"/>
              <p:cNvSpPr>
                <a:spLocks noChangeShapeType="1"/>
              </p:cNvSpPr>
              <p:nvPr/>
            </p:nvSpPr>
            <p:spPr bwMode="auto">
              <a:xfrm flipV="1">
                <a:off x="7162801" y="6284913"/>
                <a:ext cx="0" cy="31273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16" name="Line 12"/>
              <p:cNvSpPr>
                <a:spLocks noChangeShapeType="1"/>
              </p:cNvSpPr>
              <p:nvPr/>
            </p:nvSpPr>
            <p:spPr bwMode="auto">
              <a:xfrm flipV="1">
                <a:off x="7319963" y="5956300"/>
                <a:ext cx="0" cy="6413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17" name="Line 13"/>
              <p:cNvSpPr>
                <a:spLocks noChangeShapeType="1"/>
              </p:cNvSpPr>
              <p:nvPr/>
            </p:nvSpPr>
            <p:spPr bwMode="auto">
              <a:xfrm>
                <a:off x="7115176" y="6284913"/>
                <a:ext cx="117475"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18" name="Line 14"/>
              <p:cNvSpPr>
                <a:spLocks noChangeShapeType="1"/>
              </p:cNvSpPr>
              <p:nvPr/>
            </p:nvSpPr>
            <p:spPr bwMode="auto">
              <a:xfrm>
                <a:off x="7115176" y="6183313"/>
                <a:ext cx="117475"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19" name="Line 20"/>
              <p:cNvSpPr>
                <a:spLocks noChangeShapeType="1"/>
              </p:cNvSpPr>
              <p:nvPr/>
            </p:nvSpPr>
            <p:spPr bwMode="auto">
              <a:xfrm>
                <a:off x="7210426" y="5894388"/>
                <a:ext cx="46038"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20" name="Line 21"/>
              <p:cNvSpPr>
                <a:spLocks noChangeShapeType="1"/>
              </p:cNvSpPr>
              <p:nvPr/>
            </p:nvSpPr>
            <p:spPr bwMode="auto">
              <a:xfrm flipV="1">
                <a:off x="7115176" y="6183313"/>
                <a:ext cx="0" cy="10160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21" name="Line 22"/>
              <p:cNvSpPr>
                <a:spLocks noChangeShapeType="1"/>
              </p:cNvSpPr>
              <p:nvPr/>
            </p:nvSpPr>
            <p:spPr bwMode="auto">
              <a:xfrm flipV="1">
                <a:off x="7232651" y="6183313"/>
                <a:ext cx="0" cy="10160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22" name="Line 23"/>
              <p:cNvSpPr>
                <a:spLocks noChangeShapeType="1"/>
              </p:cNvSpPr>
              <p:nvPr/>
            </p:nvSpPr>
            <p:spPr bwMode="auto">
              <a:xfrm flipV="1">
                <a:off x="7232651" y="5737225"/>
                <a:ext cx="0" cy="15716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23" name="Line 26"/>
              <p:cNvSpPr>
                <a:spLocks noChangeShapeType="1"/>
              </p:cNvSpPr>
              <p:nvPr/>
            </p:nvSpPr>
            <p:spPr bwMode="auto">
              <a:xfrm>
                <a:off x="7162801" y="6049963"/>
                <a:ext cx="157163"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24" name="Line 27"/>
              <p:cNvSpPr>
                <a:spLocks noChangeShapeType="1"/>
              </p:cNvSpPr>
              <p:nvPr/>
            </p:nvSpPr>
            <p:spPr bwMode="auto">
              <a:xfrm>
                <a:off x="7210426" y="5956300"/>
                <a:ext cx="109538"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nvGrpSpPr>
            <p:cNvPr id="107" name="组合 106"/>
            <p:cNvGrpSpPr/>
            <p:nvPr/>
          </p:nvGrpSpPr>
          <p:grpSpPr>
            <a:xfrm>
              <a:off x="356172" y="6165380"/>
              <a:ext cx="1132962" cy="312738"/>
              <a:chOff x="356172" y="6165380"/>
              <a:chExt cx="1132962" cy="312738"/>
            </a:xfrm>
          </p:grpSpPr>
          <p:sp>
            <p:nvSpPr>
              <p:cNvPr id="108" name="Line 24"/>
              <p:cNvSpPr>
                <a:spLocks noChangeShapeType="1"/>
              </p:cNvSpPr>
              <p:nvPr/>
            </p:nvSpPr>
            <p:spPr bwMode="auto">
              <a:xfrm>
                <a:off x="622872" y="6165380"/>
                <a:ext cx="430213" cy="30480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09" name="Line 28"/>
              <p:cNvSpPr>
                <a:spLocks noChangeShapeType="1"/>
              </p:cNvSpPr>
              <p:nvPr/>
            </p:nvSpPr>
            <p:spPr bwMode="auto">
              <a:xfrm flipV="1">
                <a:off x="356172" y="6165380"/>
                <a:ext cx="266700" cy="31273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10" name="Line 29"/>
              <p:cNvSpPr>
                <a:spLocks noChangeShapeType="1"/>
              </p:cNvSpPr>
              <p:nvPr/>
            </p:nvSpPr>
            <p:spPr bwMode="auto">
              <a:xfrm flipV="1">
                <a:off x="924497" y="6181255"/>
                <a:ext cx="166688" cy="1968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11" name="Line 24"/>
              <p:cNvSpPr>
                <a:spLocks noChangeShapeType="1"/>
              </p:cNvSpPr>
              <p:nvPr/>
            </p:nvSpPr>
            <p:spPr bwMode="auto">
              <a:xfrm>
                <a:off x="1081328" y="6181255"/>
                <a:ext cx="407806" cy="288925"/>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gr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marL="358775" indent="-358775">
              <a:defRPr>
                <a:latin typeface="+mn-lt"/>
              </a:defRPr>
            </a:lvl1pPr>
            <a:lvl2pPr marL="717550" indent="-358775">
              <a:defRPr>
                <a:latin typeface="+mn-lt"/>
              </a:defRPr>
            </a:lvl2pPr>
            <a:lvl3pPr marL="1076325" indent="-358775">
              <a:defRPr>
                <a:latin typeface="+mn-lt"/>
              </a:defRPr>
            </a:lvl3pPr>
            <a:lvl4pPr marL="1435100" indent="-358775">
              <a:defRPr>
                <a:latin typeface="+mn-lt"/>
              </a:defRPr>
            </a:lvl4pPr>
            <a:lvl5pPr marL="1700213" indent="-265113">
              <a:defRPr>
                <a:latin typeface="+mn-lt"/>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页脚占位符 3"/>
          <p:cNvSpPr>
            <a:spLocks noGrp="1"/>
          </p:cNvSpPr>
          <p:nvPr>
            <p:ph type="ftr" sz="quarter"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05A25CE3-80AF-4A68-9E04-5E3C960845FC}" type="slidenum">
              <a:rPr lang="zh-CN" altLang="en-US"/>
              <a:pPr/>
              <a:t>‹#›</a:t>
            </a:fld>
            <a:endParaRPr lang="en-US" altLang="zh-CN"/>
          </a:p>
        </p:txBody>
      </p:sp>
      <p:sp>
        <p:nvSpPr>
          <p:cNvPr id="6" name="日期占位符 5"/>
          <p:cNvSpPr>
            <a:spLocks noGrp="1"/>
          </p:cNvSpPr>
          <p:nvPr>
            <p:ph type="dt" sz="half" idx="12"/>
          </p:nvPr>
        </p:nvSpPr>
        <p:spPr/>
        <p:txBody>
          <a:bodyPr/>
          <a:lstStyle>
            <a:lvl1pPr>
              <a:defRPr/>
            </a:lvl1pPr>
          </a:lstStyle>
          <a:p>
            <a:endParaRPr lang="en-US" altLang="zh-CN"/>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31956" y="361850"/>
            <a:ext cx="8229600" cy="504070"/>
          </a:xfrm>
        </p:spPr>
        <p:txBody>
          <a:bodyPr/>
          <a:lstStyle>
            <a:lvl1pPr>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331956" y="908650"/>
            <a:ext cx="4165432" cy="43206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331956" y="1383440"/>
            <a:ext cx="4165432" cy="5069980"/>
          </a:xfrm>
        </p:spPr>
        <p:txBody>
          <a:bodyPr/>
          <a:lstStyle>
            <a:lvl1pPr>
              <a:defRPr sz="2400"/>
            </a:lvl1pPr>
            <a:lvl2pPr>
              <a:defRPr sz="2400"/>
            </a:lvl2pPr>
            <a:lvl3pPr>
              <a:defRPr sz="2400"/>
            </a:lvl3pPr>
            <a:lvl4pPr>
              <a:defRPr sz="2400"/>
            </a:lvl4pPr>
            <a:lvl5pPr>
              <a:defRPr sz="24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908650"/>
            <a:ext cx="4319585" cy="43206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1383440"/>
            <a:ext cx="4319585" cy="5069980"/>
          </a:xfrm>
        </p:spPr>
        <p:txBody>
          <a:bodyPr/>
          <a:lstStyle>
            <a:lvl1pPr>
              <a:defRPr sz="2400"/>
            </a:lvl1pPr>
            <a:lvl2pPr>
              <a:defRPr sz="2400"/>
            </a:lvl2pPr>
            <a:lvl3pPr>
              <a:defRPr sz="2400"/>
            </a:lvl3pPr>
            <a:lvl4pPr>
              <a:defRPr sz="2400"/>
            </a:lvl4pPr>
            <a:lvl5pPr>
              <a:defRPr sz="24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页脚占位符 6"/>
          <p:cNvSpPr>
            <a:spLocks noGrp="1"/>
          </p:cNvSpPr>
          <p:nvPr>
            <p:ph type="ftr" sz="quarter" idx="10"/>
          </p:nvPr>
        </p:nvSpPr>
        <p:spPr/>
        <p:txBody>
          <a:bodyPr/>
          <a:lstStyle>
            <a:lvl1pPr>
              <a:defRPr/>
            </a:lvl1pPr>
          </a:lstStyle>
          <a:p>
            <a:endParaRPr lang="en-US" altLang="zh-CN"/>
          </a:p>
        </p:txBody>
      </p:sp>
      <p:sp>
        <p:nvSpPr>
          <p:cNvPr id="8" name="灯片编号占位符 7"/>
          <p:cNvSpPr>
            <a:spLocks noGrp="1"/>
          </p:cNvSpPr>
          <p:nvPr>
            <p:ph type="sldNum" sz="quarter" idx="11"/>
          </p:nvPr>
        </p:nvSpPr>
        <p:spPr/>
        <p:txBody>
          <a:bodyPr/>
          <a:lstStyle>
            <a:lvl1pPr>
              <a:defRPr/>
            </a:lvl1pPr>
          </a:lstStyle>
          <a:p>
            <a:fld id="{347C150E-1BC5-47B3-BE02-65C8CA8E6D95}" type="slidenum">
              <a:rPr lang="zh-CN" altLang="en-US"/>
              <a:pPr/>
              <a:t>‹#›</a:t>
            </a:fld>
            <a:endParaRPr lang="en-US" altLang="zh-CN"/>
          </a:p>
        </p:txBody>
      </p:sp>
      <p:sp>
        <p:nvSpPr>
          <p:cNvPr id="9" name="日期占位符 8"/>
          <p:cNvSpPr>
            <a:spLocks noGrp="1"/>
          </p:cNvSpPr>
          <p:nvPr>
            <p:ph type="dt" sz="half" idx="12"/>
          </p:nvPr>
        </p:nvSpPr>
        <p:spPr/>
        <p:txBody>
          <a:bodyPr/>
          <a:lstStyle>
            <a:lvl1pPr>
              <a:defRPr/>
            </a:lvl1pPr>
          </a:lstStyle>
          <a:p>
            <a:endParaRPr lang="en-US" altLang="zh-CN"/>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a:defRPr/>
            </a:lvl1pPr>
          </a:lstStyle>
          <a:p>
            <a:endParaRPr lang="en-US" altLang="zh-CN"/>
          </a:p>
        </p:txBody>
      </p:sp>
      <p:sp>
        <p:nvSpPr>
          <p:cNvPr id="3" name="灯片编号占位符 2"/>
          <p:cNvSpPr>
            <a:spLocks noGrp="1"/>
          </p:cNvSpPr>
          <p:nvPr>
            <p:ph type="sldNum" sz="quarter" idx="11"/>
          </p:nvPr>
        </p:nvSpPr>
        <p:spPr/>
        <p:txBody>
          <a:bodyPr/>
          <a:lstStyle>
            <a:lvl1pPr>
              <a:defRPr/>
            </a:lvl1pPr>
          </a:lstStyle>
          <a:p>
            <a:fld id="{1249CAA2-A36C-4D0A-B095-2E3BE72EBB0E}" type="slidenum">
              <a:rPr lang="zh-CN" altLang="en-US"/>
              <a:pPr/>
              <a:t>‹#›</a:t>
            </a:fld>
            <a:endParaRPr lang="en-US" altLang="zh-CN"/>
          </a:p>
        </p:txBody>
      </p:sp>
      <p:sp>
        <p:nvSpPr>
          <p:cNvPr id="4" name="日期占位符 3"/>
          <p:cNvSpPr>
            <a:spLocks noGrp="1"/>
          </p:cNvSpPr>
          <p:nvPr>
            <p:ph type="dt" sz="half" idx="12"/>
          </p:nvPr>
        </p:nvSpPr>
        <p:spPr/>
        <p:txBody>
          <a:bodyPr/>
          <a:lstStyle>
            <a:lvl1pPr>
              <a:defRPr/>
            </a:lvl1pPr>
          </a:lstStyle>
          <a:p>
            <a:endParaRPr lang="en-US" altLang="zh-CN"/>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2402" name="Rectangle 2"/>
          <p:cNvSpPr>
            <a:spLocks noGrp="1" noChangeArrowheads="1"/>
          </p:cNvSpPr>
          <p:nvPr>
            <p:ph type="ftr" sz="quarter" idx="3"/>
          </p:nvPr>
        </p:nvSpPr>
        <p:spPr bwMode="auto">
          <a:xfrm>
            <a:off x="31242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742403" name="Rectangle 3"/>
          <p:cNvSpPr>
            <a:spLocks noGrp="1" noChangeArrowheads="1"/>
          </p:cNvSpPr>
          <p:nvPr>
            <p:ph type="sldNum" sz="quarter" idx="4"/>
          </p:nvPr>
        </p:nvSpPr>
        <p:spPr bwMode="auto">
          <a:xfrm>
            <a:off x="6934200" y="63246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Black" pitchFamily="34" charset="0"/>
              </a:defRPr>
            </a:lvl1pPr>
          </a:lstStyle>
          <a:p>
            <a:fld id="{8BF97E2F-71B3-4E4B-84F2-7F86C068D9CE}" type="slidenum">
              <a:rPr lang="zh-CN" altLang="en-US"/>
              <a:pPr/>
              <a:t>‹#›</a:t>
            </a:fld>
            <a:endParaRPr lang="en-US" altLang="zh-CN"/>
          </a:p>
        </p:txBody>
      </p:sp>
      <p:grpSp>
        <p:nvGrpSpPr>
          <p:cNvPr id="742404" name="Group 4"/>
          <p:cNvGrpSpPr>
            <a:grpSpLocks/>
          </p:cNvGrpSpPr>
          <p:nvPr/>
        </p:nvGrpSpPr>
        <p:grpSpPr bwMode="auto">
          <a:xfrm>
            <a:off x="0" y="0"/>
            <a:ext cx="9144000" cy="546100"/>
            <a:chOff x="0" y="0"/>
            <a:chExt cx="5760" cy="344"/>
          </a:xfrm>
        </p:grpSpPr>
        <p:sp>
          <p:nvSpPr>
            <p:cNvPr id="742405"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endParaRPr lang="zh-CN" altLang="en-US" sz="2400">
                <a:latin typeface="Times New Roman" pitchFamily="18" charset="0"/>
              </a:endParaRPr>
            </a:p>
          </p:txBody>
        </p:sp>
        <p:sp>
          <p:nvSpPr>
            <p:cNvPr id="742406"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lgn="l"/>
              <a:endParaRPr lang="zh-CN" altLang="en-US" sz="2400">
                <a:latin typeface="Times New Roman" pitchFamily="18" charset="0"/>
              </a:endParaRPr>
            </a:p>
          </p:txBody>
        </p:sp>
        <p:sp>
          <p:nvSpPr>
            <p:cNvPr id="742407"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lgn="l"/>
              <a:endParaRPr lang="zh-CN" altLang="en-US">
                <a:solidFill>
                  <a:schemeClr val="hlink"/>
                </a:solidFill>
              </a:endParaRPr>
            </a:p>
          </p:txBody>
        </p:sp>
        <p:sp>
          <p:nvSpPr>
            <p:cNvPr id="742408"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lgn="l"/>
              <a:endParaRPr lang="zh-CN" altLang="en-US">
                <a:solidFill>
                  <a:schemeClr val="hlink"/>
                </a:solidFill>
              </a:endParaRPr>
            </a:p>
          </p:txBody>
        </p:sp>
        <p:sp>
          <p:nvSpPr>
            <p:cNvPr id="742409"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lgn="l"/>
              <a:endParaRPr lang="zh-CN" altLang="en-US">
                <a:solidFill>
                  <a:schemeClr val="accent2"/>
                </a:solidFill>
              </a:endParaRPr>
            </a:p>
          </p:txBody>
        </p:sp>
        <p:sp>
          <p:nvSpPr>
            <p:cNvPr id="742410"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lgn="l"/>
              <a:endParaRPr lang="zh-CN" altLang="en-US">
                <a:solidFill>
                  <a:schemeClr val="hlink"/>
                </a:solidFill>
              </a:endParaRPr>
            </a:p>
          </p:txBody>
        </p:sp>
        <p:sp>
          <p:nvSpPr>
            <p:cNvPr id="742411"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lgn="l"/>
              <a:endParaRPr lang="zh-CN" altLang="en-US" sz="2400">
                <a:latin typeface="Times New Roman" pitchFamily="18" charset="0"/>
              </a:endParaRPr>
            </a:p>
          </p:txBody>
        </p:sp>
        <p:sp>
          <p:nvSpPr>
            <p:cNvPr id="742412"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lgn="l"/>
              <a:endParaRPr lang="zh-CN" altLang="en-US">
                <a:solidFill>
                  <a:schemeClr val="accent2"/>
                </a:solidFill>
              </a:endParaRPr>
            </a:p>
          </p:txBody>
        </p:sp>
        <p:sp>
          <p:nvSpPr>
            <p:cNvPr id="742413"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lgn="l"/>
              <a:endParaRPr lang="zh-CN" altLang="en-US">
                <a:solidFill>
                  <a:schemeClr val="accent2"/>
                </a:solidFill>
              </a:endParaRPr>
            </a:p>
          </p:txBody>
        </p:sp>
      </p:grpSp>
      <p:sp>
        <p:nvSpPr>
          <p:cNvPr id="742414" name="Rectangle 14"/>
          <p:cNvSpPr>
            <a:spLocks noGrp="1" noChangeArrowheads="1"/>
          </p:cNvSpPr>
          <p:nvPr>
            <p:ph type="title"/>
          </p:nvPr>
        </p:nvSpPr>
        <p:spPr bwMode="auto">
          <a:xfrm>
            <a:off x="330438" y="349662"/>
            <a:ext cx="8686800" cy="533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742415" name="Rectangle 15"/>
          <p:cNvSpPr>
            <a:spLocks noGrp="1" noChangeArrowheads="1"/>
          </p:cNvSpPr>
          <p:nvPr>
            <p:ph type="body" idx="1"/>
          </p:nvPr>
        </p:nvSpPr>
        <p:spPr bwMode="auto">
          <a:xfrm>
            <a:off x="330438" y="866774"/>
            <a:ext cx="8661162" cy="5730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42416" name="Rectangle 16"/>
          <p:cNvSpPr>
            <a:spLocks noGrp="1" noChangeArrowheads="1"/>
          </p:cNvSpPr>
          <p:nvPr>
            <p:ph type="dt" sz="half" idx="2"/>
          </p:nvPr>
        </p:nvSpPr>
        <p:spPr bwMode="auto">
          <a:xfrm>
            <a:off x="457200" y="6305550"/>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endParaRPr lang="en-US" altLang="zh-CN"/>
          </a:p>
        </p:txBody>
      </p:sp>
    </p:spTree>
  </p:cSld>
  <p:clrMap bg1="lt1" tx1="dk1" bg2="lt2" tx2="dk2" accent1="accent1" accent2="accent2" accent3="accent3" accent4="accent4" accent5="accent5" accent6="accent6" hlink="hlink" folHlink="folHlink"/>
  <p:sldLayoutIdLst>
    <p:sldLayoutId id="2147483656" r:id="rId1"/>
    <p:sldLayoutId id="2147483667" r:id="rId2"/>
    <p:sldLayoutId id="2147483670" r:id="rId3"/>
    <p:sldLayoutId id="2147483672" r:id="rId4"/>
  </p:sldLayoutIdLst>
  <p:timing>
    <p:tnLst>
      <p:par>
        <p:cTn id="1" dur="indefinite" restart="never" nodeType="tmRoot"/>
      </p:par>
    </p:tnLst>
  </p:timing>
  <p:hf hdr="0" ftr="0" dt="0"/>
  <p:txStyles>
    <p:titleStyle>
      <a:lvl1pPr algn="l" rtl="0" fontAlgn="base">
        <a:spcBef>
          <a:spcPct val="0"/>
        </a:spcBef>
        <a:spcAft>
          <a:spcPct val="0"/>
        </a:spcAft>
        <a:defRPr sz="2800" b="1">
          <a:solidFill>
            <a:schemeClr val="bg2"/>
          </a:solidFill>
          <a:latin typeface="Arial" panose="020B0604020202020204" pitchFamily="34" charset="0"/>
          <a:ea typeface="黑体" panose="02010609060101010101" pitchFamily="49" charset="-122"/>
          <a:cs typeface="Arial" panose="020B0604020202020204" pitchFamily="34" charset="0"/>
        </a:defRPr>
      </a:lvl1pPr>
      <a:lvl2pPr algn="l" rtl="0" fontAlgn="base">
        <a:spcBef>
          <a:spcPct val="0"/>
        </a:spcBef>
        <a:spcAft>
          <a:spcPct val="0"/>
        </a:spcAft>
        <a:defRPr sz="2800" b="1">
          <a:solidFill>
            <a:schemeClr val="bg2"/>
          </a:solidFill>
          <a:latin typeface="Arial" charset="0"/>
          <a:ea typeface="宋体" pitchFamily="2" charset="-122"/>
        </a:defRPr>
      </a:lvl2pPr>
      <a:lvl3pPr algn="l" rtl="0" fontAlgn="base">
        <a:spcBef>
          <a:spcPct val="0"/>
        </a:spcBef>
        <a:spcAft>
          <a:spcPct val="0"/>
        </a:spcAft>
        <a:defRPr sz="2800" b="1">
          <a:solidFill>
            <a:schemeClr val="bg2"/>
          </a:solidFill>
          <a:latin typeface="Arial" charset="0"/>
          <a:ea typeface="宋体" pitchFamily="2" charset="-122"/>
        </a:defRPr>
      </a:lvl3pPr>
      <a:lvl4pPr algn="l" rtl="0" fontAlgn="base">
        <a:spcBef>
          <a:spcPct val="0"/>
        </a:spcBef>
        <a:spcAft>
          <a:spcPct val="0"/>
        </a:spcAft>
        <a:defRPr sz="2800" b="1">
          <a:solidFill>
            <a:schemeClr val="bg2"/>
          </a:solidFill>
          <a:latin typeface="Arial" charset="0"/>
          <a:ea typeface="宋体" pitchFamily="2" charset="-122"/>
        </a:defRPr>
      </a:lvl4pPr>
      <a:lvl5pPr algn="l" rtl="0" fontAlgn="base">
        <a:spcBef>
          <a:spcPct val="0"/>
        </a:spcBef>
        <a:spcAft>
          <a:spcPct val="0"/>
        </a:spcAft>
        <a:defRPr sz="2800" b="1">
          <a:solidFill>
            <a:schemeClr val="bg2"/>
          </a:solidFill>
          <a:latin typeface="Arial" charset="0"/>
          <a:ea typeface="宋体" pitchFamily="2" charset="-122"/>
        </a:defRPr>
      </a:lvl5pPr>
      <a:lvl6pPr marL="457200" algn="l" rtl="0" fontAlgn="base">
        <a:spcBef>
          <a:spcPct val="0"/>
        </a:spcBef>
        <a:spcAft>
          <a:spcPct val="0"/>
        </a:spcAft>
        <a:defRPr sz="2800" b="1">
          <a:solidFill>
            <a:schemeClr val="bg2"/>
          </a:solidFill>
          <a:latin typeface="Arial" charset="0"/>
          <a:ea typeface="宋体" pitchFamily="2" charset="-122"/>
        </a:defRPr>
      </a:lvl6pPr>
      <a:lvl7pPr marL="914400" algn="l" rtl="0" fontAlgn="base">
        <a:spcBef>
          <a:spcPct val="0"/>
        </a:spcBef>
        <a:spcAft>
          <a:spcPct val="0"/>
        </a:spcAft>
        <a:defRPr sz="2800" b="1">
          <a:solidFill>
            <a:schemeClr val="bg2"/>
          </a:solidFill>
          <a:latin typeface="Arial" charset="0"/>
          <a:ea typeface="宋体" pitchFamily="2" charset="-122"/>
        </a:defRPr>
      </a:lvl7pPr>
      <a:lvl8pPr marL="1371600" algn="l" rtl="0" fontAlgn="base">
        <a:spcBef>
          <a:spcPct val="0"/>
        </a:spcBef>
        <a:spcAft>
          <a:spcPct val="0"/>
        </a:spcAft>
        <a:defRPr sz="2800" b="1">
          <a:solidFill>
            <a:schemeClr val="bg2"/>
          </a:solidFill>
          <a:latin typeface="Arial" charset="0"/>
          <a:ea typeface="宋体" pitchFamily="2" charset="-122"/>
        </a:defRPr>
      </a:lvl8pPr>
      <a:lvl9pPr marL="1828800" algn="l" rtl="0" fontAlgn="base">
        <a:spcBef>
          <a:spcPct val="0"/>
        </a:spcBef>
        <a:spcAft>
          <a:spcPct val="0"/>
        </a:spcAft>
        <a:defRPr sz="2800" b="1">
          <a:solidFill>
            <a:schemeClr val="bg2"/>
          </a:solidFill>
          <a:latin typeface="Arial" charset="0"/>
          <a:ea typeface="宋体" pitchFamily="2" charset="-122"/>
        </a:defRPr>
      </a:lvl9pPr>
    </p:titleStyle>
    <p:bodyStyle>
      <a:lvl1pPr marL="268288" indent="-268288" algn="l" rtl="0" fontAlgn="base">
        <a:spcBef>
          <a:spcPts val="3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538163" indent="-273050" algn="l" rtl="0" fontAlgn="base">
        <a:spcBef>
          <a:spcPts val="300"/>
        </a:spcBef>
        <a:spcAft>
          <a:spcPct val="0"/>
        </a:spcAft>
        <a:buClr>
          <a:srgbClr val="008000"/>
        </a:buClr>
        <a:buSzPct val="75000"/>
        <a:buFont typeface="Wingdings" pitchFamily="2" charset="2"/>
        <a:buChar char="l"/>
        <a:defRPr sz="2800" b="1">
          <a:solidFill>
            <a:schemeClr val="tx1"/>
          </a:solidFill>
          <a:latin typeface="+mn-lt"/>
          <a:ea typeface="+mn-ea"/>
        </a:defRPr>
      </a:lvl2pPr>
      <a:lvl3pPr marL="803275" indent="-265113" algn="l" rtl="0" fontAlgn="base">
        <a:spcBef>
          <a:spcPts val="300"/>
        </a:spcBef>
        <a:spcAft>
          <a:spcPct val="0"/>
        </a:spcAft>
        <a:buClr>
          <a:srgbClr val="FF6600"/>
        </a:buClr>
        <a:buSzPct val="75000"/>
        <a:buFont typeface="Wingdings" pitchFamily="2" charset="2"/>
        <a:buChar char="u"/>
        <a:defRPr sz="2400" b="1">
          <a:solidFill>
            <a:schemeClr val="tx1"/>
          </a:solidFill>
          <a:latin typeface="楷体" panose="02010609060101010101" pitchFamily="49" charset="-122"/>
          <a:ea typeface="楷体" panose="02010609060101010101" pitchFamily="49" charset="-122"/>
        </a:defRPr>
      </a:lvl3pPr>
      <a:lvl4pPr marL="1076325" indent="-273050" algn="l" rtl="0" fontAlgn="base">
        <a:spcBef>
          <a:spcPts val="300"/>
        </a:spcBef>
        <a:spcAft>
          <a:spcPct val="0"/>
        </a:spcAft>
        <a:buClr>
          <a:srgbClr val="0000FF"/>
        </a:buClr>
        <a:buSzPct val="75000"/>
        <a:buFont typeface="Wingdings" pitchFamily="2" charset="2"/>
        <a:buChar char="p"/>
        <a:defRPr sz="2400" b="1">
          <a:solidFill>
            <a:schemeClr val="tx1"/>
          </a:solidFill>
          <a:latin typeface="楷体" panose="02010609060101010101" pitchFamily="49" charset="-122"/>
          <a:ea typeface="楷体" panose="02010609060101010101" pitchFamily="49" charset="-122"/>
        </a:defRPr>
      </a:lvl4pPr>
      <a:lvl5pPr marL="1341438" indent="-265113" algn="l" rtl="0" fontAlgn="base">
        <a:spcBef>
          <a:spcPts val="300"/>
        </a:spcBef>
        <a:spcAft>
          <a:spcPct val="0"/>
        </a:spcAft>
        <a:buClr>
          <a:srgbClr val="FF0066"/>
        </a:buClr>
        <a:buSzPct val="75000"/>
        <a:buFont typeface="Wingdings" pitchFamily="2" charset="2"/>
        <a:buChar char="þ"/>
        <a:defRPr sz="2400" b="1">
          <a:solidFill>
            <a:schemeClr val="tx1"/>
          </a:solidFill>
          <a:latin typeface="楷体" panose="02010609060101010101" pitchFamily="49" charset="-122"/>
          <a:ea typeface="楷体" panose="02010609060101010101" pitchFamily="49" charset="-122"/>
        </a:defRPr>
      </a:lvl5pPr>
      <a:lvl6pPr marL="27003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6pPr>
      <a:lvl7pPr marL="31575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7pPr>
      <a:lvl8pPr marL="36147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8pPr>
      <a:lvl9pPr marL="40719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emf"/><Relationship Id="rId4" Type="http://schemas.openxmlformats.org/officeDocument/2006/relationships/oleObject" Target="../embeddings/Microsoft_Visio_2003-2010___1.vsd"/></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slide" Target="slide11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wmf"/><Relationship Id="rId5" Type="http://schemas.openxmlformats.org/officeDocument/2006/relationships/oleObject" Target="../embeddings/oleObject4.bin"/><Relationship Id="rId4" Type="http://schemas.openxmlformats.org/officeDocument/2006/relationships/image" Target="../media/image6.w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slide" Target="slide15.xml"/><Relationship Id="rId4" Type="http://schemas.openxmlformats.org/officeDocument/2006/relationships/image" Target="../media/image8.e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slide" Target="slide14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slide" Target="slide14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 Target="slide156.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71.png"/><Relationship Id="rId4" Type="http://schemas.openxmlformats.org/officeDocument/2006/relationships/oleObject" Target="../embeddings/oleObject14.bin"/></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9.emf"/></Relationships>
</file>

<file path=ppt/slides/_rels/slide16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84.emf"/><Relationship Id="rId4" Type="http://schemas.openxmlformats.org/officeDocument/2006/relationships/oleObject" Target="../embeddings/oleObject15.bin"/></Relationships>
</file>

<file path=ppt/slides/_rels/slide172.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slide" Target="slide39.xml"/><Relationship Id="rId4" Type="http://schemas.openxmlformats.org/officeDocument/2006/relationships/slide" Target="slide19.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slide" Target="slide39.xml"/><Relationship Id="rId4" Type="http://schemas.openxmlformats.org/officeDocument/2006/relationships/slide" Target="slide19.xml"/></Relationships>
</file>

<file path=ppt/slides/_rels/slide21.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slide" Target="slide39.xml"/><Relationship Id="rId4" Type="http://schemas.openxmlformats.org/officeDocument/2006/relationships/slide" Target="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slide" Target="slide60.xml"/></Relationships>
</file>

<file path=ppt/slides/_rels/slide25.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2.emf"/></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39.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40.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 Target="slide6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46.emf"/><Relationship Id="rId4" Type="http://schemas.openxmlformats.org/officeDocument/2006/relationships/package" Target="../embeddings/Microsoft_Visio___1.vsdx"/></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47.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48.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49.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76.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 Target="slide104.xm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a:spLocks noGrp="1" noChangeArrowheads="1"/>
          </p:cNvSpPr>
          <p:nvPr>
            <p:ph type="subTitle" idx="1"/>
          </p:nvPr>
        </p:nvSpPr>
        <p:spPr>
          <a:xfrm>
            <a:off x="1763713" y="1700213"/>
            <a:ext cx="7235825" cy="2592387"/>
          </a:xfrm>
          <a:noFill/>
          <a:ln/>
        </p:spPr>
        <p:txBody>
          <a:bodyPr anchor="ctr"/>
          <a:lstStyle/>
          <a:p>
            <a:pPr algn="r">
              <a:spcBef>
                <a:spcPct val="0"/>
              </a:spcBef>
              <a:buClrTx/>
              <a:buSzTx/>
              <a:buFontTx/>
              <a:buNone/>
            </a:pPr>
            <a:r>
              <a:rPr lang="zh-CN" altLang="en-US" sz="3600" b="0" dirty="0">
                <a:solidFill>
                  <a:srgbClr val="FFFFFF"/>
                </a:solidFill>
                <a:latin typeface="+mj-lt"/>
                <a:ea typeface="黑体" panose="02010609060101010101" pitchFamily="49" charset="-122"/>
              </a:rPr>
              <a:t>微机原理及接口技术</a:t>
            </a:r>
            <a:endParaRPr lang="zh-CN" altLang="en-US" sz="4400" b="0" dirty="0">
              <a:solidFill>
                <a:srgbClr val="FFFFFF"/>
              </a:solidFill>
              <a:latin typeface="+mj-lt"/>
              <a:ea typeface="黑体" panose="02010609060101010101" pitchFamily="49" charset="-122"/>
            </a:endParaRPr>
          </a:p>
          <a:p>
            <a:pPr algn="r">
              <a:spcBef>
                <a:spcPct val="0"/>
              </a:spcBef>
              <a:buClrTx/>
              <a:buSzTx/>
            </a:pPr>
            <a:r>
              <a:rPr lang="zh-CN" altLang="en-US" sz="4000" b="0" dirty="0">
                <a:solidFill>
                  <a:srgbClr val="FFFFFF"/>
                </a:solidFill>
                <a:latin typeface="+mj-lt"/>
                <a:ea typeface="黑体" panose="02010609060101010101" pitchFamily="49" charset="-122"/>
              </a:rPr>
              <a:t>第</a:t>
            </a:r>
            <a:r>
              <a:rPr lang="en-US" altLang="zh-CN" sz="7200" b="0" dirty="0">
                <a:solidFill>
                  <a:srgbClr val="FFFFFF"/>
                </a:solidFill>
                <a:latin typeface="+mj-lt"/>
                <a:ea typeface="黑体" panose="02010609060101010101" pitchFamily="49" charset="-122"/>
              </a:rPr>
              <a:t>2</a:t>
            </a:r>
            <a:r>
              <a:rPr lang="zh-CN" altLang="en-US" sz="4000" b="0" dirty="0" smtClean="0">
                <a:solidFill>
                  <a:srgbClr val="FFFFFF"/>
                </a:solidFill>
                <a:latin typeface="+mj-lt"/>
                <a:ea typeface="黑体" panose="02010609060101010101" pitchFamily="49" charset="-122"/>
              </a:rPr>
              <a:t>章  </a:t>
            </a:r>
            <a:r>
              <a:rPr lang="en-US" altLang="zh-CN" sz="4000" b="0" dirty="0" smtClean="0">
                <a:solidFill>
                  <a:srgbClr val="FFFFFF"/>
                </a:solidFill>
                <a:latin typeface="+mn-lt"/>
                <a:ea typeface="黑体" panose="02010609060101010101" pitchFamily="49" charset="-122"/>
              </a:rPr>
              <a:t>Intel</a:t>
            </a:r>
            <a:r>
              <a:rPr lang="zh-CN" altLang="en-US" sz="4000" b="0" dirty="0">
                <a:solidFill>
                  <a:srgbClr val="FFFFFF"/>
                </a:solidFill>
                <a:latin typeface="+mj-lt"/>
                <a:ea typeface="黑体" panose="02010609060101010101" pitchFamily="49" charset="-122"/>
              </a:rPr>
              <a:t>单核</a:t>
            </a:r>
            <a:r>
              <a:rPr lang="en-US" altLang="zh-CN" sz="4000" b="0" dirty="0">
                <a:solidFill>
                  <a:srgbClr val="FFFFFF"/>
                </a:solidFill>
                <a:latin typeface="+mj-lt"/>
                <a:ea typeface="黑体" panose="02010609060101010101" pitchFamily="49" charset="-122"/>
              </a:rPr>
              <a:t>/</a:t>
            </a:r>
            <a:r>
              <a:rPr lang="zh-CN" altLang="en-US" sz="4000" b="0" dirty="0">
                <a:solidFill>
                  <a:srgbClr val="FFFFFF"/>
                </a:solidFill>
                <a:latin typeface="+mj-lt"/>
                <a:ea typeface="黑体" panose="02010609060101010101" pitchFamily="49" charset="-122"/>
              </a:rPr>
              <a:t>多核处理器</a:t>
            </a:r>
          </a:p>
        </p:txBody>
      </p:sp>
      <p:sp>
        <p:nvSpPr>
          <p:cNvPr id="670723" name="Rectangle 3"/>
          <p:cNvSpPr>
            <a:spLocks noChangeArrowheads="1"/>
          </p:cNvSpPr>
          <p:nvPr/>
        </p:nvSpPr>
        <p:spPr bwMode="auto">
          <a:xfrm>
            <a:off x="323410" y="4437140"/>
            <a:ext cx="8641203" cy="649287"/>
          </a:xfrm>
          <a:prstGeom prst="rect">
            <a:avLst/>
          </a:prstGeom>
          <a:noFill/>
          <a:ln w="9525">
            <a:noFill/>
            <a:miter lim="800000"/>
            <a:headEnd/>
            <a:tailEnd/>
          </a:ln>
          <a:effectLst/>
        </p:spPr>
        <p:txBody>
          <a:bodyPr/>
          <a:lstStyle/>
          <a:p>
            <a:pPr algn="r">
              <a:spcBef>
                <a:spcPct val="20000"/>
              </a:spcBef>
              <a:buClr>
                <a:schemeClr val="bg2"/>
              </a:buClr>
              <a:buSzPct val="75000"/>
              <a:buFont typeface="Wingdings" pitchFamily="2" charset="2"/>
              <a:buNone/>
            </a:pPr>
            <a:r>
              <a:rPr lang="en-US" altLang="zh-CN" sz="3600" b="1" dirty="0" smtClean="0">
                <a:latin typeface="+mn-lt"/>
                <a:ea typeface="楷体" panose="02010609060101010101" pitchFamily="49" charset="-122"/>
              </a:rPr>
              <a:t>2.1 </a:t>
            </a:r>
            <a:r>
              <a:rPr lang="zh-CN" altLang="en-US" sz="3600" b="1" dirty="0" smtClean="0">
                <a:latin typeface="+mn-lt"/>
                <a:ea typeface="楷体" panose="02010609060101010101" pitchFamily="49" charset="-122"/>
              </a:rPr>
              <a:t>单</a:t>
            </a:r>
            <a:r>
              <a:rPr lang="zh-CN" altLang="en-US" sz="3600" b="1" dirty="0">
                <a:latin typeface="+mn-lt"/>
                <a:ea typeface="楷体" panose="02010609060101010101" pitchFamily="49" charset="-122"/>
              </a:rPr>
              <a:t>核</a:t>
            </a:r>
            <a:r>
              <a:rPr lang="zh-CN" altLang="en-US" sz="3600" b="1" dirty="0" smtClean="0">
                <a:latin typeface="+mn-lt"/>
                <a:ea typeface="楷体" panose="02010609060101010101" pitchFamily="49" charset="-122"/>
              </a:rPr>
              <a:t>处理器（</a:t>
            </a:r>
            <a:r>
              <a:rPr lang="en-US" altLang="zh-CN" sz="3600" b="1" dirty="0" smtClean="0">
                <a:latin typeface="+mn-lt"/>
                <a:ea typeface="楷体" panose="02010609060101010101" pitchFamily="49" charset="-122"/>
              </a:rPr>
              <a:t>8086/8088</a:t>
            </a:r>
            <a:r>
              <a:rPr lang="zh-CN" altLang="en-US" sz="3600" b="1" dirty="0" smtClean="0">
                <a:latin typeface="+mn-lt"/>
                <a:ea typeface="楷体" panose="02010609060101010101" pitchFamily="49" charset="-122"/>
              </a:rPr>
              <a:t>）</a:t>
            </a:r>
            <a:endParaRPr lang="en-US" altLang="zh-CN" sz="3600" b="1" dirty="0">
              <a:latin typeface="+mn-lt"/>
              <a:ea typeface="楷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70722">
                                            <p:txEl>
                                              <p:pRg st="0" end="0"/>
                                            </p:txEl>
                                          </p:spTgt>
                                        </p:tgtEl>
                                        <p:attrNameLst>
                                          <p:attrName>style.visibility</p:attrName>
                                        </p:attrNameLst>
                                      </p:cBhvr>
                                      <p:to>
                                        <p:strVal val="visible"/>
                                      </p:to>
                                    </p:set>
                                    <p:anim calcmode="lin" valueType="num">
                                      <p:cBhvr additive="base">
                                        <p:cTn id="7" dur="500" fill="hold"/>
                                        <p:tgtEl>
                                          <p:spTgt spid="67072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7072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70722">
                                            <p:txEl>
                                              <p:pRg st="1" end="1"/>
                                            </p:txEl>
                                          </p:spTgt>
                                        </p:tgtEl>
                                        <p:attrNameLst>
                                          <p:attrName>style.visibility</p:attrName>
                                        </p:attrNameLst>
                                      </p:cBhvr>
                                      <p:to>
                                        <p:strVal val="visible"/>
                                      </p:to>
                                    </p:set>
                                    <p:anim calcmode="lin" valueType="num">
                                      <p:cBhvr additive="base">
                                        <p:cTn id="11" dur="500" fill="hold"/>
                                        <p:tgtEl>
                                          <p:spTgt spid="670722">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670722">
                                            <p:txEl>
                                              <p:pRg st="1" end="1"/>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670723"/>
                                        </p:tgtEl>
                                        <p:attrNameLst>
                                          <p:attrName>style.visibility</p:attrName>
                                        </p:attrNameLst>
                                      </p:cBhvr>
                                      <p:to>
                                        <p:strVal val="visible"/>
                                      </p:to>
                                    </p:set>
                                    <p:anim calcmode="lin" valueType="num">
                                      <p:cBhvr>
                                        <p:cTn id="16" dur="500" fill="hold"/>
                                        <p:tgtEl>
                                          <p:spTgt spid="670723"/>
                                        </p:tgtEl>
                                        <p:attrNameLst>
                                          <p:attrName>ppt_w</p:attrName>
                                        </p:attrNameLst>
                                      </p:cBhvr>
                                      <p:tavLst>
                                        <p:tav tm="0">
                                          <p:val>
                                            <p:fltVal val="0"/>
                                          </p:val>
                                        </p:tav>
                                        <p:tav tm="100000">
                                          <p:val>
                                            <p:strVal val="#ppt_w"/>
                                          </p:val>
                                        </p:tav>
                                      </p:tavLst>
                                    </p:anim>
                                    <p:anim calcmode="lin" valueType="num">
                                      <p:cBhvr>
                                        <p:cTn id="17" dur="500" fill="hold"/>
                                        <p:tgtEl>
                                          <p:spTgt spid="670723"/>
                                        </p:tgtEl>
                                        <p:attrNameLst>
                                          <p:attrName>ppt_h</p:attrName>
                                        </p:attrNameLst>
                                      </p:cBhvr>
                                      <p:tavLst>
                                        <p:tav tm="0">
                                          <p:val>
                                            <p:fltVal val="0"/>
                                          </p:val>
                                        </p:tav>
                                        <p:tav tm="100000">
                                          <p:val>
                                            <p:strVal val="#ppt_h"/>
                                          </p:val>
                                        </p:tav>
                                      </p:tavLst>
                                    </p:anim>
                                    <p:animEffect transition="in" filter="fade">
                                      <p:cBhvr>
                                        <p:cTn id="18" dur="500"/>
                                        <p:tgtEl>
                                          <p:spTgt spid="670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a:spLocks noGrp="1" noChangeArrowheads="1"/>
          </p:cNvSpPr>
          <p:nvPr>
            <p:ph type="title"/>
          </p:nvPr>
        </p:nvSpPr>
        <p:spPr>
          <a:xfrm>
            <a:off x="323849" y="333375"/>
            <a:ext cx="8640763" cy="533400"/>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a:t>
            </a:r>
            <a:r>
              <a:rPr lang="zh-CN" altLang="en-US" sz="2800" b="1" dirty="0">
                <a:solidFill>
                  <a:srgbClr val="00007D"/>
                </a:solidFill>
                <a:ea typeface="黑体" pitchFamily="2" charset="-122"/>
              </a:rPr>
              <a:t>      </a:t>
            </a:r>
            <a:r>
              <a:rPr lang="en-US" altLang="zh-CN" sz="2800" b="1" dirty="0" smtClean="0">
                <a:solidFill>
                  <a:srgbClr val="006600"/>
                </a:solidFill>
                <a:ea typeface="黑体" pitchFamily="2" charset="-122"/>
              </a:rPr>
              <a:t>2.1.3 </a:t>
            </a:r>
            <a:r>
              <a:rPr lang="zh-CN" altLang="en-US" sz="2800" b="1" dirty="0" smtClean="0">
                <a:solidFill>
                  <a:srgbClr val="006600"/>
                </a:solidFill>
                <a:ea typeface="黑体" pitchFamily="2" charset="-122"/>
              </a:rPr>
              <a:t>寄存器</a:t>
            </a:r>
            <a:r>
              <a:rPr lang="zh-CN" altLang="en-US" sz="2800" b="1" dirty="0">
                <a:solidFill>
                  <a:srgbClr val="006600"/>
                </a:solidFill>
                <a:ea typeface="黑体" pitchFamily="2" charset="-122"/>
              </a:rPr>
              <a:t>、主存和</a:t>
            </a:r>
            <a:r>
              <a:rPr lang="en-US" altLang="zh-CN" sz="2800" b="1" dirty="0">
                <a:solidFill>
                  <a:srgbClr val="006600"/>
                </a:solidFill>
                <a:ea typeface="黑体" pitchFamily="2" charset="-122"/>
              </a:rPr>
              <a:t>IO</a:t>
            </a:r>
            <a:r>
              <a:rPr lang="zh-CN" altLang="en-US" sz="2800" b="1" dirty="0">
                <a:solidFill>
                  <a:srgbClr val="006600"/>
                </a:solidFill>
                <a:ea typeface="黑体" pitchFamily="2" charset="-122"/>
              </a:rPr>
              <a:t>结构</a:t>
            </a:r>
            <a:endParaRPr lang="zh-CN" altLang="en-US" sz="2400" b="1" dirty="0">
              <a:solidFill>
                <a:srgbClr val="006600"/>
              </a:solidFill>
              <a:ea typeface="黑体" pitchFamily="2" charset="-122"/>
            </a:endParaRPr>
          </a:p>
        </p:txBody>
      </p:sp>
      <p:sp>
        <p:nvSpPr>
          <p:cNvPr id="716803" name="Rectangle 3"/>
          <p:cNvSpPr>
            <a:spLocks noGrp="1" noChangeArrowheads="1"/>
          </p:cNvSpPr>
          <p:nvPr>
            <p:ph idx="1"/>
          </p:nvPr>
        </p:nvSpPr>
        <p:spPr>
          <a:xfrm>
            <a:off x="277813" y="981075"/>
            <a:ext cx="8686800" cy="4248150"/>
          </a:xfrm>
          <a:noFill/>
          <a:ln/>
        </p:spPr>
        <p:txBody>
          <a:bodyPr/>
          <a:lstStyle/>
          <a:p>
            <a:pPr marL="0" indent="0">
              <a:buSzTx/>
              <a:buNone/>
            </a:pPr>
            <a:r>
              <a:rPr lang="en-US" altLang="zh-CN" sz="2800" b="1" dirty="0" smtClean="0">
                <a:latin typeface="Times New Roman" pitchFamily="18" charset="0"/>
              </a:rPr>
              <a:t>1. </a:t>
            </a:r>
            <a:r>
              <a:rPr lang="zh-CN" altLang="en-US" sz="2800" b="1" dirty="0" smtClean="0">
                <a:latin typeface="Times New Roman" pitchFamily="18" charset="0"/>
              </a:rPr>
              <a:t>寄存器结构：</a:t>
            </a:r>
            <a:endParaRPr lang="en-US" altLang="zh-CN" b="1" dirty="0">
              <a:solidFill>
                <a:srgbClr val="008000"/>
              </a:solidFill>
              <a:latin typeface="Times New Roman" pitchFamily="18" charset="0"/>
            </a:endParaRPr>
          </a:p>
        </p:txBody>
      </p:sp>
      <p:sp>
        <p:nvSpPr>
          <p:cNvPr id="6" name="灯片编号占位符 4"/>
          <p:cNvSpPr>
            <a:spLocks noGrp="1"/>
          </p:cNvSpPr>
          <p:nvPr>
            <p:ph type="sldNum" sz="quarter" idx="11"/>
          </p:nvPr>
        </p:nvSpPr>
        <p:spPr/>
        <p:txBody>
          <a:bodyPr/>
          <a:lstStyle/>
          <a:p>
            <a:fld id="{AB2288E6-C716-4585-9A1C-500C7F6DB8EA}" type="slidenum">
              <a:rPr lang="zh-CN" altLang="en-US"/>
              <a:pPr/>
              <a:t>10</a:t>
            </a:fld>
            <a:endParaRPr lang="en-US" altLang="zh-CN"/>
          </a:p>
        </p:txBody>
      </p:sp>
      <p:graphicFrame>
        <p:nvGraphicFramePr>
          <p:cNvPr id="716808" name="Object 8"/>
          <p:cNvGraphicFramePr>
            <a:graphicFrameLocks noChangeAspect="1"/>
          </p:cNvGraphicFramePr>
          <p:nvPr>
            <p:extLst>
              <p:ext uri="{D42A27DB-BD31-4B8C-83A1-F6EECF244321}">
                <p14:modId xmlns:p14="http://schemas.microsoft.com/office/powerpoint/2010/main" val="2778063769"/>
              </p:ext>
            </p:extLst>
          </p:nvPr>
        </p:nvGraphicFramePr>
        <p:xfrm>
          <a:off x="2782888" y="833438"/>
          <a:ext cx="6189662" cy="5838825"/>
        </p:xfrm>
        <a:graphic>
          <a:graphicData uri="http://schemas.openxmlformats.org/presentationml/2006/ole">
            <mc:AlternateContent xmlns:mc="http://schemas.openxmlformats.org/markup-compatibility/2006">
              <mc:Choice xmlns:v="urn:schemas-microsoft-com:vml" Requires="v">
                <p:oleObj spid="_x0000_s716902" name="Visio" r:id="rId4" imgW="2676477" imgH="2524230" progId="Visio.Drawing.11">
                  <p:embed/>
                </p:oleObj>
              </mc:Choice>
              <mc:Fallback>
                <p:oleObj name="Visio" r:id="rId4" imgW="2676477" imgH="2524230" progId="Visio.Drawing.11">
                  <p:embed/>
                  <p:pic>
                    <p:nvPicPr>
                      <p:cNvPr id="0" name="Picture 8"/>
                      <p:cNvPicPr>
                        <a:picLocks noChangeAspect="1" noChangeArrowheads="1"/>
                      </p:cNvPicPr>
                      <p:nvPr/>
                    </p:nvPicPr>
                    <p:blipFill>
                      <a:blip r:embed="rId5"/>
                      <a:srcRect/>
                      <a:stretch>
                        <a:fillRect/>
                      </a:stretch>
                    </p:blipFill>
                    <p:spPr bwMode="auto">
                      <a:xfrm>
                        <a:off x="2782888" y="833438"/>
                        <a:ext cx="6189662" cy="5838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rgbClr val="00007D"/>
                </a:solidFill>
              </a:rPr>
              <a:t>2.3.2  Core i7</a:t>
            </a:r>
            <a:r>
              <a:rPr lang="zh-CN" altLang="en-US" dirty="0">
                <a:solidFill>
                  <a:srgbClr val="00007D"/>
                </a:solidFill>
              </a:rPr>
              <a:t>处理器微架构</a:t>
            </a:r>
            <a:r>
              <a:rPr lang="zh-CN" altLang="en-US" sz="2400" dirty="0">
                <a:solidFill>
                  <a:srgbClr val="00007D"/>
                </a:solidFill>
              </a:rPr>
              <a:t>  </a:t>
            </a:r>
            <a:r>
              <a:rPr lang="en-US" altLang="zh-CN" sz="2400" dirty="0">
                <a:solidFill>
                  <a:srgbClr val="008000"/>
                </a:solidFill>
              </a:rPr>
              <a:t>—— 2. </a:t>
            </a:r>
            <a:r>
              <a:rPr lang="en-US" altLang="zh-CN" sz="2400" dirty="0" err="1">
                <a:solidFill>
                  <a:srgbClr val="008000"/>
                </a:solidFill>
              </a:rPr>
              <a:t>Haswell</a:t>
            </a:r>
            <a:r>
              <a:rPr lang="zh-CN" altLang="en-US" sz="2400" dirty="0">
                <a:solidFill>
                  <a:srgbClr val="008000"/>
                </a:solidFill>
                <a:latin typeface="黑体" panose="02010609060101010101" pitchFamily="49" charset="-122"/>
              </a:rPr>
              <a:t>微</a:t>
            </a:r>
            <a:r>
              <a:rPr lang="zh-CN" altLang="en-US" sz="2400" dirty="0" smtClean="0">
                <a:solidFill>
                  <a:srgbClr val="008000"/>
                </a:solidFill>
                <a:latin typeface="黑体" panose="02010609060101010101" pitchFamily="49" charset="-122"/>
              </a:rPr>
              <a:t>架构</a:t>
            </a:r>
            <a:endParaRPr lang="zh-CN" altLang="en-US" dirty="0"/>
          </a:p>
        </p:txBody>
      </p:sp>
      <p:sp>
        <p:nvSpPr>
          <p:cNvPr id="4" name="内容占位符 3"/>
          <p:cNvSpPr>
            <a:spLocks noGrp="1"/>
          </p:cNvSpPr>
          <p:nvPr>
            <p:ph idx="1"/>
          </p:nvPr>
        </p:nvSpPr>
        <p:spPr>
          <a:xfrm>
            <a:off x="330438" y="1348064"/>
            <a:ext cx="8661162" cy="5249376"/>
          </a:xfrm>
        </p:spPr>
        <p:txBody>
          <a:bodyPr/>
          <a:lstStyle/>
          <a:p>
            <a:r>
              <a:rPr lang="zh-CN" altLang="en-US" sz="2400" dirty="0">
                <a:solidFill>
                  <a:srgbClr val="000000"/>
                </a:solidFill>
                <a:cs typeface="Arial" pitchFamily="34" charset="0"/>
              </a:rPr>
              <a:t>关键部件和重要改进</a:t>
            </a:r>
            <a:r>
              <a:rPr lang="zh-CN" altLang="en-US" sz="2400" dirty="0" smtClean="0">
                <a:solidFill>
                  <a:srgbClr val="000000"/>
                </a:solidFill>
                <a:cs typeface="Arial" pitchFamily="34" charset="0"/>
              </a:rPr>
              <a:t>：</a:t>
            </a:r>
            <a:endParaRPr lang="en-US" altLang="zh-CN" sz="2400" dirty="0" smtClean="0">
              <a:solidFill>
                <a:srgbClr val="000000"/>
              </a:solidFill>
              <a:cs typeface="Arial" pitchFamily="34" charset="0"/>
            </a:endParaRPr>
          </a:p>
          <a:p>
            <a:pPr lvl="1"/>
            <a:r>
              <a:rPr lang="zh-CN" altLang="en-US" sz="2400" dirty="0" smtClean="0">
                <a:solidFill>
                  <a:srgbClr val="FF0000"/>
                </a:solidFill>
                <a:cs typeface="Arial" pitchFamily="34" charset="0"/>
              </a:rPr>
              <a:t>执行</a:t>
            </a:r>
            <a:r>
              <a:rPr lang="zh-CN" altLang="en-US" sz="2400" dirty="0">
                <a:solidFill>
                  <a:srgbClr val="FF0000"/>
                </a:solidFill>
                <a:cs typeface="Arial" pitchFamily="34" charset="0"/>
              </a:rPr>
              <a:t>核</a:t>
            </a:r>
            <a:r>
              <a:rPr lang="zh-CN" altLang="en-US" sz="2400" dirty="0">
                <a:solidFill>
                  <a:srgbClr val="000000"/>
                </a:solidFill>
                <a:cs typeface="Arial" pitchFamily="34" charset="0"/>
              </a:rPr>
              <a:t>（</a:t>
            </a:r>
            <a:r>
              <a:rPr lang="en-US" altLang="zh-CN" sz="2400" dirty="0">
                <a:solidFill>
                  <a:srgbClr val="000000"/>
                </a:solidFill>
                <a:cs typeface="Arial" pitchFamily="34" charset="0"/>
              </a:rPr>
              <a:t>Execution Core</a:t>
            </a:r>
            <a:r>
              <a:rPr lang="zh-CN" altLang="en-US" sz="2400" dirty="0">
                <a:solidFill>
                  <a:srgbClr val="000000"/>
                </a:solidFill>
                <a:cs typeface="Arial" pitchFamily="34" charset="0"/>
              </a:rPr>
              <a:t>）</a:t>
            </a:r>
          </a:p>
          <a:p>
            <a:pPr lvl="2"/>
            <a:r>
              <a:rPr lang="en-US" altLang="zh-CN" dirty="0">
                <a:solidFill>
                  <a:srgbClr val="000000"/>
                </a:solidFill>
                <a:latin typeface="+mn-lt"/>
                <a:cs typeface="Arial" pitchFamily="34" charset="0"/>
              </a:rPr>
              <a:t>4</a:t>
            </a:r>
            <a:r>
              <a:rPr lang="zh-CN" altLang="en-US" dirty="0">
                <a:solidFill>
                  <a:srgbClr val="000000"/>
                </a:solidFill>
                <a:latin typeface="+mn-lt"/>
                <a:cs typeface="Arial" pitchFamily="34" charset="0"/>
              </a:rPr>
              <a:t>个端口提供</a:t>
            </a:r>
            <a:r>
              <a:rPr lang="zh-CN" altLang="en-US" dirty="0">
                <a:solidFill>
                  <a:srgbClr val="0000FF"/>
                </a:solidFill>
                <a:latin typeface="+mn-lt"/>
                <a:cs typeface="Arial" pitchFamily="34" charset="0"/>
              </a:rPr>
              <a:t>计算资源</a:t>
            </a:r>
            <a:r>
              <a:rPr lang="zh-CN" altLang="en-US" dirty="0">
                <a:solidFill>
                  <a:srgbClr val="000000"/>
                </a:solidFill>
                <a:latin typeface="+mn-lt"/>
                <a:cs typeface="Arial" pitchFamily="34" charset="0"/>
              </a:rPr>
              <a:t>，每个端口提供</a:t>
            </a:r>
            <a:r>
              <a:rPr lang="en-US" altLang="zh-CN" dirty="0">
                <a:solidFill>
                  <a:srgbClr val="000000"/>
                </a:solidFill>
                <a:latin typeface="+mn-lt"/>
                <a:cs typeface="Arial" pitchFamily="34" charset="0"/>
              </a:rPr>
              <a:t>1</a:t>
            </a:r>
            <a:r>
              <a:rPr lang="zh-CN" altLang="en-US" dirty="0">
                <a:solidFill>
                  <a:srgbClr val="000000"/>
                </a:solidFill>
                <a:latin typeface="+mn-lt"/>
                <a:cs typeface="Arial" pitchFamily="34" charset="0"/>
              </a:rPr>
              <a:t>个</a:t>
            </a:r>
            <a:r>
              <a:rPr lang="en-US" altLang="zh-CN" dirty="0">
                <a:solidFill>
                  <a:srgbClr val="000000"/>
                </a:solidFill>
                <a:latin typeface="+mn-lt"/>
                <a:cs typeface="Arial" pitchFamily="34" charset="0"/>
              </a:rPr>
              <a:t>ALU</a:t>
            </a:r>
            <a:r>
              <a:rPr lang="zh-CN" altLang="en-US" dirty="0">
                <a:solidFill>
                  <a:srgbClr val="000000"/>
                </a:solidFill>
                <a:latin typeface="+mn-lt"/>
                <a:cs typeface="Arial" pitchFamily="34" charset="0"/>
              </a:rPr>
              <a:t>，其中</a:t>
            </a:r>
            <a:r>
              <a:rPr lang="en-US" altLang="zh-CN" dirty="0">
                <a:solidFill>
                  <a:srgbClr val="000000"/>
                </a:solidFill>
                <a:latin typeface="+mn-lt"/>
                <a:cs typeface="Arial" pitchFamily="34" charset="0"/>
              </a:rPr>
              <a:t>2</a:t>
            </a:r>
            <a:r>
              <a:rPr lang="zh-CN" altLang="en-US" dirty="0">
                <a:solidFill>
                  <a:srgbClr val="000000"/>
                </a:solidFill>
                <a:latin typeface="+mn-lt"/>
                <a:cs typeface="Arial" pitchFamily="34" charset="0"/>
              </a:rPr>
              <a:t>条执行流水线提供了专用的</a:t>
            </a:r>
            <a:r>
              <a:rPr lang="en-US" altLang="zh-CN" dirty="0">
                <a:solidFill>
                  <a:srgbClr val="000000"/>
                </a:solidFill>
                <a:latin typeface="+mn-lt"/>
                <a:cs typeface="Arial" pitchFamily="34" charset="0"/>
              </a:rPr>
              <a:t>FMA</a:t>
            </a:r>
            <a:r>
              <a:rPr lang="zh-CN" altLang="en-US" dirty="0">
                <a:solidFill>
                  <a:srgbClr val="000000"/>
                </a:solidFill>
                <a:latin typeface="+mn-lt"/>
                <a:cs typeface="Arial" pitchFamily="34" charset="0"/>
              </a:rPr>
              <a:t>单元。大多数浮点和整数</a:t>
            </a:r>
            <a:r>
              <a:rPr lang="en-US" altLang="zh-CN" dirty="0">
                <a:solidFill>
                  <a:srgbClr val="000000"/>
                </a:solidFill>
                <a:latin typeface="+mn-lt"/>
                <a:cs typeface="Arial" pitchFamily="34" charset="0"/>
              </a:rPr>
              <a:t>SIMD</a:t>
            </a:r>
            <a:r>
              <a:rPr lang="zh-CN" altLang="en-US" dirty="0">
                <a:solidFill>
                  <a:srgbClr val="000000"/>
                </a:solidFill>
                <a:latin typeface="+mn-lt"/>
                <a:cs typeface="Arial" pitchFamily="34" charset="0"/>
              </a:rPr>
              <a:t>执行单元是</a:t>
            </a:r>
            <a:r>
              <a:rPr lang="en-US" altLang="zh-CN" dirty="0">
                <a:solidFill>
                  <a:srgbClr val="000000"/>
                </a:solidFill>
                <a:latin typeface="+mn-lt"/>
                <a:cs typeface="Arial" pitchFamily="34" charset="0"/>
              </a:rPr>
              <a:t>256</a:t>
            </a:r>
            <a:r>
              <a:rPr lang="zh-CN" altLang="en-US" dirty="0">
                <a:solidFill>
                  <a:srgbClr val="000000"/>
                </a:solidFill>
                <a:latin typeface="+mn-lt"/>
                <a:cs typeface="Arial" pitchFamily="34" charset="0"/>
              </a:rPr>
              <a:t>位宽。</a:t>
            </a:r>
          </a:p>
          <a:p>
            <a:pPr lvl="2"/>
            <a:r>
              <a:rPr lang="en-US" altLang="zh-CN" dirty="0">
                <a:solidFill>
                  <a:srgbClr val="000000"/>
                </a:solidFill>
                <a:latin typeface="+mn-lt"/>
                <a:cs typeface="Arial" pitchFamily="34" charset="0"/>
              </a:rPr>
              <a:t>4</a:t>
            </a:r>
            <a:r>
              <a:rPr lang="zh-CN" altLang="en-US" dirty="0">
                <a:solidFill>
                  <a:srgbClr val="000000"/>
                </a:solidFill>
                <a:latin typeface="+mn-lt"/>
                <a:cs typeface="Arial" pitchFamily="34" charset="0"/>
              </a:rPr>
              <a:t>个端口为</a:t>
            </a:r>
            <a:r>
              <a:rPr lang="zh-CN" altLang="en-US" dirty="0">
                <a:solidFill>
                  <a:srgbClr val="0000FF"/>
                </a:solidFill>
                <a:latin typeface="+mn-lt"/>
                <a:cs typeface="Arial" pitchFamily="34" charset="0"/>
              </a:rPr>
              <a:t>存储器操作</a:t>
            </a:r>
            <a:r>
              <a:rPr lang="zh-CN" altLang="en-US" dirty="0">
                <a:solidFill>
                  <a:srgbClr val="000000"/>
                </a:solidFill>
                <a:latin typeface="+mn-lt"/>
                <a:cs typeface="Arial" pitchFamily="34" charset="0"/>
              </a:rPr>
              <a:t>服务，所有存储器端口能够处理</a:t>
            </a:r>
            <a:r>
              <a:rPr lang="en-US" altLang="zh-CN" dirty="0">
                <a:solidFill>
                  <a:srgbClr val="000000"/>
                </a:solidFill>
                <a:latin typeface="+mn-lt"/>
                <a:cs typeface="Arial" pitchFamily="34" charset="0"/>
              </a:rPr>
              <a:t>256</a:t>
            </a:r>
            <a:r>
              <a:rPr lang="zh-CN" altLang="en-US" dirty="0">
                <a:solidFill>
                  <a:srgbClr val="000000"/>
                </a:solidFill>
                <a:latin typeface="+mn-lt"/>
                <a:cs typeface="Arial" pitchFamily="34" charset="0"/>
              </a:rPr>
              <a:t>位存储器微操作。</a:t>
            </a:r>
          </a:p>
          <a:p>
            <a:pPr lvl="2"/>
            <a:r>
              <a:rPr lang="zh-CN" altLang="en-US" dirty="0">
                <a:solidFill>
                  <a:srgbClr val="000000"/>
                </a:solidFill>
                <a:latin typeface="+mn-lt"/>
                <a:cs typeface="Arial" pitchFamily="34" charset="0"/>
              </a:rPr>
              <a:t>以</a:t>
            </a:r>
            <a:r>
              <a:rPr lang="zh-CN" altLang="en-US" dirty="0">
                <a:solidFill>
                  <a:srgbClr val="FF0066"/>
                </a:solidFill>
                <a:latin typeface="+mn-lt"/>
                <a:cs typeface="Arial" pitchFamily="34" charset="0"/>
              </a:rPr>
              <a:t>每时钟周期</a:t>
            </a:r>
            <a:r>
              <a:rPr lang="en-US" altLang="zh-CN" dirty="0">
                <a:solidFill>
                  <a:srgbClr val="008000"/>
                </a:solidFill>
                <a:latin typeface="+mn-lt"/>
                <a:cs typeface="Arial" pitchFamily="34" charset="0"/>
              </a:rPr>
              <a:t>32</a:t>
            </a:r>
            <a:r>
              <a:rPr lang="zh-CN" altLang="en-US" dirty="0">
                <a:solidFill>
                  <a:srgbClr val="008000"/>
                </a:solidFill>
                <a:latin typeface="+mn-lt"/>
                <a:cs typeface="Arial" pitchFamily="34" charset="0"/>
              </a:rPr>
              <a:t>个</a:t>
            </a:r>
            <a:r>
              <a:rPr lang="zh-CN" altLang="en-US" dirty="0">
                <a:solidFill>
                  <a:srgbClr val="0000FF"/>
                </a:solidFill>
                <a:latin typeface="+mn-lt"/>
                <a:cs typeface="Arial" pitchFamily="34" charset="0"/>
              </a:rPr>
              <a:t>单精度运算</a:t>
            </a:r>
            <a:r>
              <a:rPr lang="zh-CN" altLang="en-US" dirty="0">
                <a:solidFill>
                  <a:srgbClr val="000000"/>
                </a:solidFill>
                <a:latin typeface="+mn-lt"/>
                <a:cs typeface="Arial" pitchFamily="34" charset="0"/>
              </a:rPr>
              <a:t>和每时钟周期</a:t>
            </a:r>
            <a:r>
              <a:rPr lang="en-US" altLang="zh-CN" dirty="0">
                <a:solidFill>
                  <a:srgbClr val="008000"/>
                </a:solidFill>
                <a:latin typeface="+mn-lt"/>
                <a:cs typeface="Arial" pitchFamily="34" charset="0"/>
              </a:rPr>
              <a:t>16</a:t>
            </a:r>
            <a:r>
              <a:rPr lang="zh-CN" altLang="en-US" dirty="0">
                <a:solidFill>
                  <a:srgbClr val="008000"/>
                </a:solidFill>
                <a:latin typeface="+mn-lt"/>
                <a:cs typeface="Arial" pitchFamily="34" charset="0"/>
              </a:rPr>
              <a:t>个</a:t>
            </a:r>
            <a:r>
              <a:rPr lang="zh-CN" altLang="en-US" dirty="0">
                <a:solidFill>
                  <a:srgbClr val="0000FF"/>
                </a:solidFill>
                <a:latin typeface="+mn-lt"/>
                <a:cs typeface="Arial" pitchFamily="34" charset="0"/>
              </a:rPr>
              <a:t>双精度运算</a:t>
            </a:r>
            <a:r>
              <a:rPr lang="zh-CN" altLang="en-US" dirty="0">
                <a:solidFill>
                  <a:srgbClr val="000000"/>
                </a:solidFill>
                <a:latin typeface="+mn-lt"/>
                <a:cs typeface="Arial" pitchFamily="34" charset="0"/>
              </a:rPr>
              <a:t>方式使用</a:t>
            </a:r>
            <a:r>
              <a:rPr lang="en-US" altLang="zh-CN" dirty="0" smtClean="0">
                <a:solidFill>
                  <a:srgbClr val="000000"/>
                </a:solidFill>
                <a:latin typeface="+mn-lt"/>
                <a:cs typeface="Arial" pitchFamily="34" charset="0"/>
              </a:rPr>
              <a:t>FMA</a:t>
            </a:r>
            <a:r>
              <a:rPr lang="zh-CN" altLang="en-US" dirty="0" smtClean="0">
                <a:solidFill>
                  <a:srgbClr val="000000"/>
                </a:solidFill>
                <a:latin typeface="+mn-lt"/>
                <a:cs typeface="Arial" pitchFamily="34" charset="0"/>
              </a:rPr>
              <a:t>时，</a:t>
            </a:r>
            <a:r>
              <a:rPr lang="zh-CN" altLang="en-US" dirty="0">
                <a:solidFill>
                  <a:srgbClr val="000000"/>
                </a:solidFill>
                <a:latin typeface="+mn-lt"/>
                <a:cs typeface="Arial" pitchFamily="34" charset="0"/>
              </a:rPr>
              <a:t>峰值浮点吞吐量是</a:t>
            </a:r>
            <a:r>
              <a:rPr lang="en-US" altLang="zh-CN" dirty="0">
                <a:solidFill>
                  <a:srgbClr val="000000"/>
                </a:solidFill>
                <a:latin typeface="+mn-lt"/>
                <a:cs typeface="Arial" pitchFamily="34" charset="0"/>
              </a:rPr>
              <a:t>Sandy Bridge</a:t>
            </a:r>
            <a:r>
              <a:rPr lang="zh-CN" altLang="en-US" dirty="0">
                <a:solidFill>
                  <a:srgbClr val="000000"/>
                </a:solidFill>
                <a:latin typeface="+mn-lt"/>
                <a:cs typeface="Arial" pitchFamily="34" charset="0"/>
              </a:rPr>
              <a:t>微架构的两倍</a:t>
            </a:r>
            <a:r>
              <a:rPr lang="zh-CN" altLang="en-US" dirty="0" smtClean="0">
                <a:solidFill>
                  <a:srgbClr val="000000"/>
                </a:solidFill>
                <a:latin typeface="+mn-lt"/>
                <a:cs typeface="Arial" pitchFamily="34" charset="0"/>
              </a:rPr>
              <a:t>。</a:t>
            </a:r>
          </a:p>
          <a:p>
            <a:r>
              <a:rPr lang="zh-CN" altLang="en-US" sz="2400" dirty="0" smtClean="0">
                <a:solidFill>
                  <a:srgbClr val="000000"/>
                </a:solidFill>
                <a:cs typeface="Arial" pitchFamily="34" charset="0"/>
              </a:rPr>
              <a:t>乱</a:t>
            </a:r>
            <a:r>
              <a:rPr lang="zh-CN" altLang="en-US" sz="2400" dirty="0">
                <a:solidFill>
                  <a:srgbClr val="000000"/>
                </a:solidFill>
                <a:cs typeface="Arial" pitchFamily="34" charset="0"/>
              </a:rPr>
              <a:t>序引擎能快速处理</a:t>
            </a:r>
            <a:r>
              <a:rPr lang="en-US" altLang="zh-CN" sz="2400" dirty="0">
                <a:solidFill>
                  <a:srgbClr val="000000"/>
                </a:solidFill>
                <a:cs typeface="Arial" pitchFamily="34" charset="0"/>
              </a:rPr>
              <a:t>192</a:t>
            </a:r>
            <a:r>
              <a:rPr lang="zh-CN" altLang="en-US" sz="2400" dirty="0">
                <a:solidFill>
                  <a:srgbClr val="000000"/>
                </a:solidFill>
                <a:cs typeface="Arial" pitchFamily="34" charset="0"/>
              </a:rPr>
              <a:t>个</a:t>
            </a:r>
            <a:r>
              <a:rPr lang="en-US" altLang="zh-CN" sz="2400" dirty="0" err="1">
                <a:solidFill>
                  <a:srgbClr val="000000"/>
                </a:solidFill>
                <a:cs typeface="Arial" pitchFamily="34" charset="0"/>
              </a:rPr>
              <a:t>μop</a:t>
            </a:r>
            <a:r>
              <a:rPr lang="zh-CN" altLang="en-US" sz="2400" dirty="0">
                <a:solidFill>
                  <a:srgbClr val="000000"/>
                </a:solidFill>
                <a:cs typeface="Arial" pitchFamily="34" charset="0"/>
              </a:rPr>
              <a:t>，相比</a:t>
            </a:r>
            <a:r>
              <a:rPr lang="en-US" altLang="zh-CN" sz="2400" dirty="0">
                <a:solidFill>
                  <a:srgbClr val="000000"/>
                </a:solidFill>
                <a:cs typeface="Arial" pitchFamily="34" charset="0"/>
              </a:rPr>
              <a:t>Sandy Bridge</a:t>
            </a:r>
            <a:r>
              <a:rPr lang="zh-CN" altLang="en-US" sz="2400" dirty="0">
                <a:solidFill>
                  <a:srgbClr val="000000"/>
                </a:solidFill>
                <a:cs typeface="Arial" pitchFamily="34" charset="0"/>
              </a:rPr>
              <a:t>微架构能处理</a:t>
            </a:r>
            <a:r>
              <a:rPr lang="en-US" altLang="zh-CN" sz="2400" dirty="0">
                <a:solidFill>
                  <a:srgbClr val="000000"/>
                </a:solidFill>
                <a:cs typeface="Arial" pitchFamily="34" charset="0"/>
              </a:rPr>
              <a:t>168</a:t>
            </a:r>
            <a:r>
              <a:rPr lang="zh-CN" altLang="en-US" sz="2400" dirty="0">
                <a:solidFill>
                  <a:srgbClr val="000000"/>
                </a:solidFill>
                <a:cs typeface="Arial" pitchFamily="34" charset="0"/>
              </a:rPr>
              <a:t>个</a:t>
            </a:r>
            <a:r>
              <a:rPr lang="en-US" altLang="zh-CN" sz="2400" dirty="0" err="1">
                <a:solidFill>
                  <a:srgbClr val="000000"/>
                </a:solidFill>
                <a:cs typeface="Arial" pitchFamily="34" charset="0"/>
              </a:rPr>
              <a:t>μop</a:t>
            </a:r>
            <a:r>
              <a:rPr lang="zh-CN" altLang="en-US" sz="2400" dirty="0" smtClean="0">
                <a:solidFill>
                  <a:srgbClr val="000000"/>
                </a:solidFill>
                <a:cs typeface="Arial" pitchFamily="34" charset="0"/>
              </a:rPr>
              <a:t>。</a:t>
            </a:r>
            <a:endParaRPr lang="zh-CN" altLang="en-US" sz="2400" dirty="0">
              <a:solidFill>
                <a:srgbClr val="000000"/>
              </a:solidFill>
              <a:cs typeface="Arial" pitchFamily="34" charset="0"/>
            </a:endParaRPr>
          </a:p>
        </p:txBody>
      </p:sp>
      <p:sp>
        <p:nvSpPr>
          <p:cNvPr id="2" name="灯片编号占位符 1"/>
          <p:cNvSpPr>
            <a:spLocks noGrp="1"/>
          </p:cNvSpPr>
          <p:nvPr>
            <p:ph type="sldNum" sz="quarter" idx="11"/>
          </p:nvPr>
        </p:nvSpPr>
        <p:spPr/>
        <p:txBody>
          <a:bodyPr/>
          <a:lstStyle/>
          <a:p>
            <a:fld id="{1249CAA2-A36C-4D0A-B095-2E3BE72EBB0E}" type="slidenum">
              <a:rPr lang="zh-CN" altLang="en-US" smtClean="0"/>
              <a:pPr/>
              <a:t>100</a:t>
            </a:fld>
            <a:endParaRPr lang="en-US" altLang="zh-CN"/>
          </a:p>
        </p:txBody>
      </p:sp>
      <p:sp>
        <p:nvSpPr>
          <p:cNvPr id="5" name="矩形 4"/>
          <p:cNvSpPr/>
          <p:nvPr/>
        </p:nvSpPr>
        <p:spPr>
          <a:xfrm>
            <a:off x="340628" y="886399"/>
            <a:ext cx="5059398" cy="461665"/>
          </a:xfrm>
          <a:prstGeom prst="rect">
            <a:avLst/>
          </a:prstGeom>
        </p:spPr>
        <p:txBody>
          <a:bodyPr wrap="none">
            <a:spAutoFit/>
          </a:bodyPr>
          <a:lstStyle/>
          <a:p>
            <a:pPr algn="l"/>
            <a:r>
              <a:rPr lang="en-US" altLang="zh-CN"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2</a:t>
            </a:r>
            <a:r>
              <a:rPr lang="zh-CN" altLang="en-US"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）乱序引擎（</a:t>
            </a:r>
            <a:r>
              <a:rPr lang="en-US" altLang="zh-CN"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out-of-order engine</a:t>
            </a:r>
            <a:r>
              <a:rPr lang="zh-CN" altLang="en-US"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a:t>
            </a:r>
            <a:endParaRPr lang="zh-CN" altLang="en-US" sz="1600"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742792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txBox="1">
            <a:spLocks noChangeArrowheads="1"/>
          </p:cNvSpPr>
          <p:nvPr/>
        </p:nvSpPr>
        <p:spPr bwMode="auto">
          <a:xfrm>
            <a:off x="304800" y="37465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2800" b="1" dirty="0">
                <a:solidFill>
                  <a:srgbClr val="00007D"/>
                </a:solidFill>
                <a:ea typeface="黑体" panose="02010609060101010101" pitchFamily="49" charset="-122"/>
              </a:rPr>
              <a:t>2.3.2  Core i7</a:t>
            </a:r>
            <a:r>
              <a:rPr lang="zh-CN" altLang="en-US" sz="2800" b="1" dirty="0">
                <a:solidFill>
                  <a:srgbClr val="00007D"/>
                </a:solidFill>
                <a:ea typeface="黑体" panose="02010609060101010101" pitchFamily="49" charset="-122"/>
              </a:rPr>
              <a:t>处理器微架构</a:t>
            </a:r>
            <a:r>
              <a:rPr lang="zh-CN" altLang="en-US" sz="2400" b="1" dirty="0">
                <a:solidFill>
                  <a:srgbClr val="00007D"/>
                </a:solidFill>
                <a:ea typeface="黑体" panose="02010609060101010101" pitchFamily="49" charset="-122"/>
              </a:rPr>
              <a:t>  </a:t>
            </a:r>
            <a:r>
              <a:rPr lang="en-US" altLang="zh-CN" sz="2400" b="1" dirty="0">
                <a:solidFill>
                  <a:srgbClr val="008000"/>
                </a:solidFill>
                <a:ea typeface="黑体" panose="02010609060101010101" pitchFamily="49" charset="-122"/>
              </a:rPr>
              <a:t>—— 2. </a:t>
            </a:r>
            <a:r>
              <a:rPr lang="en-US" altLang="zh-CN" sz="2400" b="1" dirty="0" err="1">
                <a:solidFill>
                  <a:srgbClr val="008000"/>
                </a:solidFill>
              </a:rPr>
              <a:t>Haswell</a:t>
            </a:r>
            <a:r>
              <a:rPr lang="zh-CN" altLang="en-US" sz="2400" b="1" dirty="0">
                <a:solidFill>
                  <a:srgbClr val="008000"/>
                </a:solidFill>
                <a:latin typeface="黑体" panose="02010609060101010101" pitchFamily="49" charset="-122"/>
                <a:ea typeface="黑体" panose="02010609060101010101" pitchFamily="49" charset="-122"/>
              </a:rPr>
              <a:t>微架构</a:t>
            </a:r>
          </a:p>
        </p:txBody>
      </p:sp>
      <p:sp>
        <p:nvSpPr>
          <p:cNvPr id="8" name="矩形 7"/>
          <p:cNvSpPr/>
          <p:nvPr/>
        </p:nvSpPr>
        <p:spPr>
          <a:xfrm>
            <a:off x="214313" y="1396016"/>
            <a:ext cx="8715375" cy="4832092"/>
          </a:xfrm>
          <a:prstGeom prst="rect">
            <a:avLst/>
          </a:prstGeom>
        </p:spPr>
        <p:txBody>
          <a:bodyPr>
            <a:spAutoFit/>
          </a:bodyPr>
          <a:lstStyle/>
          <a:p>
            <a:pPr marL="360000" indent="-360000" algn="just">
              <a:spcBef>
                <a:spcPts val="600"/>
              </a:spcBef>
              <a:buClr>
                <a:schemeClr val="bg2"/>
              </a:buClr>
              <a:buSzPct val="75000"/>
              <a:buFont typeface="Wingdings" panose="05000000000000000000" pitchFamily="2" charset="2"/>
              <a:buChar char="n"/>
              <a:defRPr/>
            </a:pPr>
            <a:r>
              <a:rPr lang="zh-CN" altLang="en-US" sz="2400" b="1" dirty="0" smtClean="0">
                <a:solidFill>
                  <a:srgbClr val="000000"/>
                </a:solidFill>
                <a:latin typeface="+mn-lt"/>
                <a:ea typeface="+mn-ea"/>
                <a:cs typeface="Arial" pitchFamily="34" charset="0"/>
              </a:rPr>
              <a:t>一</a:t>
            </a:r>
            <a:r>
              <a:rPr lang="zh-CN" altLang="en-US" sz="2400" b="1" dirty="0">
                <a:solidFill>
                  <a:srgbClr val="000000"/>
                </a:solidFill>
                <a:latin typeface="+mn-lt"/>
                <a:ea typeface="+mn-ea"/>
                <a:cs typeface="Arial" pitchFamily="34" charset="0"/>
              </a:rPr>
              <a:t>个乱序、超标量执行引擎</a:t>
            </a:r>
            <a:r>
              <a:rPr lang="zh-CN" altLang="en-US" sz="2400" b="1" dirty="0" smtClean="0">
                <a:solidFill>
                  <a:srgbClr val="000000"/>
                </a:solidFill>
                <a:latin typeface="+mn-lt"/>
                <a:ea typeface="+mn-ea"/>
                <a:cs typeface="Arial" pitchFamily="34" charset="0"/>
              </a:rPr>
              <a:t>每</a:t>
            </a:r>
            <a:r>
              <a:rPr lang="zh-CN" altLang="en-US" sz="2400" b="1" dirty="0">
                <a:solidFill>
                  <a:srgbClr val="000000"/>
                </a:solidFill>
                <a:latin typeface="+mn-lt"/>
                <a:ea typeface="+mn-ea"/>
                <a:cs typeface="Arial" pitchFamily="34" charset="0"/>
              </a:rPr>
              <a:t>时钟</a:t>
            </a:r>
            <a:r>
              <a:rPr lang="zh-CN" altLang="en-US" sz="2400" b="1" dirty="0" smtClean="0">
                <a:solidFill>
                  <a:srgbClr val="000000"/>
                </a:solidFill>
                <a:latin typeface="+mn-lt"/>
                <a:ea typeface="+mn-ea"/>
                <a:cs typeface="Arial" pitchFamily="34" charset="0"/>
              </a:rPr>
              <a:t>周期</a:t>
            </a:r>
            <a:r>
              <a:rPr lang="zh-CN" altLang="en-US" sz="2400" b="1" dirty="0">
                <a:solidFill>
                  <a:srgbClr val="000000"/>
                </a:solidFill>
                <a:latin typeface="+mn-lt"/>
                <a:ea typeface="+mn-ea"/>
                <a:cs typeface="Arial" pitchFamily="34" charset="0"/>
              </a:rPr>
              <a:t>分派多达</a:t>
            </a:r>
            <a:r>
              <a:rPr lang="en-US" sz="2400" b="1" dirty="0">
                <a:solidFill>
                  <a:srgbClr val="000000"/>
                </a:solidFill>
                <a:latin typeface="+mn-lt"/>
                <a:ea typeface="+mn-ea"/>
                <a:cs typeface="Arial" pitchFamily="34" charset="0"/>
              </a:rPr>
              <a:t>8</a:t>
            </a:r>
            <a:r>
              <a:rPr lang="zh-CN" altLang="en-US" sz="2400" b="1" dirty="0">
                <a:solidFill>
                  <a:srgbClr val="000000"/>
                </a:solidFill>
                <a:latin typeface="+mn-lt"/>
                <a:ea typeface="+mn-ea"/>
                <a:cs typeface="Arial" pitchFamily="34" charset="0"/>
              </a:rPr>
              <a:t>个微操作进行执行。</a:t>
            </a:r>
            <a:endParaRPr lang="en-US" altLang="zh-CN" sz="2400" b="1" dirty="0">
              <a:solidFill>
                <a:srgbClr val="000000"/>
              </a:solidFill>
              <a:latin typeface="+mn-lt"/>
              <a:ea typeface="+mn-ea"/>
              <a:cs typeface="Arial" pitchFamily="34" charset="0"/>
            </a:endParaRPr>
          </a:p>
          <a:p>
            <a:pPr marL="360000" indent="-360000" algn="just">
              <a:spcBef>
                <a:spcPts val="600"/>
              </a:spcBef>
              <a:buClr>
                <a:schemeClr val="bg2"/>
              </a:buClr>
              <a:buSzPct val="75000"/>
              <a:buFont typeface="Wingdings" panose="05000000000000000000" pitchFamily="2" charset="2"/>
              <a:buChar char="n"/>
              <a:defRPr/>
            </a:pPr>
            <a:r>
              <a:rPr lang="zh-CN" altLang="en-US" sz="2400" b="1" dirty="0">
                <a:solidFill>
                  <a:srgbClr val="C00000"/>
                </a:solidFill>
                <a:latin typeface="+mn-lt"/>
                <a:ea typeface="+mn-ea"/>
                <a:cs typeface="Arial" pitchFamily="34" charset="0"/>
              </a:rPr>
              <a:t>保留站</a:t>
            </a:r>
            <a:r>
              <a:rPr lang="zh-CN" altLang="en-US" sz="2400" b="1" dirty="0" smtClean="0">
                <a:solidFill>
                  <a:srgbClr val="000000"/>
                </a:solidFill>
                <a:latin typeface="+mn-lt"/>
                <a:ea typeface="+mn-ea"/>
                <a:cs typeface="Arial" pitchFamily="34" charset="0"/>
              </a:rPr>
              <a:t>（</a:t>
            </a:r>
            <a:r>
              <a:rPr lang="en-US" sz="2400" b="1" dirty="0" smtClean="0">
                <a:solidFill>
                  <a:srgbClr val="000000"/>
                </a:solidFill>
                <a:latin typeface="+mn-lt"/>
                <a:ea typeface="+mn-ea"/>
                <a:cs typeface="Arial" pitchFamily="34" charset="0"/>
              </a:rPr>
              <a:t>Reservation Station</a:t>
            </a:r>
            <a:r>
              <a:rPr lang="zh-CN" altLang="en-US" sz="2400" b="1" dirty="0">
                <a:solidFill>
                  <a:srgbClr val="000000"/>
                </a:solidFill>
                <a:latin typeface="+mn-lt"/>
                <a:ea typeface="+mn-ea"/>
                <a:cs typeface="Arial" pitchFamily="34" charset="0"/>
              </a:rPr>
              <a:t>，</a:t>
            </a:r>
            <a:r>
              <a:rPr lang="en-US" sz="2400" b="1" dirty="0">
                <a:solidFill>
                  <a:srgbClr val="000000"/>
                </a:solidFill>
                <a:latin typeface="+mn-lt"/>
                <a:ea typeface="+mn-ea"/>
                <a:cs typeface="Arial" pitchFamily="34" charset="0"/>
              </a:rPr>
              <a:t>RS</a:t>
            </a:r>
            <a:r>
              <a:rPr lang="zh-CN" altLang="en-US" sz="2400" b="1" dirty="0">
                <a:solidFill>
                  <a:srgbClr val="000000"/>
                </a:solidFill>
                <a:latin typeface="+mn-lt"/>
                <a:ea typeface="+mn-ea"/>
                <a:cs typeface="Arial" pitchFamily="34" charset="0"/>
              </a:rPr>
              <a:t>）深度被扩展到</a:t>
            </a:r>
            <a:r>
              <a:rPr lang="en-US" sz="2400" b="1" dirty="0">
                <a:solidFill>
                  <a:srgbClr val="000000"/>
                </a:solidFill>
                <a:latin typeface="+mn-lt"/>
                <a:ea typeface="+mn-ea"/>
                <a:cs typeface="Arial" pitchFamily="34" charset="0"/>
              </a:rPr>
              <a:t>60</a:t>
            </a:r>
            <a:r>
              <a:rPr lang="zh-CN" altLang="en-US" sz="2400" b="1" dirty="0">
                <a:solidFill>
                  <a:srgbClr val="000000"/>
                </a:solidFill>
                <a:latin typeface="+mn-lt"/>
                <a:ea typeface="+mn-ea"/>
                <a:cs typeface="Arial" pitchFamily="34" charset="0"/>
              </a:rPr>
              <a:t>个条目（相比</a:t>
            </a:r>
            <a:r>
              <a:rPr lang="en-US" sz="2400" b="1" dirty="0">
                <a:solidFill>
                  <a:srgbClr val="000000"/>
                </a:solidFill>
                <a:latin typeface="+mn-lt"/>
                <a:ea typeface="+mn-ea"/>
                <a:cs typeface="Arial" pitchFamily="34" charset="0"/>
              </a:rPr>
              <a:t>Sandy Bridge</a:t>
            </a:r>
            <a:r>
              <a:rPr lang="zh-CN" altLang="en-US" sz="2400" b="1" dirty="0">
                <a:solidFill>
                  <a:srgbClr val="000000"/>
                </a:solidFill>
                <a:latin typeface="+mn-lt"/>
                <a:ea typeface="+mn-ea"/>
                <a:cs typeface="Arial" pitchFamily="34" charset="0"/>
              </a:rPr>
              <a:t>微架构为</a:t>
            </a:r>
            <a:r>
              <a:rPr lang="en-US" sz="2400" b="1" dirty="0">
                <a:solidFill>
                  <a:srgbClr val="000000"/>
                </a:solidFill>
                <a:latin typeface="+mn-lt"/>
                <a:ea typeface="+mn-ea"/>
                <a:cs typeface="Arial" pitchFamily="34" charset="0"/>
              </a:rPr>
              <a:t>54</a:t>
            </a:r>
            <a:r>
              <a:rPr lang="zh-CN" altLang="en-US" sz="2400" b="1" dirty="0">
                <a:solidFill>
                  <a:srgbClr val="000000"/>
                </a:solidFill>
                <a:latin typeface="+mn-lt"/>
                <a:ea typeface="+mn-ea"/>
                <a:cs typeface="Arial" pitchFamily="34" charset="0"/>
              </a:rPr>
              <a:t>个条目）。</a:t>
            </a:r>
            <a:endParaRPr lang="en-US" altLang="zh-CN" sz="2400" b="1" dirty="0">
              <a:solidFill>
                <a:srgbClr val="000000"/>
              </a:solidFill>
              <a:latin typeface="+mn-lt"/>
              <a:ea typeface="+mn-ea"/>
              <a:cs typeface="Arial" pitchFamily="34" charset="0"/>
            </a:endParaRPr>
          </a:p>
          <a:p>
            <a:pPr marL="360000" indent="-360000" algn="just">
              <a:spcBef>
                <a:spcPts val="600"/>
              </a:spcBef>
              <a:buClr>
                <a:schemeClr val="bg2"/>
              </a:buClr>
              <a:buSzPct val="75000"/>
              <a:buFont typeface="Wingdings" panose="05000000000000000000" pitchFamily="2" charset="2"/>
              <a:buChar char="n"/>
              <a:defRPr/>
            </a:pPr>
            <a:r>
              <a:rPr lang="zh-CN" altLang="en-US" sz="2400" b="1" dirty="0">
                <a:solidFill>
                  <a:srgbClr val="000000"/>
                </a:solidFill>
                <a:latin typeface="+mn-lt"/>
                <a:ea typeface="+mn-ea"/>
                <a:cs typeface="Arial" pitchFamily="34" charset="0"/>
              </a:rPr>
              <a:t>如果微操作已准备执行，</a:t>
            </a:r>
            <a:r>
              <a:rPr lang="en-US" sz="2400" b="1" dirty="0">
                <a:solidFill>
                  <a:srgbClr val="000000"/>
                </a:solidFill>
                <a:latin typeface="+mn-lt"/>
                <a:ea typeface="+mn-ea"/>
                <a:cs typeface="Arial" pitchFamily="34" charset="0"/>
              </a:rPr>
              <a:t>RS</a:t>
            </a:r>
            <a:r>
              <a:rPr lang="zh-CN" altLang="en-US" sz="2400" b="1" dirty="0">
                <a:solidFill>
                  <a:srgbClr val="000000"/>
                </a:solidFill>
                <a:latin typeface="+mn-lt"/>
                <a:ea typeface="+mn-ea"/>
                <a:cs typeface="Arial" pitchFamily="34" charset="0"/>
              </a:rPr>
              <a:t>会在一个时钟周期里分派多至</a:t>
            </a:r>
            <a:r>
              <a:rPr lang="en-US" sz="2400" b="1" dirty="0">
                <a:solidFill>
                  <a:srgbClr val="000000"/>
                </a:solidFill>
                <a:latin typeface="+mn-lt"/>
                <a:ea typeface="+mn-ea"/>
                <a:cs typeface="Arial" pitchFamily="34" charset="0"/>
              </a:rPr>
              <a:t>8</a:t>
            </a:r>
            <a:r>
              <a:rPr lang="zh-CN" altLang="en-US" sz="2400" b="1" dirty="0">
                <a:solidFill>
                  <a:srgbClr val="000000"/>
                </a:solidFill>
                <a:latin typeface="+mn-lt"/>
                <a:ea typeface="+mn-ea"/>
                <a:cs typeface="Arial" pitchFamily="34" charset="0"/>
              </a:rPr>
              <a:t>个微操作，一个微操作经由一个发布端口到特定的执行群（</a:t>
            </a:r>
            <a:r>
              <a:rPr lang="en-US" sz="2400" b="1" dirty="0">
                <a:solidFill>
                  <a:srgbClr val="000000"/>
                </a:solidFill>
                <a:latin typeface="+mn-lt"/>
                <a:ea typeface="+mn-ea"/>
                <a:cs typeface="Arial" pitchFamily="34" charset="0"/>
              </a:rPr>
              <a:t>execution cluster</a:t>
            </a:r>
            <a:r>
              <a:rPr lang="zh-CN" altLang="en-US" sz="2400" b="1" dirty="0" smtClean="0">
                <a:solidFill>
                  <a:srgbClr val="000000"/>
                </a:solidFill>
                <a:latin typeface="+mn-lt"/>
                <a:ea typeface="+mn-ea"/>
                <a:cs typeface="Arial" pitchFamily="34" charset="0"/>
              </a:rPr>
              <a:t>）。</a:t>
            </a:r>
            <a:endParaRPr lang="zh-CN" altLang="en-US" sz="2400" b="1" dirty="0">
              <a:solidFill>
                <a:srgbClr val="000000"/>
              </a:solidFill>
              <a:latin typeface="+mn-lt"/>
              <a:ea typeface="+mn-ea"/>
              <a:cs typeface="Arial" pitchFamily="34" charset="0"/>
            </a:endParaRPr>
          </a:p>
          <a:p>
            <a:pPr marL="360000" indent="-360000" algn="just">
              <a:spcBef>
                <a:spcPts val="600"/>
              </a:spcBef>
              <a:buClr>
                <a:schemeClr val="bg2"/>
              </a:buClr>
              <a:buSzPct val="75000"/>
              <a:buFont typeface="Wingdings" panose="05000000000000000000" pitchFamily="2" charset="2"/>
              <a:buChar char="n"/>
              <a:defRPr/>
            </a:pPr>
            <a:r>
              <a:rPr lang="zh-CN" altLang="en-US" sz="2400" b="1" dirty="0">
                <a:solidFill>
                  <a:srgbClr val="000000"/>
                </a:solidFill>
                <a:latin typeface="+mn-lt"/>
                <a:ea typeface="+mn-ea"/>
                <a:cs typeface="Arial" pitchFamily="34" charset="0"/>
              </a:rPr>
              <a:t>当在某个堆栈中执行的一个微操作源自于在另一个堆栈中执行的微操作时，延迟会出现。</a:t>
            </a:r>
            <a:endParaRPr lang="en-US" altLang="zh-CN" sz="2400" b="1" dirty="0">
              <a:solidFill>
                <a:srgbClr val="000000"/>
              </a:solidFill>
              <a:latin typeface="+mn-lt"/>
              <a:ea typeface="+mn-ea"/>
              <a:cs typeface="Arial" pitchFamily="34" charset="0"/>
            </a:endParaRPr>
          </a:p>
          <a:p>
            <a:pPr marL="360000" indent="-360000" algn="just">
              <a:spcBef>
                <a:spcPts val="600"/>
              </a:spcBef>
              <a:buClr>
                <a:schemeClr val="bg2"/>
              </a:buClr>
              <a:buSzPct val="75000"/>
              <a:buFont typeface="Wingdings" panose="05000000000000000000" pitchFamily="2" charset="2"/>
              <a:buChar char="n"/>
              <a:defRPr/>
            </a:pPr>
            <a:r>
              <a:rPr lang="zh-CN" altLang="en-US" sz="2400" b="1" dirty="0">
                <a:solidFill>
                  <a:srgbClr val="000000"/>
                </a:solidFill>
                <a:latin typeface="+mn-lt"/>
                <a:ea typeface="+mn-ea"/>
                <a:cs typeface="Arial" pitchFamily="34" charset="0"/>
              </a:rPr>
              <a:t>对于</a:t>
            </a:r>
            <a:r>
              <a:rPr lang="en-US" sz="2400" b="1" dirty="0">
                <a:solidFill>
                  <a:srgbClr val="000000"/>
                </a:solidFill>
                <a:latin typeface="+mn-lt"/>
                <a:ea typeface="+mn-ea"/>
                <a:cs typeface="Arial" pitchFamily="34" charset="0"/>
              </a:rPr>
              <a:t>Intel</a:t>
            </a:r>
            <a:r>
              <a:rPr lang="zh-CN" altLang="en-US" sz="2400" b="1" dirty="0">
                <a:solidFill>
                  <a:srgbClr val="000000"/>
                </a:solidFill>
                <a:latin typeface="+mn-lt"/>
                <a:ea typeface="+mn-ea"/>
                <a:cs typeface="Arial" pitchFamily="34" charset="0"/>
              </a:rPr>
              <a:t>的</a:t>
            </a:r>
            <a:r>
              <a:rPr lang="en-US" sz="2400" b="1" dirty="0">
                <a:solidFill>
                  <a:srgbClr val="000000"/>
                </a:solidFill>
                <a:latin typeface="+mn-lt"/>
                <a:ea typeface="+mn-ea"/>
                <a:cs typeface="Arial" pitchFamily="34" charset="0"/>
              </a:rPr>
              <a:t>SSE</a:t>
            </a:r>
            <a:r>
              <a:rPr lang="zh-CN" altLang="en-US" sz="2400" b="1" dirty="0">
                <a:solidFill>
                  <a:srgbClr val="000000"/>
                </a:solidFill>
                <a:latin typeface="+mn-lt"/>
                <a:ea typeface="+mn-ea"/>
                <a:cs typeface="Arial" pitchFamily="34" charset="0"/>
              </a:rPr>
              <a:t>整数和</a:t>
            </a:r>
            <a:r>
              <a:rPr lang="en-US" sz="2400" b="1" dirty="0">
                <a:solidFill>
                  <a:srgbClr val="000000"/>
                </a:solidFill>
                <a:latin typeface="+mn-lt"/>
                <a:ea typeface="+mn-ea"/>
                <a:cs typeface="Arial" pitchFamily="34" charset="0"/>
              </a:rPr>
              <a:t>SSE</a:t>
            </a:r>
            <a:r>
              <a:rPr lang="zh-CN" altLang="en-US" sz="2400" b="1" dirty="0">
                <a:solidFill>
                  <a:srgbClr val="000000"/>
                </a:solidFill>
                <a:latin typeface="+mn-lt"/>
                <a:ea typeface="+mn-ea"/>
                <a:cs typeface="Arial" pitchFamily="34" charset="0"/>
              </a:rPr>
              <a:t>浮点运算之间的转换</a:t>
            </a:r>
            <a:r>
              <a:rPr lang="zh-CN" altLang="en-US" sz="2400" b="1" dirty="0" smtClean="0">
                <a:solidFill>
                  <a:srgbClr val="000000"/>
                </a:solidFill>
                <a:latin typeface="+mn-lt"/>
                <a:ea typeface="+mn-ea"/>
                <a:cs typeface="Arial" pitchFamily="34" charset="0"/>
              </a:rPr>
              <a:t>，也会出现延迟。</a:t>
            </a:r>
            <a:r>
              <a:rPr lang="zh-CN" altLang="en-US" sz="2400" b="1" dirty="0">
                <a:solidFill>
                  <a:srgbClr val="000000"/>
                </a:solidFill>
                <a:latin typeface="+mn-lt"/>
                <a:ea typeface="+mn-ea"/>
                <a:cs typeface="Arial" pitchFamily="34" charset="0"/>
              </a:rPr>
              <a:t>在某些情况中</a:t>
            </a:r>
            <a:r>
              <a:rPr lang="zh-CN" altLang="en-US" sz="2400" b="1" dirty="0" smtClean="0">
                <a:solidFill>
                  <a:srgbClr val="000000"/>
                </a:solidFill>
                <a:latin typeface="+mn-lt"/>
                <a:ea typeface="+mn-ea"/>
                <a:cs typeface="Arial" pitchFamily="34" charset="0"/>
              </a:rPr>
              <a:t>，利用在指令流中增加一个微操作隐藏延迟，来完成数据转换。</a:t>
            </a:r>
            <a:endParaRPr lang="en-US" altLang="zh-CN" sz="2400" b="1" dirty="0">
              <a:solidFill>
                <a:srgbClr val="000000"/>
              </a:solidFill>
              <a:latin typeface="+mn-lt"/>
              <a:ea typeface="+mn-ea"/>
              <a:cs typeface="Arial" pitchFamily="34" charset="0"/>
            </a:endParaRPr>
          </a:p>
        </p:txBody>
      </p:sp>
      <p:sp>
        <p:nvSpPr>
          <p:cNvPr id="4" name="矩形 3"/>
          <p:cNvSpPr/>
          <p:nvPr/>
        </p:nvSpPr>
        <p:spPr>
          <a:xfrm>
            <a:off x="340628" y="886399"/>
            <a:ext cx="4682692" cy="461665"/>
          </a:xfrm>
          <a:prstGeom prst="rect">
            <a:avLst/>
          </a:prstGeom>
        </p:spPr>
        <p:txBody>
          <a:bodyPr wrap="none">
            <a:spAutoFit/>
          </a:bodyPr>
          <a:lstStyle/>
          <a:p>
            <a:pPr algn="l"/>
            <a:r>
              <a:rPr lang="en-US" altLang="zh-CN"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3</a:t>
            </a:r>
            <a:r>
              <a:rPr lang="zh-CN" altLang="en-US"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）执行引擎（</a:t>
            </a:r>
            <a:r>
              <a:rPr lang="en-US" altLang="zh-CN"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execution engine</a:t>
            </a:r>
            <a:r>
              <a:rPr lang="zh-CN" altLang="en-US"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a:t>
            </a:r>
            <a:endParaRPr lang="zh-CN" altLang="en-US" sz="1600"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43661142"/>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txBox="1">
            <a:spLocks noChangeArrowheads="1"/>
          </p:cNvSpPr>
          <p:nvPr/>
        </p:nvSpPr>
        <p:spPr bwMode="auto">
          <a:xfrm>
            <a:off x="304800" y="37465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2800" b="1" dirty="0">
                <a:solidFill>
                  <a:srgbClr val="00007D"/>
                </a:solidFill>
                <a:ea typeface="黑体" panose="02010609060101010101" pitchFamily="49" charset="-122"/>
              </a:rPr>
              <a:t>2.3.2  Core i7</a:t>
            </a:r>
            <a:r>
              <a:rPr lang="zh-CN" altLang="en-US" sz="2800" b="1" dirty="0">
                <a:solidFill>
                  <a:srgbClr val="00007D"/>
                </a:solidFill>
                <a:ea typeface="黑体" panose="02010609060101010101" pitchFamily="49" charset="-122"/>
              </a:rPr>
              <a:t>处理器微架构</a:t>
            </a:r>
            <a:r>
              <a:rPr lang="zh-CN" altLang="en-US" sz="2400" b="1" dirty="0">
                <a:solidFill>
                  <a:srgbClr val="00007D"/>
                </a:solidFill>
                <a:ea typeface="黑体" panose="02010609060101010101" pitchFamily="49" charset="-122"/>
              </a:rPr>
              <a:t>  </a:t>
            </a:r>
            <a:r>
              <a:rPr lang="en-US" altLang="zh-CN" sz="2400" b="1" dirty="0">
                <a:solidFill>
                  <a:srgbClr val="008000"/>
                </a:solidFill>
                <a:ea typeface="黑体" panose="02010609060101010101" pitchFamily="49" charset="-122"/>
              </a:rPr>
              <a:t>—— 2. </a:t>
            </a:r>
            <a:r>
              <a:rPr lang="en-US" altLang="zh-CN" sz="2400" b="1" dirty="0" err="1">
                <a:solidFill>
                  <a:srgbClr val="008000"/>
                </a:solidFill>
              </a:rPr>
              <a:t>Haswell</a:t>
            </a:r>
            <a:r>
              <a:rPr lang="zh-CN" altLang="en-US" sz="2400" b="1" dirty="0">
                <a:solidFill>
                  <a:srgbClr val="008000"/>
                </a:solidFill>
                <a:latin typeface="黑体" panose="02010609060101010101" pitchFamily="49" charset="-122"/>
                <a:ea typeface="黑体" panose="02010609060101010101" pitchFamily="49" charset="-122"/>
              </a:rPr>
              <a:t>微架构</a:t>
            </a:r>
          </a:p>
        </p:txBody>
      </p:sp>
      <p:sp>
        <p:nvSpPr>
          <p:cNvPr id="8" name="矩形 7"/>
          <p:cNvSpPr/>
          <p:nvPr/>
        </p:nvSpPr>
        <p:spPr>
          <a:xfrm>
            <a:off x="214313" y="1268700"/>
            <a:ext cx="8715375" cy="5355312"/>
          </a:xfrm>
          <a:prstGeom prst="rect">
            <a:avLst/>
          </a:prstGeom>
        </p:spPr>
        <p:txBody>
          <a:bodyPr>
            <a:spAutoFit/>
          </a:bodyPr>
          <a:lstStyle/>
          <a:p>
            <a:pPr marL="360000" indent="-360000" algn="just">
              <a:spcBef>
                <a:spcPts val="600"/>
              </a:spcBef>
              <a:buClr>
                <a:schemeClr val="bg2"/>
              </a:buClr>
              <a:buSzPct val="75000"/>
              <a:buFont typeface="Wingdings" panose="05000000000000000000" pitchFamily="2" charset="2"/>
              <a:buChar char="n"/>
              <a:defRPr/>
            </a:pPr>
            <a:r>
              <a:rPr lang="en-US" sz="2400" b="1" dirty="0" smtClean="0">
                <a:solidFill>
                  <a:srgbClr val="000000"/>
                </a:solidFill>
                <a:latin typeface="+mn-lt"/>
                <a:ea typeface="+mn-ea"/>
                <a:cs typeface="Arial" pitchFamily="34" charset="0"/>
              </a:rPr>
              <a:t>Cache</a:t>
            </a:r>
            <a:r>
              <a:rPr lang="zh-CN" altLang="en-US" sz="2400" b="1" dirty="0">
                <a:solidFill>
                  <a:srgbClr val="000000"/>
                </a:solidFill>
                <a:latin typeface="+mn-lt"/>
                <a:ea typeface="+mn-ea"/>
                <a:cs typeface="Arial" pitchFamily="34" charset="0"/>
              </a:rPr>
              <a:t>层次与之前各代相似，包括在每个核中的一个</a:t>
            </a:r>
            <a:r>
              <a:rPr lang="en-US" sz="2400" b="1" dirty="0">
                <a:solidFill>
                  <a:srgbClr val="000000"/>
                </a:solidFill>
                <a:latin typeface="+mn-lt"/>
                <a:ea typeface="+mn-ea"/>
                <a:cs typeface="Arial" pitchFamily="34" charset="0"/>
              </a:rPr>
              <a:t>L1</a:t>
            </a:r>
            <a:r>
              <a:rPr lang="zh-CN" altLang="en-US" sz="2400" b="1" dirty="0">
                <a:solidFill>
                  <a:srgbClr val="000000"/>
                </a:solidFill>
                <a:latin typeface="+mn-lt"/>
                <a:ea typeface="+mn-ea"/>
                <a:cs typeface="Arial" pitchFamily="34" charset="0"/>
              </a:rPr>
              <a:t>指令</a:t>
            </a:r>
            <a:r>
              <a:rPr lang="en-US" sz="2400" b="1" dirty="0">
                <a:solidFill>
                  <a:srgbClr val="000000"/>
                </a:solidFill>
                <a:latin typeface="+mn-lt"/>
                <a:ea typeface="+mn-ea"/>
                <a:cs typeface="Arial" pitchFamily="34" charset="0"/>
              </a:rPr>
              <a:t>Cache</a:t>
            </a:r>
            <a:r>
              <a:rPr lang="zh-CN" altLang="en-US" sz="2400" b="1" dirty="0">
                <a:solidFill>
                  <a:srgbClr val="000000"/>
                </a:solidFill>
                <a:latin typeface="+mn-lt"/>
                <a:ea typeface="+mn-ea"/>
                <a:cs typeface="Arial" pitchFamily="34" charset="0"/>
              </a:rPr>
              <a:t>、一个</a:t>
            </a:r>
            <a:r>
              <a:rPr lang="en-US" sz="2400" b="1" dirty="0">
                <a:solidFill>
                  <a:srgbClr val="000000"/>
                </a:solidFill>
                <a:latin typeface="+mn-lt"/>
                <a:ea typeface="+mn-ea"/>
                <a:cs typeface="Arial" pitchFamily="34" charset="0"/>
              </a:rPr>
              <a:t>L1</a:t>
            </a:r>
            <a:r>
              <a:rPr lang="zh-CN" altLang="en-US" sz="2400" b="1" dirty="0">
                <a:solidFill>
                  <a:srgbClr val="000000"/>
                </a:solidFill>
                <a:latin typeface="+mn-lt"/>
                <a:ea typeface="+mn-ea"/>
                <a:cs typeface="Arial" pitchFamily="34" charset="0"/>
              </a:rPr>
              <a:t>数据</a:t>
            </a:r>
            <a:r>
              <a:rPr lang="en-US" sz="2400" b="1" dirty="0">
                <a:solidFill>
                  <a:srgbClr val="000000"/>
                </a:solidFill>
                <a:latin typeface="+mn-lt"/>
                <a:ea typeface="+mn-ea"/>
                <a:cs typeface="Arial" pitchFamily="34" charset="0"/>
              </a:rPr>
              <a:t>Cache</a:t>
            </a:r>
            <a:r>
              <a:rPr lang="zh-CN" altLang="en-US" sz="2400" b="1" dirty="0">
                <a:solidFill>
                  <a:srgbClr val="000000"/>
                </a:solidFill>
                <a:latin typeface="+mn-lt"/>
                <a:ea typeface="+mn-ea"/>
                <a:cs typeface="Arial" pitchFamily="34" charset="0"/>
              </a:rPr>
              <a:t>和一个</a:t>
            </a:r>
            <a:r>
              <a:rPr lang="en-US" sz="2400" b="1" dirty="0">
                <a:solidFill>
                  <a:srgbClr val="000000"/>
                </a:solidFill>
                <a:latin typeface="+mn-lt"/>
                <a:ea typeface="+mn-ea"/>
                <a:cs typeface="Arial" pitchFamily="34" charset="0"/>
              </a:rPr>
              <a:t>L2</a:t>
            </a:r>
            <a:r>
              <a:rPr lang="zh-CN" altLang="en-US" sz="2400" b="1" dirty="0">
                <a:solidFill>
                  <a:srgbClr val="000000"/>
                </a:solidFill>
                <a:latin typeface="+mn-lt"/>
                <a:ea typeface="+mn-ea"/>
                <a:cs typeface="Arial" pitchFamily="34" charset="0"/>
              </a:rPr>
              <a:t>联合</a:t>
            </a:r>
            <a:r>
              <a:rPr lang="en-US" sz="2400" b="1" dirty="0">
                <a:solidFill>
                  <a:srgbClr val="000000"/>
                </a:solidFill>
                <a:latin typeface="+mn-lt"/>
                <a:ea typeface="+mn-ea"/>
                <a:cs typeface="Arial" pitchFamily="34" charset="0"/>
              </a:rPr>
              <a:t>Cache</a:t>
            </a:r>
            <a:r>
              <a:rPr lang="zh-CN" altLang="en-US" sz="2400" b="1" dirty="0">
                <a:solidFill>
                  <a:srgbClr val="000000"/>
                </a:solidFill>
                <a:latin typeface="+mn-lt"/>
                <a:ea typeface="+mn-ea"/>
                <a:cs typeface="Arial" pitchFamily="34" charset="0"/>
              </a:rPr>
              <a:t>，以及规模依赖于特定产品配置的</a:t>
            </a:r>
            <a:r>
              <a:rPr lang="en-US" sz="2400" b="1" dirty="0">
                <a:solidFill>
                  <a:srgbClr val="000000"/>
                </a:solidFill>
                <a:latin typeface="+mn-lt"/>
                <a:ea typeface="+mn-ea"/>
                <a:cs typeface="Arial" pitchFamily="34" charset="0"/>
              </a:rPr>
              <a:t>L3</a:t>
            </a:r>
            <a:r>
              <a:rPr lang="zh-CN" altLang="en-US" sz="2400" b="1" dirty="0">
                <a:solidFill>
                  <a:srgbClr val="000000"/>
                </a:solidFill>
                <a:latin typeface="+mn-lt"/>
                <a:ea typeface="+mn-ea"/>
                <a:cs typeface="Arial" pitchFamily="34" charset="0"/>
              </a:rPr>
              <a:t>联合</a:t>
            </a:r>
            <a:r>
              <a:rPr lang="en-US" sz="2400" b="1" dirty="0">
                <a:solidFill>
                  <a:srgbClr val="000000"/>
                </a:solidFill>
                <a:latin typeface="+mn-lt"/>
                <a:ea typeface="+mn-ea"/>
                <a:cs typeface="Arial" pitchFamily="34" charset="0"/>
              </a:rPr>
              <a:t>Cache</a:t>
            </a:r>
            <a:r>
              <a:rPr lang="zh-CN" altLang="en-US" sz="2400" b="1" dirty="0">
                <a:solidFill>
                  <a:srgbClr val="000000"/>
                </a:solidFill>
                <a:latin typeface="+mn-lt"/>
                <a:ea typeface="+mn-ea"/>
                <a:cs typeface="Arial" pitchFamily="34" charset="0"/>
              </a:rPr>
              <a:t>。</a:t>
            </a:r>
            <a:endParaRPr lang="en-US" altLang="zh-CN" sz="2400" b="1" dirty="0">
              <a:solidFill>
                <a:srgbClr val="000000"/>
              </a:solidFill>
              <a:latin typeface="+mn-lt"/>
              <a:ea typeface="+mn-ea"/>
              <a:cs typeface="Arial" pitchFamily="34" charset="0"/>
            </a:endParaRPr>
          </a:p>
          <a:p>
            <a:pPr marL="360000" indent="-360000" algn="just">
              <a:spcBef>
                <a:spcPts val="600"/>
              </a:spcBef>
              <a:buClr>
                <a:schemeClr val="bg2"/>
              </a:buClr>
              <a:buSzPct val="75000"/>
              <a:buFont typeface="Wingdings" panose="05000000000000000000" pitchFamily="2" charset="2"/>
              <a:buChar char="n"/>
              <a:defRPr/>
            </a:pPr>
            <a:r>
              <a:rPr lang="en-US" sz="2400" b="1" dirty="0">
                <a:solidFill>
                  <a:srgbClr val="000000"/>
                </a:solidFill>
                <a:latin typeface="+mn-lt"/>
                <a:ea typeface="+mn-ea"/>
                <a:cs typeface="Arial" pitchFamily="34" charset="0"/>
              </a:rPr>
              <a:t>L3 Cache</a:t>
            </a:r>
            <a:r>
              <a:rPr lang="zh-CN" altLang="en-US" sz="2400" b="1" dirty="0">
                <a:solidFill>
                  <a:srgbClr val="000000"/>
                </a:solidFill>
                <a:latin typeface="+mn-lt"/>
                <a:ea typeface="+mn-ea"/>
                <a:cs typeface="Arial" pitchFamily="34" charset="0"/>
              </a:rPr>
              <a:t>被组织为多</a:t>
            </a:r>
            <a:r>
              <a:rPr lang="en-US" sz="2400" b="1" dirty="0">
                <a:solidFill>
                  <a:srgbClr val="000000"/>
                </a:solidFill>
                <a:latin typeface="+mn-lt"/>
                <a:ea typeface="+mn-ea"/>
                <a:cs typeface="Arial" pitchFamily="34" charset="0"/>
              </a:rPr>
              <a:t>Cache</a:t>
            </a:r>
            <a:r>
              <a:rPr lang="zh-CN" altLang="en-US" sz="2400" b="1" dirty="0" smtClean="0">
                <a:solidFill>
                  <a:srgbClr val="000000"/>
                </a:solidFill>
                <a:latin typeface="+mn-lt"/>
                <a:ea typeface="+mn-ea"/>
                <a:cs typeface="Arial" pitchFamily="34" charset="0"/>
              </a:rPr>
              <a:t>片</a:t>
            </a:r>
            <a:r>
              <a:rPr lang="en-US" altLang="zh-CN" sz="2400" b="1" dirty="0" smtClean="0">
                <a:solidFill>
                  <a:srgbClr val="000000"/>
                </a:solidFill>
                <a:latin typeface="+mn-ea"/>
                <a:ea typeface="+mn-ea"/>
                <a:cs typeface="Arial" pitchFamily="34" charset="0"/>
              </a:rPr>
              <a:t>(</a:t>
            </a:r>
            <a:r>
              <a:rPr lang="en-US" sz="2400" b="1" dirty="0" smtClean="0">
                <a:solidFill>
                  <a:srgbClr val="000000"/>
                </a:solidFill>
                <a:latin typeface="+mn-lt"/>
                <a:ea typeface="+mn-ea"/>
                <a:cs typeface="Arial" pitchFamily="34" charset="0"/>
              </a:rPr>
              <a:t>slice</a:t>
            </a:r>
            <a:r>
              <a:rPr lang="en-US" sz="2400" b="1" dirty="0">
                <a:solidFill>
                  <a:srgbClr val="000000"/>
                </a:solidFill>
                <a:latin typeface="+mn-ea"/>
                <a:ea typeface="+mn-ea"/>
                <a:cs typeface="Arial" pitchFamily="34" charset="0"/>
              </a:rPr>
              <a:t>)</a:t>
            </a:r>
            <a:r>
              <a:rPr lang="zh-CN" altLang="en-US" sz="2400" b="1" dirty="0" smtClean="0">
                <a:solidFill>
                  <a:srgbClr val="000000"/>
                </a:solidFill>
                <a:latin typeface="+mn-lt"/>
                <a:ea typeface="+mn-ea"/>
                <a:cs typeface="Arial" pitchFamily="34" charset="0"/>
              </a:rPr>
              <a:t>结构，</a:t>
            </a:r>
            <a:r>
              <a:rPr lang="zh-CN" altLang="en-US" sz="2400" b="1" dirty="0">
                <a:solidFill>
                  <a:srgbClr val="000000"/>
                </a:solidFill>
                <a:latin typeface="+mn-lt"/>
                <a:ea typeface="+mn-ea"/>
                <a:cs typeface="Arial" pitchFamily="34" charset="0"/>
              </a:rPr>
              <a:t>每片大小依赖于产品配置，并由</a:t>
            </a:r>
            <a:r>
              <a:rPr lang="zh-CN" altLang="en-US" sz="2400" b="1" dirty="0">
                <a:solidFill>
                  <a:srgbClr val="FF0000"/>
                </a:solidFill>
                <a:latin typeface="+mn-lt"/>
                <a:ea typeface="+mn-ea"/>
                <a:cs typeface="Arial" pitchFamily="34" charset="0"/>
              </a:rPr>
              <a:t>环形</a:t>
            </a:r>
            <a:r>
              <a:rPr lang="zh-CN" altLang="en-US" sz="2400" b="1" dirty="0" smtClean="0">
                <a:solidFill>
                  <a:srgbClr val="FF0000"/>
                </a:solidFill>
                <a:latin typeface="+mn-lt"/>
                <a:ea typeface="+mn-ea"/>
                <a:cs typeface="Arial" pitchFamily="34" charset="0"/>
              </a:rPr>
              <a:t>互连网络</a:t>
            </a:r>
            <a:r>
              <a:rPr lang="en-US" altLang="zh-CN" sz="2400" b="1" dirty="0">
                <a:solidFill>
                  <a:srgbClr val="000000"/>
                </a:solidFill>
                <a:latin typeface="+mn-ea"/>
                <a:ea typeface="+mn-ea"/>
                <a:cs typeface="Arial" pitchFamily="34" charset="0"/>
              </a:rPr>
              <a:t>(</a:t>
            </a:r>
            <a:r>
              <a:rPr lang="en-US" sz="2400" b="1" dirty="0" smtClean="0">
                <a:solidFill>
                  <a:srgbClr val="000000"/>
                </a:solidFill>
                <a:latin typeface="+mn-lt"/>
                <a:ea typeface="+mn-ea"/>
                <a:cs typeface="Arial" pitchFamily="34" charset="0"/>
              </a:rPr>
              <a:t>ring interconnect</a:t>
            </a:r>
            <a:r>
              <a:rPr lang="en-US" sz="2400" b="1" dirty="0">
                <a:solidFill>
                  <a:srgbClr val="000000"/>
                </a:solidFill>
                <a:latin typeface="+mn-ea"/>
                <a:ea typeface="+mn-ea"/>
                <a:cs typeface="Arial" pitchFamily="34" charset="0"/>
              </a:rPr>
              <a:t>)</a:t>
            </a:r>
            <a:r>
              <a:rPr lang="zh-CN" altLang="en-US" sz="2400" b="1" dirty="0" smtClean="0">
                <a:solidFill>
                  <a:srgbClr val="000000"/>
                </a:solidFill>
                <a:latin typeface="+mn-lt"/>
                <a:ea typeface="+mn-ea"/>
                <a:cs typeface="Arial" pitchFamily="34" charset="0"/>
              </a:rPr>
              <a:t>连接。</a:t>
            </a:r>
            <a:endParaRPr lang="en-US" altLang="zh-CN" sz="2400" b="1" dirty="0" smtClean="0">
              <a:solidFill>
                <a:srgbClr val="000000"/>
              </a:solidFill>
              <a:latin typeface="+mn-lt"/>
              <a:ea typeface="+mn-ea"/>
              <a:cs typeface="Arial" pitchFamily="34" charset="0"/>
            </a:endParaRPr>
          </a:p>
          <a:p>
            <a:pPr marL="360000" indent="-360000" algn="just">
              <a:spcBef>
                <a:spcPts val="600"/>
              </a:spcBef>
              <a:buClr>
                <a:schemeClr val="bg2"/>
              </a:buClr>
              <a:buSzPct val="75000"/>
              <a:buFont typeface="Wingdings" panose="05000000000000000000" pitchFamily="2" charset="2"/>
              <a:buChar char="n"/>
              <a:defRPr/>
            </a:pPr>
            <a:r>
              <a:rPr lang="en-US" sz="2400" b="1" dirty="0" smtClean="0">
                <a:solidFill>
                  <a:srgbClr val="000000"/>
                </a:solidFill>
                <a:latin typeface="+mn-lt"/>
                <a:ea typeface="+mn-ea"/>
                <a:cs typeface="Arial" pitchFamily="34" charset="0"/>
              </a:rPr>
              <a:t>L3 </a:t>
            </a:r>
            <a:r>
              <a:rPr lang="en-US" sz="2400" b="1" dirty="0">
                <a:solidFill>
                  <a:srgbClr val="000000"/>
                </a:solidFill>
                <a:latin typeface="+mn-lt"/>
                <a:ea typeface="+mn-ea"/>
                <a:cs typeface="Arial" pitchFamily="34" charset="0"/>
              </a:rPr>
              <a:t>Cache</a:t>
            </a:r>
            <a:r>
              <a:rPr lang="zh-CN" altLang="en-US" sz="2400" b="1" dirty="0">
                <a:solidFill>
                  <a:srgbClr val="000000"/>
                </a:solidFill>
                <a:latin typeface="+mn-lt"/>
                <a:ea typeface="+mn-ea"/>
                <a:cs typeface="Arial" pitchFamily="34" charset="0"/>
              </a:rPr>
              <a:t>位于</a:t>
            </a:r>
            <a:r>
              <a:rPr lang="zh-CN" altLang="en-US" sz="2400" b="1" dirty="0" smtClean="0">
                <a:solidFill>
                  <a:srgbClr val="000000"/>
                </a:solidFill>
                <a:latin typeface="+mn-lt"/>
                <a:ea typeface="+mn-ea"/>
                <a:cs typeface="Arial" pitchFamily="34" charset="0"/>
              </a:rPr>
              <a:t>“核外</a:t>
            </a:r>
            <a:r>
              <a:rPr lang="en-US" altLang="zh-CN" sz="2400" b="1" dirty="0">
                <a:solidFill>
                  <a:srgbClr val="000000"/>
                </a:solidFill>
                <a:latin typeface="+mn-ea"/>
                <a:ea typeface="+mn-ea"/>
                <a:cs typeface="Arial" pitchFamily="34" charset="0"/>
              </a:rPr>
              <a:t>(</a:t>
            </a:r>
            <a:r>
              <a:rPr lang="en-US" sz="2400" b="1" dirty="0" err="1" smtClean="0">
                <a:solidFill>
                  <a:srgbClr val="000000"/>
                </a:solidFill>
                <a:latin typeface="+mn-lt"/>
                <a:ea typeface="+mn-ea"/>
                <a:cs typeface="Arial" pitchFamily="34" charset="0"/>
              </a:rPr>
              <a:t>uncore</a:t>
            </a:r>
            <a:r>
              <a:rPr lang="en-US" sz="2400" b="1" dirty="0">
                <a:solidFill>
                  <a:srgbClr val="000000"/>
                </a:solidFill>
                <a:latin typeface="+mn-ea"/>
                <a:ea typeface="+mn-ea"/>
                <a:cs typeface="Arial" pitchFamily="34" charset="0"/>
              </a:rPr>
              <a:t>)</a:t>
            </a:r>
            <a:r>
              <a:rPr lang="zh-CN" altLang="en-US" sz="2400" b="1" dirty="0" smtClean="0">
                <a:solidFill>
                  <a:srgbClr val="000000"/>
                </a:solidFill>
                <a:latin typeface="+mn-lt"/>
                <a:ea typeface="+mn-ea"/>
                <a:cs typeface="Arial" pitchFamily="34" charset="0"/>
              </a:rPr>
              <a:t>”</a:t>
            </a:r>
            <a:r>
              <a:rPr lang="zh-CN" altLang="en-US" sz="2400" b="1" dirty="0">
                <a:solidFill>
                  <a:srgbClr val="000000"/>
                </a:solidFill>
                <a:latin typeface="+mn-lt"/>
                <a:ea typeface="+mn-ea"/>
                <a:cs typeface="Arial" pitchFamily="34" charset="0"/>
              </a:rPr>
              <a:t>子系统，该子系统被所有处理器核共享。</a:t>
            </a:r>
            <a:endParaRPr lang="en-US" altLang="zh-CN" sz="2400" b="1" dirty="0">
              <a:solidFill>
                <a:srgbClr val="000000"/>
              </a:solidFill>
              <a:latin typeface="+mn-lt"/>
              <a:ea typeface="+mn-ea"/>
              <a:cs typeface="Arial" pitchFamily="34" charset="0"/>
            </a:endParaRPr>
          </a:p>
          <a:p>
            <a:pPr marL="360000" indent="-360000" algn="just">
              <a:spcBef>
                <a:spcPts val="600"/>
              </a:spcBef>
              <a:buClr>
                <a:schemeClr val="bg2"/>
              </a:buClr>
              <a:buSzPct val="75000"/>
              <a:buFont typeface="Wingdings" panose="05000000000000000000" pitchFamily="2" charset="2"/>
              <a:buChar char="n"/>
              <a:defRPr/>
            </a:pPr>
            <a:r>
              <a:rPr lang="zh-CN" altLang="en-US" sz="2400" b="1" dirty="0">
                <a:solidFill>
                  <a:srgbClr val="000000"/>
                </a:solidFill>
                <a:latin typeface="+mn-lt"/>
                <a:ea typeface="+mn-ea"/>
                <a:cs typeface="Arial" pitchFamily="34" charset="0"/>
              </a:rPr>
              <a:t>在某些产品配置中</a:t>
            </a:r>
            <a:r>
              <a:rPr lang="zh-CN" altLang="en-US" sz="2400" b="1" dirty="0" smtClean="0">
                <a:solidFill>
                  <a:srgbClr val="000000"/>
                </a:solidFill>
                <a:latin typeface="+mn-lt"/>
                <a:ea typeface="+mn-ea"/>
                <a:cs typeface="Arial" pitchFamily="34" charset="0"/>
              </a:rPr>
              <a:t>，还支持 </a:t>
            </a:r>
            <a:r>
              <a:rPr lang="en-US" sz="2400" b="1" dirty="0" smtClean="0">
                <a:solidFill>
                  <a:srgbClr val="000000"/>
                </a:solidFill>
                <a:latin typeface="+mn-lt"/>
                <a:ea typeface="+mn-ea"/>
                <a:cs typeface="Arial" pitchFamily="34" charset="0"/>
              </a:rPr>
              <a:t>L4 Cache</a:t>
            </a:r>
            <a:r>
              <a:rPr lang="zh-CN" altLang="en-US" sz="2400" b="1" dirty="0" smtClean="0">
                <a:solidFill>
                  <a:srgbClr val="000000"/>
                </a:solidFill>
                <a:latin typeface="+mn-lt"/>
                <a:ea typeface="+mn-ea"/>
                <a:cs typeface="Arial" pitchFamily="34" charset="0"/>
              </a:rPr>
              <a:t>。</a:t>
            </a:r>
            <a:endParaRPr lang="en-US" altLang="zh-CN" sz="2400" b="1" dirty="0">
              <a:solidFill>
                <a:srgbClr val="000000"/>
              </a:solidFill>
              <a:latin typeface="+mn-lt"/>
              <a:ea typeface="+mn-ea"/>
              <a:cs typeface="Arial" pitchFamily="34" charset="0"/>
            </a:endParaRPr>
          </a:p>
          <a:p>
            <a:pPr marL="360000" indent="-360000" algn="just">
              <a:spcBef>
                <a:spcPts val="600"/>
              </a:spcBef>
              <a:buClr>
                <a:schemeClr val="bg2"/>
              </a:buClr>
              <a:buSzPct val="75000"/>
              <a:buFont typeface="Wingdings" panose="05000000000000000000" pitchFamily="2" charset="2"/>
              <a:buChar char="n"/>
              <a:defRPr/>
            </a:pPr>
            <a:r>
              <a:rPr lang="en-US" sz="2400" b="1" dirty="0">
                <a:solidFill>
                  <a:srgbClr val="000000"/>
                </a:solidFill>
                <a:latin typeface="+mn-lt"/>
                <a:ea typeface="+mn-ea"/>
                <a:cs typeface="Arial" pitchFamily="34" charset="0"/>
              </a:rPr>
              <a:t>L1</a:t>
            </a:r>
            <a:r>
              <a:rPr lang="zh-CN" altLang="en-US" sz="2400" b="1" dirty="0">
                <a:solidFill>
                  <a:srgbClr val="000000"/>
                </a:solidFill>
                <a:latin typeface="+mn-lt"/>
                <a:ea typeface="+mn-ea"/>
                <a:cs typeface="Arial" pitchFamily="34" charset="0"/>
              </a:rPr>
              <a:t>数据</a:t>
            </a:r>
            <a:r>
              <a:rPr lang="en-US" sz="2400" b="1" dirty="0">
                <a:solidFill>
                  <a:srgbClr val="000000"/>
                </a:solidFill>
                <a:latin typeface="+mn-lt"/>
                <a:ea typeface="+mn-ea"/>
                <a:cs typeface="Arial" pitchFamily="34" charset="0"/>
              </a:rPr>
              <a:t>Cache</a:t>
            </a:r>
            <a:r>
              <a:rPr lang="zh-CN" altLang="en-US" sz="2400" b="1" dirty="0">
                <a:solidFill>
                  <a:srgbClr val="000000"/>
                </a:solidFill>
                <a:latin typeface="+mn-lt"/>
                <a:ea typeface="+mn-ea"/>
                <a:cs typeface="Arial" pitchFamily="34" charset="0"/>
              </a:rPr>
              <a:t>每时钟周期能处理</a:t>
            </a:r>
            <a:r>
              <a:rPr lang="en-US" sz="2400" b="1" dirty="0">
                <a:solidFill>
                  <a:srgbClr val="000000"/>
                </a:solidFill>
                <a:latin typeface="+mn-lt"/>
                <a:ea typeface="+mn-ea"/>
                <a:cs typeface="Arial" pitchFamily="34" charset="0"/>
              </a:rPr>
              <a:t>2</a:t>
            </a:r>
            <a:r>
              <a:rPr lang="zh-CN" altLang="en-US" sz="2400" b="1" dirty="0">
                <a:solidFill>
                  <a:srgbClr val="000000"/>
                </a:solidFill>
                <a:latin typeface="+mn-lt"/>
                <a:ea typeface="+mn-ea"/>
                <a:cs typeface="Arial" pitchFamily="34" charset="0"/>
              </a:rPr>
              <a:t>个</a:t>
            </a:r>
            <a:r>
              <a:rPr lang="en-US" sz="2400" b="1" dirty="0">
                <a:solidFill>
                  <a:srgbClr val="000000"/>
                </a:solidFill>
                <a:latin typeface="+mn-lt"/>
                <a:ea typeface="+mn-ea"/>
                <a:cs typeface="Arial" pitchFamily="34" charset="0"/>
              </a:rPr>
              <a:t>256</a:t>
            </a:r>
            <a:r>
              <a:rPr lang="zh-CN" altLang="en-US" sz="2400" b="1" dirty="0">
                <a:solidFill>
                  <a:srgbClr val="000000"/>
                </a:solidFill>
                <a:latin typeface="+mn-lt"/>
                <a:ea typeface="+mn-ea"/>
                <a:cs typeface="Arial" pitchFamily="34" charset="0"/>
              </a:rPr>
              <a:t>位</a:t>
            </a:r>
            <a:r>
              <a:rPr lang="en-US" sz="2400" b="1" dirty="0">
                <a:solidFill>
                  <a:srgbClr val="000000"/>
                </a:solidFill>
                <a:latin typeface="+mn-lt"/>
                <a:ea typeface="+mn-ea"/>
                <a:cs typeface="Arial" pitchFamily="34" charset="0"/>
              </a:rPr>
              <a:t>load</a:t>
            </a:r>
            <a:r>
              <a:rPr lang="zh-CN" altLang="en-US" sz="2400" b="1" dirty="0">
                <a:solidFill>
                  <a:srgbClr val="000000"/>
                </a:solidFill>
                <a:latin typeface="+mn-lt"/>
                <a:ea typeface="+mn-ea"/>
                <a:cs typeface="Arial" pitchFamily="34" charset="0"/>
              </a:rPr>
              <a:t>操作和</a:t>
            </a:r>
            <a:r>
              <a:rPr lang="en-US" sz="2400" b="1" dirty="0">
                <a:solidFill>
                  <a:srgbClr val="000000"/>
                </a:solidFill>
                <a:latin typeface="+mn-lt"/>
                <a:ea typeface="+mn-ea"/>
                <a:cs typeface="Arial" pitchFamily="34" charset="0"/>
              </a:rPr>
              <a:t>1</a:t>
            </a:r>
            <a:r>
              <a:rPr lang="zh-CN" altLang="en-US" sz="2400" b="1" dirty="0">
                <a:solidFill>
                  <a:srgbClr val="000000"/>
                </a:solidFill>
                <a:latin typeface="+mn-lt"/>
                <a:ea typeface="+mn-ea"/>
                <a:cs typeface="Arial" pitchFamily="34" charset="0"/>
              </a:rPr>
              <a:t>个</a:t>
            </a:r>
            <a:r>
              <a:rPr lang="en-US" sz="2400" b="1" dirty="0">
                <a:solidFill>
                  <a:srgbClr val="000000"/>
                </a:solidFill>
                <a:latin typeface="+mn-lt"/>
                <a:ea typeface="+mn-ea"/>
                <a:cs typeface="Arial" pitchFamily="34" charset="0"/>
              </a:rPr>
              <a:t>256</a:t>
            </a:r>
            <a:r>
              <a:rPr lang="zh-CN" altLang="en-US" sz="2400" b="1" dirty="0">
                <a:solidFill>
                  <a:srgbClr val="000000"/>
                </a:solidFill>
                <a:latin typeface="+mn-lt"/>
                <a:ea typeface="+mn-ea"/>
                <a:cs typeface="Arial" pitchFamily="34" charset="0"/>
              </a:rPr>
              <a:t>位</a:t>
            </a:r>
            <a:r>
              <a:rPr lang="en-US" sz="2400" b="1" dirty="0">
                <a:solidFill>
                  <a:srgbClr val="000000"/>
                </a:solidFill>
                <a:latin typeface="+mn-lt"/>
                <a:ea typeface="+mn-ea"/>
                <a:cs typeface="Arial" pitchFamily="34" charset="0"/>
              </a:rPr>
              <a:t>store</a:t>
            </a:r>
            <a:r>
              <a:rPr lang="zh-CN" altLang="en-US" sz="2400" b="1" dirty="0">
                <a:solidFill>
                  <a:srgbClr val="000000"/>
                </a:solidFill>
                <a:latin typeface="+mn-lt"/>
                <a:ea typeface="+mn-ea"/>
                <a:cs typeface="Arial" pitchFamily="34" charset="0"/>
              </a:rPr>
              <a:t>操作</a:t>
            </a:r>
            <a:r>
              <a:rPr lang="zh-CN" altLang="en-US" sz="2400" b="1" dirty="0" smtClean="0">
                <a:solidFill>
                  <a:srgbClr val="000000"/>
                </a:solidFill>
                <a:latin typeface="+mn-lt"/>
                <a:ea typeface="+mn-ea"/>
                <a:cs typeface="Arial" pitchFamily="34" charset="0"/>
              </a:rPr>
              <a:t>。</a:t>
            </a:r>
            <a:endParaRPr lang="en-US" altLang="zh-CN" sz="2400" b="1" dirty="0" smtClean="0">
              <a:solidFill>
                <a:srgbClr val="000000"/>
              </a:solidFill>
              <a:latin typeface="+mn-lt"/>
              <a:ea typeface="+mn-ea"/>
              <a:cs typeface="Arial" pitchFamily="34" charset="0"/>
            </a:endParaRPr>
          </a:p>
          <a:p>
            <a:pPr marL="360000" indent="-360000" algn="just">
              <a:spcBef>
                <a:spcPts val="600"/>
              </a:spcBef>
              <a:buClr>
                <a:schemeClr val="bg2"/>
              </a:buClr>
              <a:buSzPct val="75000"/>
              <a:buFont typeface="Wingdings" panose="05000000000000000000" pitchFamily="2" charset="2"/>
              <a:buChar char="n"/>
              <a:defRPr/>
            </a:pPr>
            <a:r>
              <a:rPr lang="en-US" sz="2400" b="1" dirty="0" smtClean="0">
                <a:solidFill>
                  <a:srgbClr val="000000"/>
                </a:solidFill>
                <a:latin typeface="+mn-lt"/>
                <a:ea typeface="+mn-ea"/>
                <a:cs typeface="Arial" pitchFamily="34" charset="0"/>
              </a:rPr>
              <a:t>L2</a:t>
            </a:r>
            <a:r>
              <a:rPr lang="zh-CN" altLang="en-US" sz="2400" b="1" dirty="0" smtClean="0">
                <a:solidFill>
                  <a:srgbClr val="000000"/>
                </a:solidFill>
                <a:latin typeface="+mn-lt"/>
                <a:cs typeface="Arial" pitchFamily="34" charset="0"/>
              </a:rPr>
              <a:t>联合</a:t>
            </a:r>
            <a:r>
              <a:rPr lang="en-US" altLang="zh-CN" sz="2400" b="1" dirty="0" smtClean="0">
                <a:solidFill>
                  <a:srgbClr val="000000"/>
                </a:solidFill>
                <a:latin typeface="+mn-lt"/>
                <a:cs typeface="Arial" pitchFamily="34" charset="0"/>
              </a:rPr>
              <a:t>Cache</a:t>
            </a:r>
            <a:r>
              <a:rPr lang="zh-CN" altLang="en-US" sz="2400" b="1" dirty="0" smtClean="0">
                <a:solidFill>
                  <a:srgbClr val="000000"/>
                </a:solidFill>
                <a:latin typeface="+mn-lt"/>
                <a:ea typeface="+mn-ea"/>
                <a:cs typeface="Arial" pitchFamily="34" charset="0"/>
              </a:rPr>
              <a:t>每</a:t>
            </a:r>
            <a:r>
              <a:rPr lang="zh-CN" altLang="en-US" sz="2400" b="1" dirty="0">
                <a:solidFill>
                  <a:srgbClr val="000000"/>
                </a:solidFill>
                <a:latin typeface="+mn-lt"/>
                <a:ea typeface="+mn-ea"/>
                <a:cs typeface="Arial" pitchFamily="34" charset="0"/>
              </a:rPr>
              <a:t>时钟周期能为</a:t>
            </a:r>
            <a:r>
              <a:rPr lang="en-US" sz="2400" b="1" dirty="0">
                <a:solidFill>
                  <a:srgbClr val="000000"/>
                </a:solidFill>
                <a:latin typeface="+mn-lt"/>
                <a:ea typeface="+mn-ea"/>
                <a:cs typeface="Arial" pitchFamily="34" charset="0"/>
              </a:rPr>
              <a:t>1</a:t>
            </a:r>
            <a:r>
              <a:rPr lang="zh-CN" altLang="en-US" sz="2400" b="1" dirty="0">
                <a:solidFill>
                  <a:srgbClr val="000000"/>
                </a:solidFill>
                <a:latin typeface="+mn-lt"/>
                <a:ea typeface="+mn-ea"/>
                <a:cs typeface="Arial" pitchFamily="34" charset="0"/>
              </a:rPr>
              <a:t>个</a:t>
            </a:r>
            <a:r>
              <a:rPr lang="en-US" sz="2400" b="1" dirty="0">
                <a:solidFill>
                  <a:srgbClr val="000000"/>
                </a:solidFill>
                <a:latin typeface="+mn-lt"/>
                <a:ea typeface="+mn-ea"/>
                <a:cs typeface="Arial" pitchFamily="34" charset="0"/>
              </a:rPr>
              <a:t>Cache</a:t>
            </a:r>
            <a:r>
              <a:rPr lang="zh-CN" altLang="en-US" sz="2400" b="1" dirty="0" smtClean="0">
                <a:solidFill>
                  <a:srgbClr val="000000"/>
                </a:solidFill>
                <a:latin typeface="+mn-lt"/>
                <a:ea typeface="+mn-ea"/>
                <a:cs typeface="Arial" pitchFamily="34" charset="0"/>
              </a:rPr>
              <a:t>行</a:t>
            </a:r>
            <a:r>
              <a:rPr lang="en-US" altLang="zh-CN" sz="2400" b="1" dirty="0" smtClean="0">
                <a:solidFill>
                  <a:srgbClr val="000000"/>
                </a:solidFill>
                <a:latin typeface="+mn-ea"/>
                <a:ea typeface="+mn-ea"/>
                <a:cs typeface="Arial" pitchFamily="34" charset="0"/>
              </a:rPr>
              <a:t>(</a:t>
            </a:r>
            <a:r>
              <a:rPr lang="en-US" sz="2400" b="1" dirty="0" smtClean="0">
                <a:solidFill>
                  <a:srgbClr val="000000"/>
                </a:solidFill>
                <a:latin typeface="+mn-lt"/>
                <a:ea typeface="+mn-ea"/>
                <a:cs typeface="Arial" pitchFamily="34" charset="0"/>
              </a:rPr>
              <a:t>64</a:t>
            </a:r>
            <a:r>
              <a:rPr lang="zh-CN" altLang="en-US" sz="2400" b="1" dirty="0" smtClean="0">
                <a:solidFill>
                  <a:srgbClr val="000000"/>
                </a:solidFill>
                <a:latin typeface="+mn-lt"/>
                <a:ea typeface="+mn-ea"/>
                <a:cs typeface="Arial" pitchFamily="34" charset="0"/>
              </a:rPr>
              <a:t>字节</a:t>
            </a:r>
            <a:r>
              <a:rPr lang="en-US" altLang="zh-CN" sz="2400" b="1" dirty="0">
                <a:solidFill>
                  <a:srgbClr val="000000"/>
                </a:solidFill>
                <a:latin typeface="+mn-ea"/>
                <a:ea typeface="+mn-ea"/>
                <a:cs typeface="Arial" pitchFamily="34" charset="0"/>
              </a:rPr>
              <a:t>)</a:t>
            </a:r>
            <a:r>
              <a:rPr lang="zh-CN" altLang="en-US" sz="2400" b="1" dirty="0" smtClean="0">
                <a:solidFill>
                  <a:srgbClr val="000000"/>
                </a:solidFill>
                <a:latin typeface="+mn-lt"/>
                <a:ea typeface="+mn-ea"/>
                <a:cs typeface="Arial" pitchFamily="34" charset="0"/>
              </a:rPr>
              <a:t>服务</a:t>
            </a:r>
            <a:r>
              <a:rPr lang="zh-CN" altLang="en-US" sz="2400" b="1" dirty="0">
                <a:solidFill>
                  <a:srgbClr val="000000"/>
                </a:solidFill>
                <a:latin typeface="+mn-lt"/>
                <a:ea typeface="+mn-ea"/>
                <a:cs typeface="Arial" pitchFamily="34" charset="0"/>
              </a:rPr>
              <a:t>。</a:t>
            </a:r>
            <a:endParaRPr lang="en-US" altLang="zh-CN" sz="2400" b="1" dirty="0">
              <a:solidFill>
                <a:srgbClr val="000000"/>
              </a:solidFill>
              <a:latin typeface="+mn-lt"/>
              <a:ea typeface="+mn-ea"/>
              <a:cs typeface="Arial" pitchFamily="34" charset="0"/>
            </a:endParaRPr>
          </a:p>
          <a:p>
            <a:pPr marL="360000" indent="-360000" algn="just">
              <a:spcBef>
                <a:spcPts val="600"/>
              </a:spcBef>
              <a:buClr>
                <a:schemeClr val="bg2"/>
              </a:buClr>
              <a:buSzPct val="75000"/>
              <a:buFont typeface="Wingdings" panose="05000000000000000000" pitchFamily="2" charset="2"/>
              <a:buChar char="n"/>
              <a:defRPr/>
            </a:pPr>
            <a:r>
              <a:rPr lang="zh-CN" altLang="en-US" sz="2400" b="1" dirty="0">
                <a:solidFill>
                  <a:srgbClr val="000000"/>
                </a:solidFill>
                <a:latin typeface="+mn-lt"/>
                <a:ea typeface="+mn-ea"/>
                <a:cs typeface="Arial" pitchFamily="34" charset="0"/>
              </a:rPr>
              <a:t>有</a:t>
            </a:r>
            <a:r>
              <a:rPr lang="en-US" sz="2400" b="1" dirty="0">
                <a:solidFill>
                  <a:srgbClr val="000000"/>
                </a:solidFill>
                <a:latin typeface="+mn-lt"/>
                <a:ea typeface="+mn-ea"/>
                <a:cs typeface="Arial" pitchFamily="34" charset="0"/>
              </a:rPr>
              <a:t>72</a:t>
            </a:r>
            <a:r>
              <a:rPr lang="zh-CN" altLang="en-US" sz="2400" b="1" dirty="0">
                <a:solidFill>
                  <a:srgbClr val="000000"/>
                </a:solidFill>
                <a:latin typeface="+mn-lt"/>
                <a:ea typeface="+mn-ea"/>
                <a:cs typeface="Arial" pitchFamily="34" charset="0"/>
              </a:rPr>
              <a:t>个</a:t>
            </a:r>
            <a:r>
              <a:rPr lang="en-US" sz="2400" b="1" dirty="0">
                <a:solidFill>
                  <a:srgbClr val="000000"/>
                </a:solidFill>
                <a:latin typeface="+mn-lt"/>
                <a:ea typeface="+mn-ea"/>
                <a:cs typeface="Arial" pitchFamily="34" charset="0"/>
              </a:rPr>
              <a:t>load</a:t>
            </a:r>
            <a:r>
              <a:rPr lang="zh-CN" altLang="en-US" sz="2400" b="1" dirty="0">
                <a:solidFill>
                  <a:srgbClr val="000000"/>
                </a:solidFill>
                <a:latin typeface="+mn-lt"/>
                <a:ea typeface="+mn-ea"/>
                <a:cs typeface="Arial" pitchFamily="34" charset="0"/>
              </a:rPr>
              <a:t>缓冲器和</a:t>
            </a:r>
            <a:r>
              <a:rPr lang="en-US" sz="2400" b="1" dirty="0">
                <a:solidFill>
                  <a:srgbClr val="000000"/>
                </a:solidFill>
                <a:latin typeface="+mn-lt"/>
                <a:ea typeface="+mn-ea"/>
                <a:cs typeface="Arial" pitchFamily="34" charset="0"/>
              </a:rPr>
              <a:t>42</a:t>
            </a:r>
            <a:r>
              <a:rPr lang="zh-CN" altLang="en-US" sz="2400" b="1" dirty="0">
                <a:solidFill>
                  <a:srgbClr val="000000"/>
                </a:solidFill>
                <a:latin typeface="+mn-lt"/>
                <a:ea typeface="+mn-ea"/>
                <a:cs typeface="Arial" pitchFamily="34" charset="0"/>
              </a:rPr>
              <a:t>个</a:t>
            </a:r>
            <a:r>
              <a:rPr lang="en-US" sz="2400" b="1" dirty="0">
                <a:solidFill>
                  <a:srgbClr val="000000"/>
                </a:solidFill>
                <a:latin typeface="+mn-lt"/>
                <a:ea typeface="+mn-ea"/>
                <a:cs typeface="Arial" pitchFamily="34" charset="0"/>
              </a:rPr>
              <a:t>store</a:t>
            </a:r>
            <a:r>
              <a:rPr lang="zh-CN" altLang="en-US" sz="2400" b="1" dirty="0">
                <a:solidFill>
                  <a:srgbClr val="000000"/>
                </a:solidFill>
                <a:latin typeface="+mn-lt"/>
                <a:ea typeface="+mn-ea"/>
                <a:cs typeface="Arial" pitchFamily="34" charset="0"/>
              </a:rPr>
              <a:t>缓冲器可用，以支持微操作</a:t>
            </a:r>
            <a:r>
              <a:rPr lang="zh-CN" altLang="en-US" sz="2400" b="1" dirty="0" smtClean="0">
                <a:solidFill>
                  <a:srgbClr val="000000"/>
                </a:solidFill>
                <a:latin typeface="+mn-lt"/>
                <a:ea typeface="+mn-ea"/>
                <a:cs typeface="Arial" pitchFamily="34" charset="0"/>
              </a:rPr>
              <a:t>的极高速执行</a:t>
            </a:r>
            <a:r>
              <a:rPr lang="zh-CN" altLang="en-US" sz="2400" b="1" dirty="0">
                <a:solidFill>
                  <a:srgbClr val="000000"/>
                </a:solidFill>
                <a:latin typeface="+mn-lt"/>
                <a:ea typeface="+mn-ea"/>
                <a:cs typeface="Arial" pitchFamily="34" charset="0"/>
              </a:rPr>
              <a:t>。</a:t>
            </a:r>
          </a:p>
        </p:txBody>
      </p:sp>
      <p:sp>
        <p:nvSpPr>
          <p:cNvPr id="4" name="矩形 3"/>
          <p:cNvSpPr/>
          <p:nvPr/>
        </p:nvSpPr>
        <p:spPr>
          <a:xfrm>
            <a:off x="340628" y="886399"/>
            <a:ext cx="2164375" cy="461665"/>
          </a:xfrm>
          <a:prstGeom prst="rect">
            <a:avLst/>
          </a:prstGeom>
        </p:spPr>
        <p:txBody>
          <a:bodyPr wrap="none">
            <a:spAutoFit/>
          </a:bodyPr>
          <a:lstStyle/>
          <a:p>
            <a:pPr algn="l"/>
            <a:r>
              <a:rPr lang="en-US" altLang="zh-CN"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4</a:t>
            </a:r>
            <a:r>
              <a:rPr lang="zh-CN" altLang="en-US"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a:t>
            </a:r>
            <a:r>
              <a:rPr lang="en-US" altLang="zh-CN"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Cache </a:t>
            </a:r>
            <a:r>
              <a:rPr lang="zh-CN" altLang="en-US"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体系</a:t>
            </a:r>
            <a:endParaRPr lang="zh-CN" altLang="en-US" sz="1600"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1745025"/>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txBox="1">
            <a:spLocks noChangeArrowheads="1"/>
          </p:cNvSpPr>
          <p:nvPr/>
        </p:nvSpPr>
        <p:spPr bwMode="auto">
          <a:xfrm>
            <a:off x="304800" y="37465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2800" b="1" dirty="0">
                <a:solidFill>
                  <a:srgbClr val="00007D"/>
                </a:solidFill>
                <a:ea typeface="黑体" panose="02010609060101010101" pitchFamily="49" charset="-122"/>
              </a:rPr>
              <a:t>2.3.2  Core i7</a:t>
            </a:r>
            <a:r>
              <a:rPr lang="zh-CN" altLang="en-US" sz="2800" b="1" dirty="0">
                <a:solidFill>
                  <a:srgbClr val="00007D"/>
                </a:solidFill>
                <a:ea typeface="黑体" panose="02010609060101010101" pitchFamily="49" charset="-122"/>
              </a:rPr>
              <a:t>处理器微架构</a:t>
            </a:r>
            <a:r>
              <a:rPr lang="zh-CN" altLang="en-US" sz="2400" b="1" dirty="0">
                <a:solidFill>
                  <a:srgbClr val="00007D"/>
                </a:solidFill>
                <a:ea typeface="黑体" panose="02010609060101010101" pitchFamily="49" charset="-122"/>
              </a:rPr>
              <a:t>  </a:t>
            </a:r>
            <a:r>
              <a:rPr lang="en-US" altLang="zh-CN" sz="2400" b="1" dirty="0">
                <a:solidFill>
                  <a:srgbClr val="008000"/>
                </a:solidFill>
                <a:ea typeface="黑体" panose="02010609060101010101" pitchFamily="49" charset="-122"/>
              </a:rPr>
              <a:t>—— 2. </a:t>
            </a:r>
            <a:r>
              <a:rPr lang="en-US" altLang="zh-CN" sz="2400" b="1" dirty="0" err="1">
                <a:solidFill>
                  <a:srgbClr val="008000"/>
                </a:solidFill>
              </a:rPr>
              <a:t>Haswell</a:t>
            </a:r>
            <a:r>
              <a:rPr lang="zh-CN" altLang="en-US" sz="2400" b="1" dirty="0">
                <a:solidFill>
                  <a:srgbClr val="008000"/>
                </a:solidFill>
                <a:latin typeface="黑体" panose="02010609060101010101" pitchFamily="49" charset="-122"/>
                <a:ea typeface="黑体" panose="02010609060101010101" pitchFamily="49" charset="-122"/>
              </a:rPr>
              <a:t>微架构</a:t>
            </a:r>
          </a:p>
        </p:txBody>
      </p:sp>
      <p:sp>
        <p:nvSpPr>
          <p:cNvPr id="8" name="矩形 7"/>
          <p:cNvSpPr/>
          <p:nvPr/>
        </p:nvSpPr>
        <p:spPr>
          <a:xfrm>
            <a:off x="214313" y="1599145"/>
            <a:ext cx="8715375" cy="461665"/>
          </a:xfrm>
          <a:prstGeom prst="rect">
            <a:avLst/>
          </a:prstGeom>
        </p:spPr>
        <p:txBody>
          <a:bodyPr>
            <a:spAutoFit/>
          </a:bodyPr>
          <a:lstStyle/>
          <a:p>
            <a:pPr>
              <a:spcBef>
                <a:spcPts val="600"/>
              </a:spcBef>
              <a:buClr>
                <a:schemeClr val="bg2"/>
              </a:buClr>
              <a:buSzPct val="75000"/>
              <a:defRPr/>
            </a:pPr>
            <a:r>
              <a:rPr lang="en-US" altLang="zh-CN" sz="2400" b="1" dirty="0" err="1" smtClean="0">
                <a:solidFill>
                  <a:srgbClr val="000000"/>
                </a:solidFill>
                <a:latin typeface="+mn-lt"/>
                <a:ea typeface="+mn-ea"/>
                <a:cs typeface="Arial" pitchFamily="34" charset="0"/>
              </a:rPr>
              <a:t>Haswell</a:t>
            </a:r>
            <a:r>
              <a:rPr lang="en-US" altLang="zh-CN" sz="2400" b="1" dirty="0" smtClean="0">
                <a:solidFill>
                  <a:srgbClr val="000000"/>
                </a:solidFill>
                <a:latin typeface="+mn-lt"/>
                <a:ea typeface="+mn-ea"/>
                <a:cs typeface="Arial" pitchFamily="34" charset="0"/>
              </a:rPr>
              <a:t> </a:t>
            </a:r>
            <a:r>
              <a:rPr lang="zh-CN" altLang="en-US" sz="2400" b="1" dirty="0" smtClean="0">
                <a:solidFill>
                  <a:srgbClr val="000000"/>
                </a:solidFill>
                <a:latin typeface="+mn-lt"/>
                <a:ea typeface="+mn-ea"/>
                <a:cs typeface="Arial" pitchFamily="34" charset="0"/>
              </a:rPr>
              <a:t>微架构的 </a:t>
            </a:r>
            <a:r>
              <a:rPr lang="en-US" altLang="zh-CN" sz="2400" b="1" dirty="0" smtClean="0">
                <a:solidFill>
                  <a:srgbClr val="000000"/>
                </a:solidFill>
                <a:latin typeface="+mn-lt"/>
                <a:ea typeface="+mn-ea"/>
                <a:cs typeface="Arial" pitchFamily="34" charset="0"/>
              </a:rPr>
              <a:t>Cache </a:t>
            </a:r>
            <a:r>
              <a:rPr lang="zh-CN" altLang="en-US" sz="2400" b="1" dirty="0" smtClean="0">
                <a:solidFill>
                  <a:srgbClr val="000000"/>
                </a:solidFill>
                <a:latin typeface="+mn-lt"/>
                <a:ea typeface="+mn-ea"/>
                <a:cs typeface="Arial" pitchFamily="34" charset="0"/>
              </a:rPr>
              <a:t>参数</a:t>
            </a:r>
            <a:endParaRPr lang="zh-CN" altLang="en-US" sz="2400" b="1" dirty="0">
              <a:solidFill>
                <a:srgbClr val="000000"/>
              </a:solidFill>
              <a:latin typeface="+mn-lt"/>
              <a:ea typeface="+mn-ea"/>
              <a:cs typeface="Arial" pitchFamily="34" charset="0"/>
            </a:endParaRPr>
          </a:p>
        </p:txBody>
      </p:sp>
      <p:sp>
        <p:nvSpPr>
          <p:cNvPr id="4" name="矩形 3"/>
          <p:cNvSpPr/>
          <p:nvPr/>
        </p:nvSpPr>
        <p:spPr>
          <a:xfrm>
            <a:off x="340628" y="886399"/>
            <a:ext cx="2164375" cy="461665"/>
          </a:xfrm>
          <a:prstGeom prst="rect">
            <a:avLst/>
          </a:prstGeom>
        </p:spPr>
        <p:txBody>
          <a:bodyPr wrap="none">
            <a:spAutoFit/>
          </a:bodyPr>
          <a:lstStyle/>
          <a:p>
            <a:pPr algn="l"/>
            <a:r>
              <a:rPr lang="en-US" altLang="zh-CN"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4</a:t>
            </a:r>
            <a:r>
              <a:rPr lang="zh-CN" altLang="en-US"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a:t>
            </a:r>
            <a:r>
              <a:rPr lang="en-US" altLang="zh-CN"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Cache </a:t>
            </a:r>
            <a:r>
              <a:rPr lang="zh-CN" altLang="en-US"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体系</a:t>
            </a:r>
            <a:endParaRPr lang="zh-CN" altLang="en-US" sz="1600" dirty="0">
              <a:solidFill>
                <a:srgbClr val="C00000"/>
              </a:solidFill>
              <a:effectLst>
                <a:outerShdw blurRad="38100" dist="38100" dir="2700000" algn="tl">
                  <a:srgbClr val="000000">
                    <a:alpha val="43137"/>
                  </a:srgbClr>
                </a:outerShdw>
              </a:effectLst>
            </a:endParaRPr>
          </a:p>
        </p:txBody>
      </p:sp>
      <p:graphicFrame>
        <p:nvGraphicFramePr>
          <p:cNvPr id="2" name="表格 1"/>
          <p:cNvGraphicFramePr>
            <a:graphicFrameLocks noGrp="1"/>
          </p:cNvGraphicFramePr>
          <p:nvPr>
            <p:extLst>
              <p:ext uri="{D42A27DB-BD31-4B8C-83A1-F6EECF244321}">
                <p14:modId xmlns:p14="http://schemas.microsoft.com/office/powerpoint/2010/main" val="299658159"/>
              </p:ext>
            </p:extLst>
          </p:nvPr>
        </p:nvGraphicFramePr>
        <p:xfrm>
          <a:off x="467430" y="2204830"/>
          <a:ext cx="8102208" cy="2895600"/>
        </p:xfrm>
        <a:graphic>
          <a:graphicData uri="http://schemas.openxmlformats.org/drawingml/2006/table">
            <a:tbl>
              <a:tblPr firstRow="1" bandRow="1">
                <a:tableStyleId>{5940675A-B579-460E-94D1-54222C63F5DA}</a:tableStyleId>
              </a:tblPr>
              <a:tblGrid>
                <a:gridCol w="1117238"/>
                <a:gridCol w="1368190"/>
                <a:gridCol w="792110"/>
                <a:gridCol w="1080150"/>
                <a:gridCol w="1080150"/>
                <a:gridCol w="1440200"/>
                <a:gridCol w="1224170"/>
              </a:tblGrid>
              <a:tr h="370840">
                <a:tc>
                  <a:txBody>
                    <a:bodyPr/>
                    <a:lstStyle/>
                    <a:p>
                      <a:pPr algn="ctr"/>
                      <a:r>
                        <a:rPr lang="zh-CN" altLang="en-US" sz="2000" b="1" dirty="0" smtClean="0">
                          <a:latin typeface="+mn-lt"/>
                        </a:rPr>
                        <a:t>级</a:t>
                      </a:r>
                      <a:endParaRPr lang="zh-CN" altLang="en-US" sz="2000" b="1" dirty="0">
                        <a:latin typeface="+mn-lt"/>
                      </a:endParaRPr>
                    </a:p>
                  </a:txBody>
                  <a:tcPr marL="0" marR="0" anchor="ctr">
                    <a:solidFill>
                      <a:srgbClr val="CCFFFF"/>
                    </a:solidFill>
                  </a:tcPr>
                </a:tc>
                <a:tc>
                  <a:txBody>
                    <a:bodyPr/>
                    <a:lstStyle/>
                    <a:p>
                      <a:pPr algn="ctr"/>
                      <a:r>
                        <a:rPr lang="zh-CN" altLang="en-US" sz="2000" b="1" dirty="0" smtClean="0">
                          <a:latin typeface="+mn-lt"/>
                        </a:rPr>
                        <a:t>容量</a:t>
                      </a:r>
                      <a:r>
                        <a:rPr lang="en-US" altLang="zh-CN" sz="2000" b="1" dirty="0" smtClean="0">
                          <a:latin typeface="+mn-lt"/>
                        </a:rPr>
                        <a:t>/</a:t>
                      </a:r>
                      <a:br>
                        <a:rPr lang="en-US" altLang="zh-CN" sz="2000" b="1" dirty="0" smtClean="0">
                          <a:latin typeface="+mn-lt"/>
                        </a:rPr>
                      </a:br>
                      <a:r>
                        <a:rPr lang="zh-CN" altLang="en-US" sz="2000" b="1" dirty="0" smtClean="0">
                          <a:latin typeface="+mn-lt"/>
                        </a:rPr>
                        <a:t>组相联路数</a:t>
                      </a:r>
                      <a:endParaRPr lang="zh-CN" altLang="en-US" sz="2000" b="1" dirty="0">
                        <a:latin typeface="+mn-lt"/>
                      </a:endParaRPr>
                    </a:p>
                  </a:txBody>
                  <a:tcPr marL="0" marR="0" anchor="ctr">
                    <a:solidFill>
                      <a:srgbClr val="CCFFFF"/>
                    </a:solidFill>
                  </a:tcPr>
                </a:tc>
                <a:tc>
                  <a:txBody>
                    <a:bodyPr/>
                    <a:lstStyle/>
                    <a:p>
                      <a:pPr algn="ctr"/>
                      <a:r>
                        <a:rPr lang="zh-CN" altLang="en-US" sz="2000" b="1" dirty="0" smtClean="0">
                          <a:latin typeface="+mn-lt"/>
                        </a:rPr>
                        <a:t>行的</a:t>
                      </a:r>
                      <a:r>
                        <a:rPr lang="en-US" altLang="zh-CN" sz="2000" b="1" dirty="0" smtClean="0">
                          <a:latin typeface="+mn-lt"/>
                        </a:rPr>
                        <a:t/>
                      </a:r>
                      <a:br>
                        <a:rPr lang="en-US" altLang="zh-CN" sz="2000" b="1" dirty="0" smtClean="0">
                          <a:latin typeface="+mn-lt"/>
                        </a:rPr>
                      </a:br>
                      <a:r>
                        <a:rPr lang="zh-CN" altLang="en-US" sz="2000" b="1" dirty="0" smtClean="0">
                          <a:latin typeface="+mn-lt"/>
                        </a:rPr>
                        <a:t>大小</a:t>
                      </a:r>
                      <a:endParaRPr lang="zh-CN" altLang="en-US" sz="2000" b="1" dirty="0">
                        <a:latin typeface="+mn-lt"/>
                      </a:endParaRPr>
                    </a:p>
                  </a:txBody>
                  <a:tcPr marL="0" marR="0" anchor="ctr">
                    <a:solidFill>
                      <a:srgbClr val="CCFFFF"/>
                    </a:solidFill>
                  </a:tcPr>
                </a:tc>
                <a:tc>
                  <a:txBody>
                    <a:bodyPr/>
                    <a:lstStyle/>
                    <a:p>
                      <a:pPr algn="ctr"/>
                      <a:r>
                        <a:rPr lang="zh-CN" altLang="en-US" sz="2000" b="1" dirty="0" smtClean="0">
                          <a:latin typeface="+mn-lt"/>
                        </a:rPr>
                        <a:t>最短的</a:t>
                      </a:r>
                      <a:r>
                        <a:rPr lang="en-US" altLang="zh-CN" sz="2000" b="1" dirty="0" smtClean="0">
                          <a:latin typeface="+mn-lt"/>
                        </a:rPr>
                        <a:t/>
                      </a:r>
                      <a:br>
                        <a:rPr lang="en-US" altLang="zh-CN" sz="2000" b="1" dirty="0" smtClean="0">
                          <a:latin typeface="+mn-lt"/>
                        </a:rPr>
                      </a:br>
                      <a:r>
                        <a:rPr lang="zh-CN" altLang="en-US" sz="2000" b="1" dirty="0" smtClean="0">
                          <a:latin typeface="+mn-lt"/>
                        </a:rPr>
                        <a:t>延迟</a:t>
                      </a:r>
                      <a:endParaRPr lang="zh-CN" altLang="en-US" sz="2000" b="1" dirty="0">
                        <a:latin typeface="+mn-lt"/>
                      </a:endParaRPr>
                    </a:p>
                  </a:txBody>
                  <a:tcPr marL="0" marR="0" anchor="ctr">
                    <a:solidFill>
                      <a:srgbClr val="CCFFFF"/>
                    </a:solidFill>
                  </a:tcPr>
                </a:tc>
                <a:tc>
                  <a:txBody>
                    <a:bodyPr/>
                    <a:lstStyle/>
                    <a:p>
                      <a:pPr algn="ctr"/>
                      <a:r>
                        <a:rPr lang="zh-CN" altLang="en-US" sz="2000" b="1" dirty="0" smtClean="0">
                          <a:latin typeface="+mn-lt"/>
                        </a:rPr>
                        <a:t>吞吐率</a:t>
                      </a:r>
                      <a:endParaRPr lang="zh-CN" altLang="en-US" sz="2000" b="1" dirty="0">
                        <a:latin typeface="+mn-lt"/>
                      </a:endParaRPr>
                    </a:p>
                  </a:txBody>
                  <a:tcPr marL="0" marR="0" anchor="ctr">
                    <a:solidFill>
                      <a:srgbClr val="CCFFFF"/>
                    </a:solidFill>
                  </a:tcPr>
                </a:tc>
                <a:tc>
                  <a:txBody>
                    <a:bodyPr/>
                    <a:lstStyle/>
                    <a:p>
                      <a:pPr algn="ctr"/>
                      <a:r>
                        <a:rPr lang="zh-CN" altLang="en-US" sz="2000" b="1" dirty="0" smtClean="0">
                          <a:latin typeface="+mn-lt"/>
                        </a:rPr>
                        <a:t>峰值带宽</a:t>
                      </a:r>
                      <a:r>
                        <a:rPr lang="en-US" altLang="zh-CN" sz="2000" b="1" kern="1200" dirty="0" smtClean="0">
                          <a:solidFill>
                            <a:schemeClr val="tx1"/>
                          </a:solidFill>
                          <a:latin typeface="+mn-ea"/>
                          <a:ea typeface="+mn-ea"/>
                          <a:cs typeface="+mn-cs"/>
                        </a:rPr>
                        <a:t>(</a:t>
                      </a:r>
                      <a:r>
                        <a:rPr lang="en-US" altLang="zh-CN" sz="2000" b="1" dirty="0" smtClean="0">
                          <a:latin typeface="+mn-lt"/>
                        </a:rPr>
                        <a:t>Byte/</a:t>
                      </a:r>
                      <a:r>
                        <a:rPr lang="en-US" altLang="zh-CN" sz="2000" b="1" dirty="0" err="1" smtClean="0">
                          <a:latin typeface="+mn-lt"/>
                        </a:rPr>
                        <a:t>cyc</a:t>
                      </a:r>
                      <a:r>
                        <a:rPr lang="en-US" altLang="zh-CN" sz="2000" b="1" kern="1200" dirty="0" smtClean="0">
                          <a:solidFill>
                            <a:schemeClr val="tx1"/>
                          </a:solidFill>
                          <a:latin typeface="+mn-ea"/>
                          <a:ea typeface="+mn-ea"/>
                          <a:cs typeface="+mn-cs"/>
                        </a:rPr>
                        <a:t>)</a:t>
                      </a:r>
                      <a:endParaRPr lang="zh-CN" altLang="en-US" sz="2000" b="1" kern="1200" dirty="0">
                        <a:solidFill>
                          <a:schemeClr val="tx1"/>
                        </a:solidFill>
                        <a:latin typeface="+mn-ea"/>
                        <a:ea typeface="+mn-ea"/>
                        <a:cs typeface="+mn-cs"/>
                      </a:endParaRPr>
                    </a:p>
                  </a:txBody>
                  <a:tcPr marL="0" marR="0" anchor="ctr">
                    <a:solidFill>
                      <a:srgbClr val="CCFFFF"/>
                    </a:solidFill>
                  </a:tcPr>
                </a:tc>
                <a:tc>
                  <a:txBody>
                    <a:bodyPr/>
                    <a:lstStyle/>
                    <a:p>
                      <a:pPr algn="ctr"/>
                      <a:r>
                        <a:rPr lang="zh-CN" altLang="en-US" sz="2000" b="1" dirty="0" smtClean="0">
                          <a:latin typeface="+mn-lt"/>
                        </a:rPr>
                        <a:t>更新策略</a:t>
                      </a:r>
                      <a:endParaRPr lang="zh-CN" altLang="en-US" sz="2000" b="1" dirty="0">
                        <a:latin typeface="+mn-lt"/>
                      </a:endParaRPr>
                    </a:p>
                  </a:txBody>
                  <a:tcPr marL="0" marR="0" anchor="ctr">
                    <a:solidFill>
                      <a:srgbClr val="CCFFFF"/>
                    </a:solidFill>
                  </a:tcPr>
                </a:tc>
              </a:tr>
              <a:tr h="370840">
                <a:tc>
                  <a:txBody>
                    <a:bodyPr/>
                    <a:lstStyle/>
                    <a:p>
                      <a:pPr algn="ctr"/>
                      <a:r>
                        <a:rPr lang="en-US" altLang="zh-CN" sz="2000" b="1" dirty="0" smtClean="0">
                          <a:latin typeface="+mn-lt"/>
                        </a:rPr>
                        <a:t>L1</a:t>
                      </a:r>
                      <a:r>
                        <a:rPr lang="zh-CN" altLang="en-US" sz="2000" b="1" dirty="0" smtClean="0">
                          <a:latin typeface="+mn-lt"/>
                        </a:rPr>
                        <a:t>数据</a:t>
                      </a:r>
                      <a:endParaRPr lang="zh-CN" altLang="en-US" sz="2000" b="1" dirty="0">
                        <a:latin typeface="+mn-lt"/>
                      </a:endParaRPr>
                    </a:p>
                  </a:txBody>
                  <a:tcPr marL="0" marR="0" anchor="ctr">
                    <a:solidFill>
                      <a:srgbClr val="FFFF99"/>
                    </a:solidFill>
                  </a:tcPr>
                </a:tc>
                <a:tc>
                  <a:txBody>
                    <a:bodyPr/>
                    <a:lstStyle/>
                    <a:p>
                      <a:pPr algn="ctr"/>
                      <a:r>
                        <a:rPr lang="en-US" altLang="zh-CN" sz="2000" b="1" dirty="0" smtClean="0">
                          <a:latin typeface="+mn-lt"/>
                        </a:rPr>
                        <a:t>32KB/8</a:t>
                      </a:r>
                      <a:endParaRPr lang="zh-CN" altLang="en-US" sz="2000" b="1" dirty="0">
                        <a:latin typeface="+mn-lt"/>
                      </a:endParaRPr>
                    </a:p>
                  </a:txBody>
                  <a:tcPr marL="0" marR="0" anchor="ctr">
                    <a:solidFill>
                      <a:srgbClr val="FFFF99"/>
                    </a:solidFill>
                  </a:tcPr>
                </a:tc>
                <a:tc>
                  <a:txBody>
                    <a:bodyPr/>
                    <a:lstStyle/>
                    <a:p>
                      <a:pPr algn="ctr"/>
                      <a:r>
                        <a:rPr lang="en-US" altLang="zh-CN" sz="2000" b="1" dirty="0" smtClean="0">
                          <a:latin typeface="+mn-lt"/>
                        </a:rPr>
                        <a:t>64B</a:t>
                      </a:r>
                      <a:endParaRPr lang="zh-CN" altLang="en-US" sz="2000" b="1" dirty="0">
                        <a:latin typeface="+mn-lt"/>
                      </a:endParaRPr>
                    </a:p>
                  </a:txBody>
                  <a:tcPr marL="0" marR="0" anchor="ctr">
                    <a:solidFill>
                      <a:srgbClr val="FFFF99"/>
                    </a:solidFill>
                  </a:tcPr>
                </a:tc>
                <a:tc>
                  <a:txBody>
                    <a:bodyPr/>
                    <a:lstStyle/>
                    <a:p>
                      <a:pPr algn="ctr"/>
                      <a:r>
                        <a:rPr lang="en-US" altLang="zh-CN" sz="2000" b="1" dirty="0" smtClean="0">
                          <a:latin typeface="+mn-lt"/>
                        </a:rPr>
                        <a:t>4</a:t>
                      </a:r>
                      <a:r>
                        <a:rPr lang="zh-CN" altLang="en-US" sz="2000" b="1" dirty="0" smtClean="0">
                          <a:latin typeface="+mn-lt"/>
                        </a:rPr>
                        <a:t>时钟</a:t>
                      </a:r>
                      <a:endParaRPr lang="zh-CN" altLang="en-US" sz="2000" b="1" dirty="0">
                        <a:latin typeface="+mn-lt"/>
                      </a:endParaRPr>
                    </a:p>
                  </a:txBody>
                  <a:tcPr marL="0" marR="0" anchor="ctr">
                    <a:solidFill>
                      <a:srgbClr val="FFFF99"/>
                    </a:solidFill>
                  </a:tcPr>
                </a:tc>
                <a:tc>
                  <a:txBody>
                    <a:bodyPr/>
                    <a:lstStyle/>
                    <a:p>
                      <a:pPr algn="ctr"/>
                      <a:r>
                        <a:rPr lang="en-US" altLang="zh-CN" sz="2000" b="1" dirty="0" smtClean="0">
                          <a:latin typeface="+mn-lt"/>
                        </a:rPr>
                        <a:t>0.5</a:t>
                      </a:r>
                      <a:r>
                        <a:rPr lang="zh-CN" altLang="en-US" sz="2000" b="1" dirty="0" smtClean="0">
                          <a:latin typeface="+mn-lt"/>
                        </a:rPr>
                        <a:t>时钟</a:t>
                      </a:r>
                      <a:endParaRPr lang="zh-CN" altLang="en-US" sz="2000" b="1" dirty="0">
                        <a:latin typeface="+mn-lt"/>
                      </a:endParaRPr>
                    </a:p>
                  </a:txBody>
                  <a:tcPr marL="0" marR="0" anchor="ctr">
                    <a:solidFill>
                      <a:srgbClr val="FFFF99"/>
                    </a:solidFill>
                  </a:tcPr>
                </a:tc>
                <a:tc>
                  <a:txBody>
                    <a:bodyPr/>
                    <a:lstStyle/>
                    <a:p>
                      <a:pPr algn="ctr"/>
                      <a:r>
                        <a:rPr lang="en-US" altLang="zh-CN" sz="2000" b="1" dirty="0" smtClean="0">
                          <a:latin typeface="+mn-lt"/>
                        </a:rPr>
                        <a:t>64</a:t>
                      </a:r>
                      <a:r>
                        <a:rPr lang="en-US" altLang="zh-CN" sz="2000" b="1" kern="1200" dirty="0" smtClean="0">
                          <a:solidFill>
                            <a:schemeClr val="tx1"/>
                          </a:solidFill>
                          <a:latin typeface="+mn-ea"/>
                          <a:ea typeface="+mn-ea"/>
                          <a:cs typeface="+mn-cs"/>
                        </a:rPr>
                        <a:t>(</a:t>
                      </a:r>
                      <a:r>
                        <a:rPr lang="en-US" altLang="zh-CN" sz="2000" b="1" dirty="0" smtClean="0">
                          <a:latin typeface="+mn-lt"/>
                        </a:rPr>
                        <a:t>Load</a:t>
                      </a:r>
                      <a:r>
                        <a:rPr lang="en-US" altLang="zh-CN" sz="2000" b="1" kern="1200" dirty="0" smtClean="0">
                          <a:solidFill>
                            <a:schemeClr val="tx1"/>
                          </a:solidFill>
                          <a:latin typeface="+mn-ea"/>
                          <a:ea typeface="+mn-ea"/>
                          <a:cs typeface="+mn-cs"/>
                        </a:rPr>
                        <a:t>)</a:t>
                      </a:r>
                      <a:r>
                        <a:rPr lang="en-US" altLang="zh-CN" sz="2000" b="1" dirty="0" smtClean="0">
                          <a:latin typeface="+mn-lt"/>
                        </a:rPr>
                        <a:t>+</a:t>
                      </a:r>
                      <a:br>
                        <a:rPr lang="en-US" altLang="zh-CN" sz="2000" b="1" dirty="0" smtClean="0">
                          <a:latin typeface="+mn-lt"/>
                        </a:rPr>
                      </a:br>
                      <a:r>
                        <a:rPr lang="en-US" altLang="zh-CN" sz="2000" b="1" dirty="0" smtClean="0">
                          <a:latin typeface="+mn-lt"/>
                        </a:rPr>
                        <a:t>32</a:t>
                      </a:r>
                      <a:r>
                        <a:rPr lang="en-US" altLang="zh-CN" sz="2000" b="1" kern="1200" dirty="0" smtClean="0">
                          <a:solidFill>
                            <a:schemeClr val="tx1"/>
                          </a:solidFill>
                          <a:latin typeface="+mn-ea"/>
                          <a:ea typeface="+mn-ea"/>
                          <a:cs typeface="+mn-cs"/>
                        </a:rPr>
                        <a:t>(</a:t>
                      </a:r>
                      <a:r>
                        <a:rPr lang="en-US" altLang="zh-CN" sz="2000" b="1" dirty="0" smtClean="0">
                          <a:latin typeface="+mn-lt"/>
                        </a:rPr>
                        <a:t>Store</a:t>
                      </a:r>
                      <a:r>
                        <a:rPr lang="en-US" altLang="zh-CN" sz="2000" b="1" kern="1200" dirty="0" smtClean="0">
                          <a:solidFill>
                            <a:schemeClr val="tx1"/>
                          </a:solidFill>
                          <a:latin typeface="+mn-ea"/>
                          <a:ea typeface="+mn-ea"/>
                          <a:cs typeface="+mn-cs"/>
                        </a:rPr>
                        <a:t>)</a:t>
                      </a:r>
                      <a:endParaRPr lang="zh-CN" altLang="en-US" sz="2000" b="1" kern="1200" dirty="0">
                        <a:solidFill>
                          <a:schemeClr val="tx1"/>
                        </a:solidFill>
                        <a:latin typeface="+mn-ea"/>
                        <a:ea typeface="+mn-ea"/>
                        <a:cs typeface="+mn-cs"/>
                      </a:endParaRPr>
                    </a:p>
                  </a:txBody>
                  <a:tcPr marL="0" marR="0" anchor="ctr">
                    <a:solidFill>
                      <a:srgbClr val="FFFF99"/>
                    </a:solidFill>
                  </a:tcPr>
                </a:tc>
                <a:tc>
                  <a:txBody>
                    <a:bodyPr/>
                    <a:lstStyle/>
                    <a:p>
                      <a:pPr algn="ctr"/>
                      <a:r>
                        <a:rPr lang="zh-CN" altLang="en-US" sz="2000" b="1" dirty="0" smtClean="0">
                          <a:latin typeface="+mn-lt"/>
                        </a:rPr>
                        <a:t>写回</a:t>
                      </a:r>
                      <a:endParaRPr lang="zh-CN" altLang="en-US" sz="2000" b="1" dirty="0">
                        <a:latin typeface="+mn-lt"/>
                      </a:endParaRPr>
                    </a:p>
                  </a:txBody>
                  <a:tcPr marL="0" marR="0" anchor="ctr">
                    <a:solidFill>
                      <a:srgbClr val="FFFF99"/>
                    </a:solidFill>
                  </a:tcPr>
                </a:tc>
              </a:tr>
              <a:tr h="370840">
                <a:tc>
                  <a:txBody>
                    <a:bodyPr/>
                    <a:lstStyle/>
                    <a:p>
                      <a:pPr algn="ctr"/>
                      <a:r>
                        <a:rPr lang="en-US" altLang="zh-CN" sz="2000" b="1" dirty="0" smtClean="0">
                          <a:latin typeface="+mn-lt"/>
                        </a:rPr>
                        <a:t>L1</a:t>
                      </a:r>
                      <a:r>
                        <a:rPr lang="zh-CN" altLang="en-US" sz="2000" b="1" dirty="0" smtClean="0">
                          <a:latin typeface="+mn-lt"/>
                        </a:rPr>
                        <a:t>指令</a:t>
                      </a:r>
                      <a:endParaRPr lang="zh-CN" altLang="en-US" sz="2000" b="1" dirty="0">
                        <a:latin typeface="+mn-lt"/>
                      </a:endParaRPr>
                    </a:p>
                  </a:txBody>
                  <a:tcPr marL="0" marR="0" anchor="ctr">
                    <a:solidFill>
                      <a:srgbClr val="FFFF99"/>
                    </a:solidFill>
                  </a:tcPr>
                </a:tc>
                <a:tc>
                  <a:txBody>
                    <a:bodyPr/>
                    <a:lstStyle/>
                    <a:p>
                      <a:pPr algn="ctr"/>
                      <a:r>
                        <a:rPr lang="en-US" altLang="zh-CN" sz="2000" b="1" dirty="0" smtClean="0">
                          <a:latin typeface="+mn-lt"/>
                        </a:rPr>
                        <a:t>32KB/8</a:t>
                      </a:r>
                      <a:endParaRPr lang="zh-CN" altLang="en-US" sz="2000" b="1" dirty="0">
                        <a:latin typeface="+mn-lt"/>
                      </a:endParaRPr>
                    </a:p>
                  </a:txBody>
                  <a:tcPr marL="0" marR="0" anchor="ctr">
                    <a:solidFill>
                      <a:srgbClr val="FFFF99"/>
                    </a:solidFill>
                  </a:tcPr>
                </a:tc>
                <a:tc>
                  <a:txBody>
                    <a:bodyPr/>
                    <a:lstStyle/>
                    <a:p>
                      <a:pPr algn="ctr"/>
                      <a:r>
                        <a:rPr lang="en-US" altLang="zh-CN" sz="2000" b="1" dirty="0" smtClean="0">
                          <a:latin typeface="+mn-lt"/>
                        </a:rPr>
                        <a:t>64B</a:t>
                      </a:r>
                      <a:endParaRPr lang="zh-CN" altLang="en-US" sz="2000" b="1" dirty="0">
                        <a:latin typeface="+mn-lt"/>
                      </a:endParaRPr>
                    </a:p>
                  </a:txBody>
                  <a:tcPr marL="0" marR="0" anchor="ctr">
                    <a:solidFill>
                      <a:srgbClr val="FFFF99"/>
                    </a:solidFill>
                  </a:tcPr>
                </a:tc>
                <a:tc>
                  <a:txBody>
                    <a:bodyPr/>
                    <a:lstStyle/>
                    <a:p>
                      <a:pPr algn="ctr"/>
                      <a:r>
                        <a:rPr lang="en-US" altLang="zh-CN" sz="2000" b="1" dirty="0" smtClean="0">
                          <a:latin typeface="+mn-lt"/>
                        </a:rPr>
                        <a:t>N/A</a:t>
                      </a:r>
                      <a:endParaRPr lang="zh-CN" altLang="en-US" sz="2000" b="1" dirty="0">
                        <a:latin typeface="+mn-lt"/>
                      </a:endParaRPr>
                    </a:p>
                  </a:txBody>
                  <a:tcPr marL="0" marR="0" anchor="ctr">
                    <a:solidFill>
                      <a:srgbClr val="FFFF99"/>
                    </a:solidFill>
                  </a:tcPr>
                </a:tc>
                <a:tc>
                  <a:txBody>
                    <a:bodyPr/>
                    <a:lstStyle/>
                    <a:p>
                      <a:pPr algn="ctr"/>
                      <a:r>
                        <a:rPr lang="en-US" altLang="zh-CN" sz="2000" b="1" dirty="0" smtClean="0">
                          <a:latin typeface="+mn-lt"/>
                        </a:rPr>
                        <a:t>N/A</a:t>
                      </a:r>
                      <a:endParaRPr lang="zh-CN" altLang="en-US" sz="2000" b="1" dirty="0">
                        <a:latin typeface="+mn-lt"/>
                      </a:endParaRPr>
                    </a:p>
                  </a:txBody>
                  <a:tcPr marL="0" marR="0" anchor="ctr">
                    <a:solidFill>
                      <a:srgbClr val="FFFF99"/>
                    </a:solidFill>
                  </a:tcPr>
                </a:tc>
                <a:tc>
                  <a:txBody>
                    <a:bodyPr/>
                    <a:lstStyle/>
                    <a:p>
                      <a:pPr algn="ctr"/>
                      <a:r>
                        <a:rPr lang="en-US" altLang="zh-CN" sz="2000" b="1" dirty="0" smtClean="0">
                          <a:latin typeface="+mn-lt"/>
                        </a:rPr>
                        <a:t>N/A</a:t>
                      </a:r>
                      <a:endParaRPr lang="zh-CN" altLang="en-US" sz="2000" b="1" dirty="0">
                        <a:latin typeface="+mn-lt"/>
                      </a:endParaRPr>
                    </a:p>
                  </a:txBody>
                  <a:tcPr marL="0" marR="0" anchor="ctr">
                    <a:solidFill>
                      <a:srgbClr val="FFFF99"/>
                    </a:solidFill>
                  </a:tcPr>
                </a:tc>
                <a:tc>
                  <a:txBody>
                    <a:bodyPr/>
                    <a:lstStyle/>
                    <a:p>
                      <a:pPr algn="ctr"/>
                      <a:r>
                        <a:rPr lang="en-US" altLang="zh-CN" sz="2000" b="1" dirty="0" smtClean="0">
                          <a:latin typeface="+mn-lt"/>
                        </a:rPr>
                        <a:t>N/A</a:t>
                      </a:r>
                      <a:endParaRPr lang="zh-CN" altLang="en-US" sz="2000" b="1" dirty="0">
                        <a:latin typeface="+mn-lt"/>
                      </a:endParaRPr>
                    </a:p>
                  </a:txBody>
                  <a:tcPr marL="0" marR="0" anchor="ctr">
                    <a:solidFill>
                      <a:srgbClr val="FFFF99"/>
                    </a:solidFill>
                  </a:tcPr>
                </a:tc>
              </a:tr>
              <a:tr h="370840">
                <a:tc>
                  <a:txBody>
                    <a:bodyPr/>
                    <a:lstStyle/>
                    <a:p>
                      <a:pPr algn="ctr"/>
                      <a:r>
                        <a:rPr lang="en-US" altLang="zh-CN" sz="2000" b="1" dirty="0" smtClean="0">
                          <a:latin typeface="+mn-lt"/>
                        </a:rPr>
                        <a:t>L2</a:t>
                      </a:r>
                      <a:endParaRPr lang="zh-CN" altLang="en-US" sz="2000" b="1" dirty="0">
                        <a:latin typeface="+mn-lt"/>
                      </a:endParaRPr>
                    </a:p>
                  </a:txBody>
                  <a:tcPr marL="0" marR="0" anchor="ctr">
                    <a:solidFill>
                      <a:srgbClr val="FFFF99"/>
                    </a:solidFill>
                  </a:tcPr>
                </a:tc>
                <a:tc>
                  <a:txBody>
                    <a:bodyPr/>
                    <a:lstStyle/>
                    <a:p>
                      <a:pPr algn="ctr"/>
                      <a:r>
                        <a:rPr lang="en-US" altLang="zh-CN" sz="2000" b="1" dirty="0" smtClean="0">
                          <a:latin typeface="+mn-lt"/>
                        </a:rPr>
                        <a:t>256KB/8</a:t>
                      </a:r>
                      <a:endParaRPr lang="zh-CN" altLang="en-US" sz="2000" b="1" dirty="0">
                        <a:latin typeface="+mn-lt"/>
                      </a:endParaRPr>
                    </a:p>
                  </a:txBody>
                  <a:tcPr marL="0" marR="0" anchor="ctr">
                    <a:solidFill>
                      <a:srgbClr val="FFFF99"/>
                    </a:solidFill>
                  </a:tcPr>
                </a:tc>
                <a:tc>
                  <a:txBody>
                    <a:bodyPr/>
                    <a:lstStyle/>
                    <a:p>
                      <a:pPr algn="ctr"/>
                      <a:r>
                        <a:rPr lang="en-US" altLang="zh-CN" sz="2000" b="1" dirty="0" smtClean="0">
                          <a:latin typeface="+mn-lt"/>
                        </a:rPr>
                        <a:t>64B</a:t>
                      </a:r>
                      <a:endParaRPr lang="zh-CN" altLang="en-US" sz="2000" b="1" dirty="0">
                        <a:latin typeface="+mn-lt"/>
                      </a:endParaRPr>
                    </a:p>
                  </a:txBody>
                  <a:tcPr marL="0" marR="0" anchor="ctr">
                    <a:solidFill>
                      <a:srgbClr val="FFFF99"/>
                    </a:solidFill>
                  </a:tcPr>
                </a:tc>
                <a:tc>
                  <a:txBody>
                    <a:bodyPr/>
                    <a:lstStyle/>
                    <a:p>
                      <a:pPr algn="ctr"/>
                      <a:r>
                        <a:rPr lang="en-US" altLang="zh-CN" sz="2000" b="1" dirty="0" smtClean="0">
                          <a:latin typeface="+mn-lt"/>
                        </a:rPr>
                        <a:t>11</a:t>
                      </a:r>
                      <a:r>
                        <a:rPr lang="zh-CN" altLang="en-US" sz="2000" b="1" dirty="0" smtClean="0">
                          <a:latin typeface="+mn-lt"/>
                        </a:rPr>
                        <a:t>时钟</a:t>
                      </a:r>
                      <a:endParaRPr lang="zh-CN" altLang="en-US" sz="2000" b="1" dirty="0">
                        <a:latin typeface="+mn-lt"/>
                      </a:endParaRPr>
                    </a:p>
                  </a:txBody>
                  <a:tcPr marL="0" marR="0" anchor="ctr">
                    <a:solidFill>
                      <a:srgbClr val="FFFF99"/>
                    </a:solidFill>
                  </a:tcPr>
                </a:tc>
                <a:tc>
                  <a:txBody>
                    <a:bodyPr/>
                    <a:lstStyle/>
                    <a:p>
                      <a:pPr algn="ctr"/>
                      <a:r>
                        <a:rPr lang="zh-CN" altLang="en-US" sz="2000" b="1" dirty="0" smtClean="0">
                          <a:latin typeface="+mn-lt"/>
                        </a:rPr>
                        <a:t>可变</a:t>
                      </a:r>
                      <a:endParaRPr lang="zh-CN" altLang="en-US" sz="2000" b="1" dirty="0">
                        <a:latin typeface="+mn-lt"/>
                      </a:endParaRPr>
                    </a:p>
                  </a:txBody>
                  <a:tcPr marL="0" marR="0" anchor="ctr">
                    <a:solidFill>
                      <a:srgbClr val="FFFF99"/>
                    </a:solidFill>
                  </a:tcPr>
                </a:tc>
                <a:tc>
                  <a:txBody>
                    <a:bodyPr/>
                    <a:lstStyle/>
                    <a:p>
                      <a:pPr algn="ctr"/>
                      <a:r>
                        <a:rPr lang="en-US" altLang="zh-CN" sz="2000" b="1" dirty="0" smtClean="0">
                          <a:latin typeface="+mn-lt"/>
                        </a:rPr>
                        <a:t>64</a:t>
                      </a:r>
                      <a:endParaRPr lang="zh-CN" altLang="en-US" sz="2000" b="1" dirty="0">
                        <a:latin typeface="+mn-lt"/>
                      </a:endParaRPr>
                    </a:p>
                  </a:txBody>
                  <a:tcPr marL="0" marR="0" anchor="ctr">
                    <a:solidFill>
                      <a:srgbClr val="FFFF99"/>
                    </a:solidFill>
                  </a:tcPr>
                </a:tc>
                <a:tc>
                  <a:txBody>
                    <a:bodyPr/>
                    <a:lstStyle/>
                    <a:p>
                      <a:pPr algn="ctr"/>
                      <a:r>
                        <a:rPr lang="zh-CN" altLang="en-US" sz="2000" b="1" dirty="0" smtClean="0">
                          <a:latin typeface="+mn-lt"/>
                        </a:rPr>
                        <a:t>写回</a:t>
                      </a:r>
                      <a:endParaRPr lang="zh-CN" altLang="en-US" sz="2000" b="1" dirty="0">
                        <a:latin typeface="+mn-lt"/>
                      </a:endParaRPr>
                    </a:p>
                  </a:txBody>
                  <a:tcPr marL="0" marR="0" anchor="ctr">
                    <a:solidFill>
                      <a:srgbClr val="FFFF99"/>
                    </a:solidFill>
                  </a:tcPr>
                </a:tc>
              </a:tr>
              <a:tr h="370840">
                <a:tc>
                  <a:txBody>
                    <a:bodyPr/>
                    <a:lstStyle/>
                    <a:p>
                      <a:pPr algn="ctr"/>
                      <a:r>
                        <a:rPr lang="en-US" altLang="zh-CN" sz="2000" b="1" dirty="0" smtClean="0">
                          <a:latin typeface="+mn-lt"/>
                        </a:rPr>
                        <a:t>L3</a:t>
                      </a:r>
                      <a:br>
                        <a:rPr lang="en-US" altLang="zh-CN" sz="2000" b="1" dirty="0" smtClean="0">
                          <a:latin typeface="+mn-lt"/>
                        </a:rPr>
                      </a:br>
                      <a:r>
                        <a:rPr lang="en-US" altLang="zh-CN" sz="2000" b="1" dirty="0" smtClean="0">
                          <a:latin typeface="+mn-ea"/>
                          <a:ea typeface="+mn-ea"/>
                        </a:rPr>
                        <a:t>(</a:t>
                      </a:r>
                      <a:r>
                        <a:rPr lang="zh-CN" altLang="en-US" sz="2000" b="1" dirty="0" smtClean="0">
                          <a:latin typeface="+mn-lt"/>
                        </a:rPr>
                        <a:t>共享的</a:t>
                      </a:r>
                      <a:r>
                        <a:rPr lang="en-US" altLang="zh-CN" sz="2000" b="1" kern="1200" dirty="0" smtClean="0">
                          <a:solidFill>
                            <a:schemeClr val="tx1"/>
                          </a:solidFill>
                          <a:latin typeface="+mn-ea"/>
                          <a:ea typeface="+mn-ea"/>
                          <a:cs typeface="+mn-cs"/>
                        </a:rPr>
                        <a:t>)</a:t>
                      </a:r>
                      <a:endParaRPr lang="zh-CN" altLang="en-US" sz="2000" b="1" kern="1200" dirty="0">
                        <a:solidFill>
                          <a:schemeClr val="tx1"/>
                        </a:solidFill>
                        <a:latin typeface="+mn-ea"/>
                        <a:ea typeface="+mn-ea"/>
                        <a:cs typeface="+mn-cs"/>
                      </a:endParaRPr>
                    </a:p>
                  </a:txBody>
                  <a:tcPr marL="0" marR="0" anchor="ctr">
                    <a:solidFill>
                      <a:srgbClr val="FFFF99"/>
                    </a:solidFill>
                  </a:tcPr>
                </a:tc>
                <a:tc>
                  <a:txBody>
                    <a:bodyPr/>
                    <a:lstStyle/>
                    <a:p>
                      <a:pPr algn="ctr"/>
                      <a:r>
                        <a:rPr lang="zh-CN" altLang="en-US" sz="2000" b="1" dirty="0" smtClean="0">
                          <a:latin typeface="+mn-lt"/>
                        </a:rPr>
                        <a:t>可变</a:t>
                      </a:r>
                      <a:endParaRPr lang="zh-CN" altLang="en-US" sz="2000" b="1" dirty="0">
                        <a:latin typeface="+mn-lt"/>
                      </a:endParaRPr>
                    </a:p>
                  </a:txBody>
                  <a:tcPr marL="0" marR="0" anchor="ctr">
                    <a:solidFill>
                      <a:srgbClr val="FFFF99"/>
                    </a:solidFill>
                  </a:tcPr>
                </a:tc>
                <a:tc>
                  <a:txBody>
                    <a:bodyPr/>
                    <a:lstStyle/>
                    <a:p>
                      <a:pPr algn="ctr"/>
                      <a:r>
                        <a:rPr lang="en-US" altLang="zh-CN" sz="2000" b="1" dirty="0" smtClean="0">
                          <a:latin typeface="+mn-lt"/>
                        </a:rPr>
                        <a:t>64B</a:t>
                      </a:r>
                      <a:endParaRPr lang="zh-CN" altLang="en-US" sz="2000" b="1" dirty="0">
                        <a:latin typeface="+mn-lt"/>
                      </a:endParaRPr>
                    </a:p>
                  </a:txBody>
                  <a:tcPr marL="0" marR="0" anchor="ctr">
                    <a:solidFill>
                      <a:srgbClr val="FFFF99"/>
                    </a:solidFill>
                  </a:tcPr>
                </a:tc>
                <a:tc>
                  <a:txBody>
                    <a:bodyPr/>
                    <a:lstStyle/>
                    <a:p>
                      <a:pPr algn="ctr"/>
                      <a:endParaRPr lang="zh-CN" altLang="en-US" sz="2000" b="1">
                        <a:latin typeface="+mn-lt"/>
                      </a:endParaRPr>
                    </a:p>
                  </a:txBody>
                  <a:tcPr marL="0" marR="0" anchor="ctr">
                    <a:solidFill>
                      <a:srgbClr val="FFFF99"/>
                    </a:solidFill>
                  </a:tcPr>
                </a:tc>
                <a:tc>
                  <a:txBody>
                    <a:bodyPr/>
                    <a:lstStyle/>
                    <a:p>
                      <a:pPr algn="ctr"/>
                      <a:r>
                        <a:rPr lang="zh-CN" altLang="en-US" sz="2000" b="1" dirty="0" smtClean="0">
                          <a:latin typeface="+mn-lt"/>
                        </a:rPr>
                        <a:t>可变</a:t>
                      </a:r>
                      <a:endParaRPr lang="zh-CN" altLang="en-US" sz="2000" b="1" dirty="0">
                        <a:latin typeface="+mn-lt"/>
                      </a:endParaRPr>
                    </a:p>
                  </a:txBody>
                  <a:tcPr marL="0" marR="0" anchor="ctr">
                    <a:solidFill>
                      <a:srgbClr val="FFFF99"/>
                    </a:solidFill>
                  </a:tcPr>
                </a:tc>
                <a:tc>
                  <a:txBody>
                    <a:bodyPr/>
                    <a:lstStyle/>
                    <a:p>
                      <a:pPr algn="ctr"/>
                      <a:endParaRPr lang="zh-CN" altLang="en-US" sz="2000" b="1" dirty="0">
                        <a:latin typeface="+mn-lt"/>
                      </a:endParaRPr>
                    </a:p>
                  </a:txBody>
                  <a:tcPr marL="0" marR="0" anchor="ctr">
                    <a:solidFill>
                      <a:srgbClr val="FFFF99"/>
                    </a:solidFill>
                  </a:tcPr>
                </a:tc>
                <a:tc>
                  <a:txBody>
                    <a:bodyPr/>
                    <a:lstStyle/>
                    <a:p>
                      <a:pPr algn="ctr"/>
                      <a:r>
                        <a:rPr lang="zh-CN" altLang="en-US" sz="2000" b="1" dirty="0" smtClean="0">
                          <a:latin typeface="+mn-lt"/>
                        </a:rPr>
                        <a:t>写回</a:t>
                      </a:r>
                      <a:endParaRPr lang="zh-CN" altLang="en-US" sz="2000" b="1" dirty="0">
                        <a:latin typeface="+mn-lt"/>
                      </a:endParaRPr>
                    </a:p>
                  </a:txBody>
                  <a:tcPr marL="0" marR="0" anchor="ctr">
                    <a:solidFill>
                      <a:srgbClr val="FFFF99"/>
                    </a:solidFill>
                  </a:tcPr>
                </a:tc>
              </a:tr>
            </a:tbl>
          </a:graphicData>
        </a:graphic>
      </p:graphicFrame>
    </p:spTree>
    <p:extLst>
      <p:ext uri="{BB962C8B-B14F-4D97-AF65-F5344CB8AC3E}">
        <p14:creationId xmlns:p14="http://schemas.microsoft.com/office/powerpoint/2010/main" val="2573836942"/>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rgbClr val="00007D"/>
                </a:solidFill>
                <a:latin typeface="Arial"/>
                <a:ea typeface="黑体" pitchFamily="2" charset="-122"/>
              </a:rPr>
              <a:t>2.3.3 </a:t>
            </a:r>
            <a:r>
              <a:rPr lang="zh-CN" altLang="en-US" dirty="0">
                <a:solidFill>
                  <a:srgbClr val="00007D"/>
                </a:solidFill>
                <a:latin typeface="Arial"/>
                <a:ea typeface="黑体" pitchFamily="2" charset="-122"/>
              </a:rPr>
              <a:t>多核处理器关键并行</a:t>
            </a:r>
            <a:r>
              <a:rPr lang="zh-CN" altLang="en-US" dirty="0" smtClean="0">
                <a:solidFill>
                  <a:srgbClr val="00007D"/>
                </a:solidFill>
                <a:latin typeface="Arial"/>
                <a:ea typeface="黑体" pitchFamily="2" charset="-122"/>
              </a:rPr>
              <a:t>技术</a:t>
            </a:r>
            <a:endParaRPr lang="zh-CN" altLang="en-US" dirty="0"/>
          </a:p>
        </p:txBody>
      </p:sp>
      <p:sp>
        <p:nvSpPr>
          <p:cNvPr id="4" name="内容占位符 3"/>
          <p:cNvSpPr>
            <a:spLocks noGrp="1"/>
          </p:cNvSpPr>
          <p:nvPr>
            <p:ph idx="1"/>
          </p:nvPr>
        </p:nvSpPr>
        <p:spPr>
          <a:xfrm>
            <a:off x="683460" y="1484730"/>
            <a:ext cx="8308140" cy="5112710"/>
          </a:xfrm>
        </p:spPr>
        <p:txBody>
          <a:bodyPr/>
          <a:lstStyle/>
          <a:p>
            <a:pPr>
              <a:lnSpc>
                <a:spcPct val="150000"/>
              </a:lnSpc>
            </a:pPr>
            <a:r>
              <a:rPr lang="zh-CN" altLang="en-US" dirty="0" smtClean="0"/>
              <a:t>超线程技术</a:t>
            </a:r>
            <a:endParaRPr lang="en-US" altLang="zh-CN" dirty="0" smtClean="0"/>
          </a:p>
          <a:p>
            <a:pPr>
              <a:lnSpc>
                <a:spcPct val="150000"/>
              </a:lnSpc>
            </a:pPr>
            <a:r>
              <a:rPr lang="zh-CN" altLang="en-US" dirty="0"/>
              <a:t>微</a:t>
            </a:r>
            <a:r>
              <a:rPr lang="zh-CN" altLang="en-US" dirty="0" smtClean="0"/>
              <a:t>融合和宏融合技术</a:t>
            </a:r>
            <a:endParaRPr lang="en-US" altLang="zh-CN" dirty="0" smtClean="0"/>
          </a:p>
          <a:p>
            <a:pPr>
              <a:lnSpc>
                <a:spcPct val="150000"/>
              </a:lnSpc>
            </a:pPr>
            <a:r>
              <a:rPr lang="zh-CN" altLang="en-US" dirty="0"/>
              <a:t>虚拟</a:t>
            </a:r>
            <a:r>
              <a:rPr lang="zh-CN" altLang="en-US" dirty="0" smtClean="0"/>
              <a:t>化技术</a:t>
            </a:r>
            <a:endParaRPr lang="zh-CN" altLang="en-US" dirty="0"/>
          </a:p>
        </p:txBody>
      </p:sp>
      <p:sp>
        <p:nvSpPr>
          <p:cNvPr id="2" name="灯片编号占位符 1"/>
          <p:cNvSpPr>
            <a:spLocks noGrp="1"/>
          </p:cNvSpPr>
          <p:nvPr>
            <p:ph type="sldNum" sz="quarter" idx="11"/>
          </p:nvPr>
        </p:nvSpPr>
        <p:spPr/>
        <p:txBody>
          <a:bodyPr/>
          <a:lstStyle/>
          <a:p>
            <a:fld id="{1249CAA2-A36C-4D0A-B095-2E3BE72EBB0E}" type="slidenum">
              <a:rPr lang="zh-CN" altLang="en-US" smtClean="0"/>
              <a:pPr/>
              <a:t>104</a:t>
            </a:fld>
            <a:endParaRPr lang="en-US" altLang="zh-CN"/>
          </a:p>
        </p:txBody>
      </p:sp>
      <p:sp>
        <p:nvSpPr>
          <p:cNvPr id="5" name="动作按钮: 前进或下一项 4">
            <a:hlinkClick r:id="rId2" action="ppaction://hlinksldjump" highlightClick="1"/>
          </p:cNvPr>
          <p:cNvSpPr/>
          <p:nvPr/>
        </p:nvSpPr>
        <p:spPr bwMode="auto">
          <a:xfrm>
            <a:off x="3131800" y="1674633"/>
            <a:ext cx="792110" cy="432060"/>
          </a:xfrm>
          <a:prstGeom prst="actionButtonForwardNext">
            <a:avLst/>
          </a:prstGeom>
          <a:solidFill>
            <a:srgbClr val="FFDDFF"/>
          </a:solidFill>
          <a:ln>
            <a:solidFill>
              <a:srgbClr val="D60093"/>
            </a:solidFill>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32525875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rgbClr val="00007D"/>
                </a:solidFill>
                <a:latin typeface="Arial"/>
                <a:ea typeface="黑体" pitchFamily="2" charset="-122"/>
              </a:rPr>
              <a:t>2.3.3 </a:t>
            </a:r>
            <a:r>
              <a:rPr lang="zh-CN" altLang="en-US" dirty="0">
                <a:solidFill>
                  <a:srgbClr val="00007D"/>
                </a:solidFill>
                <a:latin typeface="Arial"/>
                <a:ea typeface="黑体" pitchFamily="2" charset="-122"/>
              </a:rPr>
              <a:t>多核处理器关键并行</a:t>
            </a:r>
            <a:r>
              <a:rPr lang="zh-CN" altLang="en-US" dirty="0" smtClean="0">
                <a:solidFill>
                  <a:srgbClr val="00007D"/>
                </a:solidFill>
                <a:latin typeface="Arial"/>
                <a:ea typeface="黑体" pitchFamily="2" charset="-122"/>
              </a:rPr>
              <a:t>技术</a:t>
            </a:r>
            <a:endParaRPr lang="zh-CN" altLang="en-US" dirty="0"/>
          </a:p>
        </p:txBody>
      </p:sp>
      <p:sp>
        <p:nvSpPr>
          <p:cNvPr id="4" name="内容占位符 3"/>
          <p:cNvSpPr>
            <a:spLocks noGrp="1"/>
          </p:cNvSpPr>
          <p:nvPr>
            <p:ph idx="1"/>
          </p:nvPr>
        </p:nvSpPr>
        <p:spPr>
          <a:xfrm>
            <a:off x="330438" y="908650"/>
            <a:ext cx="8661162" cy="5760800"/>
          </a:xfrm>
        </p:spPr>
        <p:txBody>
          <a:bodyPr/>
          <a:lstStyle/>
          <a:p>
            <a:pPr>
              <a:spcBef>
                <a:spcPts val="100"/>
              </a:spcBef>
            </a:pPr>
            <a:r>
              <a:rPr lang="zh-CN" altLang="en-US" sz="2400" dirty="0">
                <a:solidFill>
                  <a:srgbClr val="000000"/>
                </a:solidFill>
                <a:ea typeface="楷体_GB2312" pitchFamily="49" charset="-122"/>
                <a:cs typeface="Arial" pitchFamily="34" charset="0"/>
              </a:rPr>
              <a:t>该技术可使单个</a:t>
            </a:r>
            <a:r>
              <a:rPr lang="zh-CN" altLang="en-US" sz="2400" dirty="0">
                <a:solidFill>
                  <a:srgbClr val="C00000"/>
                </a:solidFill>
                <a:ea typeface="楷体_GB2312" pitchFamily="49" charset="-122"/>
                <a:cs typeface="Arial" pitchFamily="34" charset="0"/>
              </a:rPr>
              <a:t>物理处理器</a:t>
            </a:r>
            <a:r>
              <a:rPr lang="zh-CN" altLang="en-US" sz="2400" dirty="0">
                <a:solidFill>
                  <a:srgbClr val="000000"/>
                </a:solidFill>
                <a:ea typeface="楷体_GB2312" pitchFamily="49" charset="-122"/>
                <a:cs typeface="Arial" pitchFamily="34" charset="0"/>
              </a:rPr>
              <a:t>执行两个同时使用</a:t>
            </a:r>
            <a:r>
              <a:rPr lang="zh-CN" altLang="en-US" sz="2400" dirty="0">
                <a:solidFill>
                  <a:srgbClr val="C00000"/>
                </a:solidFill>
                <a:ea typeface="楷体_GB2312" pitchFamily="49" charset="-122"/>
                <a:cs typeface="Arial" pitchFamily="34" charset="0"/>
              </a:rPr>
              <a:t>共享执行资源</a:t>
            </a:r>
            <a:r>
              <a:rPr lang="zh-CN" altLang="en-US" sz="2400" dirty="0">
                <a:solidFill>
                  <a:srgbClr val="000000"/>
                </a:solidFill>
                <a:ea typeface="楷体_GB2312" pitchFamily="49" charset="-122"/>
                <a:cs typeface="Arial" pitchFamily="34" charset="0"/>
              </a:rPr>
              <a:t>的</a:t>
            </a:r>
            <a:r>
              <a:rPr lang="zh-CN" altLang="en-US" sz="2400" dirty="0">
                <a:solidFill>
                  <a:srgbClr val="C00000"/>
                </a:solidFill>
                <a:ea typeface="楷体_GB2312" pitchFamily="49" charset="-122"/>
                <a:cs typeface="Arial" pitchFamily="34" charset="0"/>
              </a:rPr>
              <a:t>独立代码流</a:t>
            </a:r>
            <a:r>
              <a:rPr lang="zh-CN" altLang="en-US" sz="2400" dirty="0">
                <a:solidFill>
                  <a:srgbClr val="000000"/>
                </a:solidFill>
                <a:ea typeface="楷体_GB2312" pitchFamily="49" charset="-122"/>
                <a:cs typeface="Arial" pitchFamily="34" charset="0"/>
              </a:rPr>
              <a:t>（线程）</a:t>
            </a:r>
            <a:r>
              <a:rPr lang="zh-CN" altLang="en-US" sz="2400" dirty="0" smtClean="0">
                <a:solidFill>
                  <a:srgbClr val="000000"/>
                </a:solidFill>
                <a:ea typeface="楷体_GB2312" pitchFamily="49" charset="-122"/>
                <a:cs typeface="Arial" pitchFamily="34" charset="0"/>
              </a:rPr>
              <a:t>。</a:t>
            </a:r>
            <a:endParaRPr lang="en-US" altLang="zh-CN" sz="2400" dirty="0" smtClean="0">
              <a:solidFill>
                <a:srgbClr val="000000"/>
              </a:solidFill>
              <a:ea typeface="楷体_GB2312" pitchFamily="49" charset="-122"/>
              <a:cs typeface="Arial" pitchFamily="34" charset="0"/>
            </a:endParaRPr>
          </a:p>
          <a:p>
            <a:pPr>
              <a:spcBef>
                <a:spcPts val="100"/>
              </a:spcBef>
            </a:pPr>
            <a:r>
              <a:rPr lang="zh-CN" altLang="en-US" sz="2400" dirty="0" smtClean="0">
                <a:solidFill>
                  <a:srgbClr val="000000"/>
                </a:solidFill>
                <a:ea typeface="楷体_GB2312" pitchFamily="49" charset="-122"/>
                <a:cs typeface="Arial" pitchFamily="34" charset="0"/>
              </a:rPr>
              <a:t>从体系结构看，支持</a:t>
            </a:r>
            <a:r>
              <a:rPr lang="en-US" altLang="zh-CN" sz="2400" dirty="0" smtClean="0">
                <a:solidFill>
                  <a:srgbClr val="000000"/>
                </a:solidFill>
                <a:ea typeface="楷体_GB2312" pitchFamily="49" charset="-122"/>
                <a:cs typeface="Arial" pitchFamily="34" charset="0"/>
              </a:rPr>
              <a:t>Intel</a:t>
            </a:r>
            <a:r>
              <a:rPr lang="zh-CN" altLang="en-US" sz="2400" dirty="0" smtClean="0">
                <a:solidFill>
                  <a:srgbClr val="000000"/>
                </a:solidFill>
                <a:ea typeface="楷体_GB2312" pitchFamily="49" charset="-122"/>
                <a:cs typeface="Arial" pitchFamily="34" charset="0"/>
              </a:rPr>
              <a:t>超线程技术的</a:t>
            </a:r>
            <a:r>
              <a:rPr lang="en-US" altLang="zh-CN" sz="2400" dirty="0" smtClean="0">
                <a:solidFill>
                  <a:srgbClr val="000000"/>
                </a:solidFill>
                <a:ea typeface="楷体_GB2312" pitchFamily="49" charset="-122"/>
                <a:cs typeface="Arial" pitchFamily="34" charset="0"/>
              </a:rPr>
              <a:t>IA-32</a:t>
            </a:r>
            <a:r>
              <a:rPr lang="zh-CN" altLang="en-US" sz="2400" dirty="0" smtClean="0">
                <a:solidFill>
                  <a:srgbClr val="000000"/>
                </a:solidFill>
                <a:ea typeface="楷体_GB2312" pitchFamily="49" charset="-122"/>
                <a:cs typeface="Arial" pitchFamily="34" charset="0"/>
              </a:rPr>
              <a:t>处理器由两个</a:t>
            </a:r>
            <a:r>
              <a:rPr lang="zh-CN" altLang="en-US" sz="2400" dirty="0" smtClean="0">
                <a:solidFill>
                  <a:srgbClr val="0000FF"/>
                </a:solidFill>
                <a:ea typeface="楷体_GB2312" pitchFamily="49" charset="-122"/>
                <a:cs typeface="Arial" pitchFamily="34" charset="0"/>
              </a:rPr>
              <a:t>逻辑处理器</a:t>
            </a:r>
            <a:r>
              <a:rPr lang="zh-CN" altLang="en-US" sz="2400" dirty="0" smtClean="0">
                <a:solidFill>
                  <a:srgbClr val="000000"/>
                </a:solidFill>
                <a:ea typeface="楷体_GB2312" pitchFamily="49" charset="-122"/>
                <a:cs typeface="Arial" pitchFamily="34" charset="0"/>
              </a:rPr>
              <a:t>组成，每个逻辑处理器包括：</a:t>
            </a:r>
            <a:endParaRPr lang="en-US" altLang="zh-CN" sz="2400" dirty="0" smtClean="0">
              <a:solidFill>
                <a:srgbClr val="000000"/>
              </a:solidFill>
              <a:ea typeface="楷体_GB2312" pitchFamily="49" charset="-122"/>
              <a:cs typeface="Arial" pitchFamily="34" charset="0"/>
            </a:endParaRPr>
          </a:p>
          <a:p>
            <a:pPr lvl="1">
              <a:spcBef>
                <a:spcPts val="100"/>
              </a:spcBef>
            </a:pPr>
            <a:r>
              <a:rPr lang="zh-CN" altLang="en-US" sz="2400" dirty="0">
                <a:solidFill>
                  <a:srgbClr val="000000"/>
                </a:solidFill>
                <a:ea typeface="楷体_GB2312" pitchFamily="49" charset="-122"/>
                <a:cs typeface="Arial" pitchFamily="34" charset="0"/>
              </a:rPr>
              <a:t>一</a:t>
            </a:r>
            <a:r>
              <a:rPr lang="zh-CN" altLang="en-US" sz="2400" dirty="0" smtClean="0">
                <a:solidFill>
                  <a:srgbClr val="000000"/>
                </a:solidFill>
                <a:ea typeface="楷体_GB2312" pitchFamily="49" charset="-122"/>
                <a:cs typeface="Arial" pitchFamily="34" charset="0"/>
              </a:rPr>
              <a:t>套完整的</a:t>
            </a:r>
            <a:r>
              <a:rPr lang="en-US" altLang="zh-CN" sz="2400" dirty="0" smtClean="0">
                <a:solidFill>
                  <a:srgbClr val="000000"/>
                </a:solidFill>
                <a:ea typeface="楷体_GB2312" pitchFamily="49" charset="-122"/>
                <a:cs typeface="Arial" pitchFamily="34" charset="0"/>
              </a:rPr>
              <a:t>IA-32</a:t>
            </a:r>
            <a:r>
              <a:rPr lang="zh-CN" altLang="en-US" sz="2400" dirty="0" smtClean="0">
                <a:solidFill>
                  <a:srgbClr val="FF0066"/>
                </a:solidFill>
                <a:ea typeface="楷体_GB2312" pitchFamily="49" charset="-122"/>
                <a:cs typeface="Arial" pitchFamily="34" charset="0"/>
              </a:rPr>
              <a:t>数据寄存器</a:t>
            </a:r>
            <a:r>
              <a:rPr lang="zh-CN" altLang="en-US" sz="2400" dirty="0" smtClean="0">
                <a:solidFill>
                  <a:srgbClr val="000000"/>
                </a:solidFill>
                <a:ea typeface="楷体_GB2312" pitchFamily="49" charset="-122"/>
                <a:cs typeface="Arial" pitchFamily="34" charset="0"/>
              </a:rPr>
              <a:t>、</a:t>
            </a:r>
            <a:r>
              <a:rPr lang="zh-CN" altLang="en-US" sz="2400" dirty="0" smtClean="0">
                <a:solidFill>
                  <a:srgbClr val="FF0066"/>
                </a:solidFill>
                <a:ea typeface="楷体_GB2312" pitchFamily="49" charset="-122"/>
                <a:cs typeface="Arial" pitchFamily="34" charset="0"/>
              </a:rPr>
              <a:t>段寄存器</a:t>
            </a:r>
            <a:r>
              <a:rPr lang="zh-CN" altLang="en-US" sz="2400" dirty="0" smtClean="0">
                <a:solidFill>
                  <a:srgbClr val="000000"/>
                </a:solidFill>
                <a:ea typeface="楷体_GB2312" pitchFamily="49" charset="-122"/>
                <a:cs typeface="Arial" pitchFamily="34" charset="0"/>
              </a:rPr>
              <a:t>、</a:t>
            </a:r>
            <a:r>
              <a:rPr lang="zh-CN" altLang="en-US" sz="2400" dirty="0" smtClean="0">
                <a:solidFill>
                  <a:srgbClr val="FF0066"/>
                </a:solidFill>
                <a:ea typeface="楷体_GB2312" pitchFamily="49" charset="-122"/>
                <a:cs typeface="Arial" pitchFamily="34" charset="0"/>
              </a:rPr>
              <a:t>控制寄存器</a:t>
            </a:r>
            <a:r>
              <a:rPr lang="zh-CN" altLang="en-US" sz="2400" dirty="0" smtClean="0">
                <a:solidFill>
                  <a:srgbClr val="000000"/>
                </a:solidFill>
                <a:ea typeface="楷体_GB2312" pitchFamily="49" charset="-122"/>
                <a:cs typeface="Arial" pitchFamily="34" charset="0"/>
              </a:rPr>
              <a:t>、</a:t>
            </a:r>
            <a:r>
              <a:rPr lang="zh-CN" altLang="en-US" sz="2400" dirty="0" smtClean="0">
                <a:solidFill>
                  <a:srgbClr val="FF0066"/>
                </a:solidFill>
                <a:ea typeface="楷体_GB2312" pitchFamily="49" charset="-122"/>
                <a:cs typeface="Arial" pitchFamily="34" charset="0"/>
              </a:rPr>
              <a:t>调试寄存器</a:t>
            </a:r>
            <a:r>
              <a:rPr lang="zh-CN" altLang="en-US" sz="2400" dirty="0" smtClean="0">
                <a:solidFill>
                  <a:srgbClr val="000000"/>
                </a:solidFill>
                <a:ea typeface="楷体_GB2312" pitchFamily="49" charset="-122"/>
                <a:cs typeface="Arial" pitchFamily="34" charset="0"/>
              </a:rPr>
              <a:t>和大多数</a:t>
            </a:r>
            <a:r>
              <a:rPr lang="en-US" altLang="zh-CN" sz="2400" dirty="0" smtClean="0">
                <a:solidFill>
                  <a:srgbClr val="FF0066"/>
                </a:solidFill>
                <a:ea typeface="楷体_GB2312" pitchFamily="49" charset="-122"/>
                <a:cs typeface="Arial" pitchFamily="34" charset="0"/>
              </a:rPr>
              <a:t>MSR</a:t>
            </a:r>
            <a:r>
              <a:rPr lang="zh-CN" altLang="en-US" sz="2400" dirty="0" smtClean="0">
                <a:solidFill>
                  <a:srgbClr val="000000"/>
                </a:solidFill>
                <a:ea typeface="楷体_GB2312" pitchFamily="49" charset="-122"/>
                <a:cs typeface="Arial" pitchFamily="34" charset="0"/>
              </a:rPr>
              <a:t>（</a:t>
            </a:r>
            <a:r>
              <a:rPr lang="en-US" altLang="zh-CN" sz="2400" dirty="0" smtClean="0">
                <a:solidFill>
                  <a:srgbClr val="000000"/>
                </a:solidFill>
                <a:ea typeface="楷体_GB2312" pitchFamily="49" charset="-122"/>
                <a:cs typeface="Arial" pitchFamily="34" charset="0"/>
              </a:rPr>
              <a:t>Model-Specific Register</a:t>
            </a:r>
            <a:r>
              <a:rPr lang="zh-CN" altLang="en-US" sz="2400" dirty="0" smtClean="0">
                <a:solidFill>
                  <a:srgbClr val="000000"/>
                </a:solidFill>
                <a:ea typeface="楷体_GB2312" pitchFamily="49" charset="-122"/>
                <a:cs typeface="Arial" pitchFamily="34" charset="0"/>
              </a:rPr>
              <a:t>）。</a:t>
            </a:r>
            <a:endParaRPr lang="en-US" altLang="zh-CN" sz="2400" dirty="0" smtClean="0">
              <a:solidFill>
                <a:srgbClr val="000000"/>
              </a:solidFill>
              <a:ea typeface="楷体_GB2312" pitchFamily="49" charset="-122"/>
              <a:cs typeface="Arial" pitchFamily="34" charset="0"/>
            </a:endParaRPr>
          </a:p>
          <a:p>
            <a:pPr lvl="1">
              <a:spcBef>
                <a:spcPts val="100"/>
              </a:spcBef>
            </a:pPr>
            <a:r>
              <a:rPr lang="zh-CN" altLang="en-US" sz="2400" dirty="0" smtClean="0">
                <a:solidFill>
                  <a:srgbClr val="000000"/>
                </a:solidFill>
                <a:ea typeface="楷体_GB2312" pitchFamily="49" charset="-122"/>
                <a:cs typeface="Arial" pitchFamily="34" charset="0"/>
              </a:rPr>
              <a:t>自己的高级可编程中断控制器</a:t>
            </a:r>
            <a:r>
              <a:rPr lang="en-US" altLang="zh-CN" sz="2400" dirty="0" smtClean="0">
                <a:solidFill>
                  <a:srgbClr val="FF0066"/>
                </a:solidFill>
                <a:ea typeface="楷体_GB2312" pitchFamily="49" charset="-122"/>
                <a:cs typeface="Arial" pitchFamily="34" charset="0"/>
              </a:rPr>
              <a:t>APIC</a:t>
            </a:r>
            <a:r>
              <a:rPr lang="zh-CN" altLang="en-US" sz="2400" dirty="0" smtClean="0">
                <a:solidFill>
                  <a:srgbClr val="000000"/>
                </a:solidFill>
                <a:ea typeface="楷体_GB2312" pitchFamily="49" charset="-122"/>
                <a:cs typeface="Arial" pitchFamily="34" charset="0"/>
              </a:rPr>
              <a:t>（</a:t>
            </a:r>
            <a:r>
              <a:rPr lang="en-US" altLang="zh-CN" sz="2400" dirty="0" smtClean="0">
                <a:solidFill>
                  <a:srgbClr val="000000"/>
                </a:solidFill>
                <a:ea typeface="楷体_GB2312" pitchFamily="49" charset="-122"/>
                <a:cs typeface="Arial" pitchFamily="34" charset="0"/>
              </a:rPr>
              <a:t>Advanced Programmable Interrupt Controller</a:t>
            </a:r>
            <a:r>
              <a:rPr lang="zh-CN" altLang="en-US" sz="2400" dirty="0" smtClean="0">
                <a:solidFill>
                  <a:srgbClr val="000000"/>
                </a:solidFill>
                <a:ea typeface="楷体_GB2312" pitchFamily="49" charset="-122"/>
                <a:cs typeface="Arial" pitchFamily="34" charset="0"/>
              </a:rPr>
              <a:t>）。</a:t>
            </a:r>
            <a:endParaRPr lang="en-US" altLang="zh-CN" sz="2400" dirty="0" smtClean="0">
              <a:solidFill>
                <a:srgbClr val="000000"/>
              </a:solidFill>
              <a:ea typeface="楷体_GB2312" pitchFamily="49" charset="-122"/>
              <a:cs typeface="Arial" pitchFamily="34" charset="0"/>
            </a:endParaRPr>
          </a:p>
          <a:p>
            <a:pPr>
              <a:spcBef>
                <a:spcPts val="100"/>
              </a:spcBef>
            </a:pPr>
            <a:r>
              <a:rPr lang="zh-CN" altLang="en-US" sz="2400" dirty="0" smtClean="0">
                <a:solidFill>
                  <a:srgbClr val="000000"/>
                </a:solidFill>
                <a:ea typeface="楷体_GB2312" pitchFamily="49" charset="-122"/>
                <a:cs typeface="Arial" pitchFamily="34" charset="0"/>
              </a:rPr>
              <a:t>在支持</a:t>
            </a:r>
            <a:r>
              <a:rPr lang="en-US" altLang="zh-CN" sz="2400" dirty="0">
                <a:solidFill>
                  <a:srgbClr val="000000"/>
                </a:solidFill>
                <a:ea typeface="楷体_GB2312" pitchFamily="49" charset="-122"/>
                <a:cs typeface="Arial" pitchFamily="34" charset="0"/>
              </a:rPr>
              <a:t>Intel</a:t>
            </a:r>
            <a:r>
              <a:rPr lang="zh-CN" altLang="en-US" sz="2400" dirty="0">
                <a:solidFill>
                  <a:srgbClr val="000000"/>
                </a:solidFill>
                <a:ea typeface="楷体_GB2312" pitchFamily="49" charset="-122"/>
                <a:cs typeface="Arial" pitchFamily="34" charset="0"/>
              </a:rPr>
              <a:t>超线程技术的</a:t>
            </a:r>
            <a:r>
              <a:rPr lang="en-US" altLang="zh-CN" sz="2400" dirty="0">
                <a:solidFill>
                  <a:srgbClr val="000000"/>
                </a:solidFill>
                <a:ea typeface="楷体_GB2312" pitchFamily="49" charset="-122"/>
                <a:cs typeface="Arial" pitchFamily="34" charset="0"/>
              </a:rPr>
              <a:t>IA-32</a:t>
            </a:r>
            <a:r>
              <a:rPr lang="zh-CN" altLang="en-US" sz="2400" dirty="0" smtClean="0">
                <a:solidFill>
                  <a:srgbClr val="000000"/>
                </a:solidFill>
                <a:ea typeface="楷体_GB2312" pitchFamily="49" charset="-122"/>
                <a:cs typeface="Arial" pitchFamily="34" charset="0"/>
              </a:rPr>
              <a:t>处理器中，逻辑处理器共享：</a:t>
            </a:r>
            <a:endParaRPr lang="en-US" altLang="zh-CN" sz="2400" dirty="0" smtClean="0">
              <a:solidFill>
                <a:srgbClr val="000000"/>
              </a:solidFill>
              <a:ea typeface="楷体_GB2312" pitchFamily="49" charset="-122"/>
              <a:cs typeface="Arial" pitchFamily="34" charset="0"/>
            </a:endParaRPr>
          </a:p>
          <a:p>
            <a:pPr lvl="1">
              <a:spcBef>
                <a:spcPts val="100"/>
              </a:spcBef>
            </a:pPr>
            <a:r>
              <a:rPr lang="zh-CN" altLang="en-US" sz="2400" dirty="0" smtClean="0">
                <a:solidFill>
                  <a:srgbClr val="000000"/>
                </a:solidFill>
                <a:ea typeface="楷体_GB2312" pitchFamily="49" charset="-122"/>
                <a:cs typeface="Arial" pitchFamily="34" charset="0"/>
              </a:rPr>
              <a:t>执行引擎</a:t>
            </a:r>
            <a:endParaRPr lang="en-US" altLang="zh-CN" sz="2400" dirty="0" smtClean="0">
              <a:solidFill>
                <a:srgbClr val="000000"/>
              </a:solidFill>
              <a:ea typeface="楷体_GB2312" pitchFamily="49" charset="-122"/>
              <a:cs typeface="Arial" pitchFamily="34" charset="0"/>
            </a:endParaRPr>
          </a:p>
          <a:p>
            <a:pPr lvl="1">
              <a:spcBef>
                <a:spcPts val="100"/>
              </a:spcBef>
            </a:pPr>
            <a:r>
              <a:rPr lang="zh-CN" altLang="en-US" sz="2400" dirty="0" smtClean="0">
                <a:solidFill>
                  <a:srgbClr val="000000"/>
                </a:solidFill>
                <a:ea typeface="楷体_GB2312" pitchFamily="49" charset="-122"/>
                <a:cs typeface="Arial" pitchFamily="34" charset="0"/>
              </a:rPr>
              <a:t>系统总线接口</a:t>
            </a:r>
            <a:endParaRPr lang="en-US" altLang="zh-CN" sz="2400" dirty="0" smtClean="0">
              <a:solidFill>
                <a:srgbClr val="000000"/>
              </a:solidFill>
              <a:ea typeface="楷体_GB2312" pitchFamily="49" charset="-122"/>
              <a:cs typeface="Arial" pitchFamily="34" charset="0"/>
            </a:endParaRPr>
          </a:p>
          <a:p>
            <a:pPr>
              <a:spcBef>
                <a:spcPts val="100"/>
              </a:spcBef>
            </a:pPr>
            <a:r>
              <a:rPr lang="en-US" altLang="zh-CN" sz="2400" dirty="0" smtClean="0">
                <a:solidFill>
                  <a:srgbClr val="000000"/>
                </a:solidFill>
                <a:ea typeface="楷体_GB2312" pitchFamily="49" charset="-122"/>
                <a:cs typeface="Arial" pitchFamily="34" charset="0"/>
              </a:rPr>
              <a:t>Intel </a:t>
            </a:r>
            <a:r>
              <a:rPr lang="zh-CN" altLang="en-US" sz="2400" dirty="0" smtClean="0">
                <a:solidFill>
                  <a:srgbClr val="000000"/>
                </a:solidFill>
                <a:ea typeface="楷体_GB2312" pitchFamily="49" charset="-122"/>
                <a:cs typeface="Arial" pitchFamily="34" charset="0"/>
              </a:rPr>
              <a:t>超线程技术配置需要：</a:t>
            </a:r>
            <a:endParaRPr lang="en-US" altLang="zh-CN" sz="2400" dirty="0" smtClean="0">
              <a:solidFill>
                <a:srgbClr val="000000"/>
              </a:solidFill>
              <a:ea typeface="楷体_GB2312" pitchFamily="49" charset="-122"/>
              <a:cs typeface="Arial" pitchFamily="34" charset="0"/>
            </a:endParaRPr>
          </a:p>
          <a:p>
            <a:pPr lvl="1">
              <a:spcBef>
                <a:spcPts val="100"/>
              </a:spcBef>
            </a:pPr>
            <a:r>
              <a:rPr lang="zh-CN" altLang="en-US" sz="2400" dirty="0" smtClean="0">
                <a:solidFill>
                  <a:srgbClr val="000000"/>
                </a:solidFill>
                <a:ea typeface="楷体_GB2312" pitchFamily="49" charset="-122"/>
                <a:cs typeface="Arial" pitchFamily="34" charset="0"/>
              </a:rPr>
              <a:t>支持超线程技术的</a:t>
            </a:r>
            <a:r>
              <a:rPr lang="zh-CN" altLang="en-US" sz="2400" dirty="0" smtClean="0">
                <a:solidFill>
                  <a:srgbClr val="FF0000"/>
                </a:solidFill>
                <a:ea typeface="楷体_GB2312" pitchFamily="49" charset="-122"/>
                <a:cs typeface="Arial" pitchFamily="34" charset="0"/>
              </a:rPr>
              <a:t>处理器</a:t>
            </a:r>
            <a:r>
              <a:rPr lang="zh-CN" altLang="en-US" sz="2400" dirty="0" smtClean="0">
                <a:solidFill>
                  <a:srgbClr val="000000"/>
                </a:solidFill>
                <a:ea typeface="楷体_GB2312" pitchFamily="49" charset="-122"/>
                <a:cs typeface="Arial" pitchFamily="34" charset="0"/>
              </a:rPr>
              <a:t>；</a:t>
            </a:r>
            <a:endParaRPr lang="en-US" altLang="zh-CN" sz="2400" dirty="0" smtClean="0">
              <a:solidFill>
                <a:srgbClr val="000000"/>
              </a:solidFill>
              <a:ea typeface="楷体_GB2312" pitchFamily="49" charset="-122"/>
              <a:cs typeface="Arial" pitchFamily="34" charset="0"/>
            </a:endParaRPr>
          </a:p>
          <a:p>
            <a:pPr lvl="1">
              <a:spcBef>
                <a:spcPts val="100"/>
              </a:spcBef>
            </a:pPr>
            <a:r>
              <a:rPr lang="zh-CN" altLang="en-US" sz="2400" dirty="0" smtClean="0">
                <a:solidFill>
                  <a:srgbClr val="000000"/>
                </a:solidFill>
                <a:ea typeface="楷体_GB2312" pitchFamily="49" charset="-122"/>
                <a:cs typeface="Arial" pitchFamily="34" charset="0"/>
              </a:rPr>
              <a:t>利用该技术的</a:t>
            </a:r>
            <a:r>
              <a:rPr lang="zh-CN" altLang="en-US" sz="2400" dirty="0" smtClean="0">
                <a:solidFill>
                  <a:srgbClr val="FF0000"/>
                </a:solidFill>
                <a:ea typeface="楷体_GB2312" pitchFamily="49" charset="-122"/>
                <a:cs typeface="Arial" pitchFamily="34" charset="0"/>
              </a:rPr>
              <a:t>芯片组</a:t>
            </a:r>
            <a:r>
              <a:rPr lang="zh-CN" altLang="en-US" sz="2400" dirty="0" smtClean="0">
                <a:solidFill>
                  <a:srgbClr val="000000"/>
                </a:solidFill>
                <a:ea typeface="楷体_GB2312" pitchFamily="49" charset="-122"/>
                <a:cs typeface="Arial" pitchFamily="34" charset="0"/>
              </a:rPr>
              <a:t>和</a:t>
            </a:r>
            <a:r>
              <a:rPr lang="en-US" altLang="zh-CN" sz="2400" dirty="0" smtClean="0">
                <a:solidFill>
                  <a:srgbClr val="FF0000"/>
                </a:solidFill>
                <a:ea typeface="楷体_GB2312" pitchFamily="49" charset="-122"/>
                <a:cs typeface="Arial" pitchFamily="34" charset="0"/>
              </a:rPr>
              <a:t>BIOS</a:t>
            </a:r>
            <a:r>
              <a:rPr lang="zh-CN" altLang="en-US" sz="2400" dirty="0" smtClean="0">
                <a:solidFill>
                  <a:srgbClr val="000000"/>
                </a:solidFill>
                <a:ea typeface="楷体_GB2312" pitchFamily="49" charset="-122"/>
                <a:cs typeface="Arial" pitchFamily="34" charset="0"/>
              </a:rPr>
              <a:t>；</a:t>
            </a:r>
            <a:endParaRPr lang="en-US" altLang="zh-CN" sz="2400" dirty="0" smtClean="0">
              <a:solidFill>
                <a:srgbClr val="000000"/>
              </a:solidFill>
              <a:ea typeface="楷体_GB2312" pitchFamily="49" charset="-122"/>
              <a:cs typeface="Arial" pitchFamily="34" charset="0"/>
            </a:endParaRPr>
          </a:p>
          <a:p>
            <a:pPr lvl="1">
              <a:spcBef>
                <a:spcPts val="100"/>
              </a:spcBef>
            </a:pPr>
            <a:r>
              <a:rPr lang="zh-CN" altLang="en-US" sz="2400" dirty="0" smtClean="0">
                <a:solidFill>
                  <a:srgbClr val="000000"/>
                </a:solidFill>
                <a:ea typeface="楷体_GB2312" pitchFamily="49" charset="-122"/>
                <a:cs typeface="Arial" pitchFamily="34" charset="0"/>
              </a:rPr>
              <a:t>优化的</a:t>
            </a:r>
            <a:r>
              <a:rPr lang="zh-CN" altLang="en-US" sz="2400" dirty="0" smtClean="0">
                <a:solidFill>
                  <a:srgbClr val="FF0000"/>
                </a:solidFill>
                <a:ea typeface="楷体_GB2312" pitchFamily="49" charset="-122"/>
                <a:cs typeface="Arial" pitchFamily="34" charset="0"/>
              </a:rPr>
              <a:t>操作系统</a:t>
            </a:r>
            <a:r>
              <a:rPr lang="zh-CN" altLang="en-US" sz="2400" dirty="0" smtClean="0">
                <a:solidFill>
                  <a:srgbClr val="000000"/>
                </a:solidFill>
                <a:ea typeface="楷体_GB2312" pitchFamily="49" charset="-122"/>
                <a:cs typeface="Arial" pitchFamily="34" charset="0"/>
              </a:rPr>
              <a:t>。</a:t>
            </a:r>
            <a:endParaRPr lang="en-US" altLang="zh-CN" sz="2400" dirty="0">
              <a:solidFill>
                <a:srgbClr val="000000"/>
              </a:solidFill>
              <a:ea typeface="楷体_GB2312" pitchFamily="49" charset="-122"/>
              <a:cs typeface="Arial" pitchFamily="34" charset="0"/>
            </a:endParaRPr>
          </a:p>
        </p:txBody>
      </p:sp>
      <p:sp>
        <p:nvSpPr>
          <p:cNvPr id="2" name="灯片编号占位符 1"/>
          <p:cNvSpPr>
            <a:spLocks noGrp="1"/>
          </p:cNvSpPr>
          <p:nvPr>
            <p:ph type="sldNum" sz="quarter" idx="11"/>
          </p:nvPr>
        </p:nvSpPr>
        <p:spPr/>
        <p:txBody>
          <a:bodyPr/>
          <a:lstStyle/>
          <a:p>
            <a:fld id="{1249CAA2-A36C-4D0A-B095-2E3BE72EBB0E}" type="slidenum">
              <a:rPr lang="zh-CN" altLang="en-US" smtClean="0"/>
              <a:pPr/>
              <a:t>105</a:t>
            </a:fld>
            <a:endParaRPr lang="en-US" altLang="zh-CN"/>
          </a:p>
        </p:txBody>
      </p:sp>
      <p:sp>
        <p:nvSpPr>
          <p:cNvPr id="6" name="矩形 5"/>
          <p:cNvSpPr/>
          <p:nvPr/>
        </p:nvSpPr>
        <p:spPr>
          <a:xfrm>
            <a:off x="5569278" y="359842"/>
            <a:ext cx="2387192" cy="523220"/>
          </a:xfrm>
          <a:prstGeom prst="rect">
            <a:avLst/>
          </a:prstGeom>
        </p:spPr>
        <p:txBody>
          <a:bodyPr wrap="none">
            <a:spAutoFit/>
          </a:bodyPr>
          <a:lstStyle/>
          <a:p>
            <a:r>
              <a:rPr lang="en-US" altLang="zh-CN"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1. </a:t>
            </a:r>
            <a:r>
              <a:rPr lang="zh-CN" altLang="en-US"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超</a:t>
            </a:r>
            <a:r>
              <a:rPr lang="zh-CN" altLang="en-US" sz="2800" b="1" kern="0" dirty="0">
                <a:solidFill>
                  <a:srgbClr val="FF6600"/>
                </a:solidFill>
                <a:latin typeface="Arial" panose="020B0604020202020204" pitchFamily="34" charset="0"/>
                <a:ea typeface="黑体" panose="02010609060101010101" pitchFamily="49" charset="-122"/>
                <a:cs typeface="Arial" panose="020B0604020202020204" pitchFamily="34" charset="0"/>
              </a:rPr>
              <a:t>线程技术</a:t>
            </a:r>
            <a:endParaRPr lang="zh-CN" altLang="en-US" dirty="0">
              <a:solidFill>
                <a:srgbClr val="FF6600"/>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76557587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rgbClr val="00007D"/>
                </a:solidFill>
                <a:latin typeface="Arial"/>
                <a:ea typeface="黑体" pitchFamily="2" charset="-122"/>
              </a:rPr>
              <a:t>2.3.3 </a:t>
            </a:r>
            <a:r>
              <a:rPr lang="zh-CN" altLang="en-US" dirty="0">
                <a:solidFill>
                  <a:srgbClr val="00007D"/>
                </a:solidFill>
                <a:latin typeface="Arial"/>
                <a:ea typeface="黑体" pitchFamily="2" charset="-122"/>
              </a:rPr>
              <a:t>多核处理器关键并行</a:t>
            </a:r>
            <a:r>
              <a:rPr lang="zh-CN" altLang="en-US" dirty="0" smtClean="0">
                <a:solidFill>
                  <a:srgbClr val="00007D"/>
                </a:solidFill>
                <a:latin typeface="Arial"/>
                <a:ea typeface="黑体" pitchFamily="2" charset="-122"/>
              </a:rPr>
              <a:t>技术</a:t>
            </a:r>
            <a:endParaRPr lang="zh-CN" altLang="en-US" dirty="0"/>
          </a:p>
        </p:txBody>
      </p:sp>
      <p:sp>
        <p:nvSpPr>
          <p:cNvPr id="4" name="内容占位符 3"/>
          <p:cNvSpPr>
            <a:spLocks noGrp="1"/>
          </p:cNvSpPr>
          <p:nvPr>
            <p:ph idx="1"/>
          </p:nvPr>
        </p:nvSpPr>
        <p:spPr>
          <a:xfrm>
            <a:off x="330438" y="5805330"/>
            <a:ext cx="8661162" cy="720100"/>
          </a:xfrm>
        </p:spPr>
        <p:txBody>
          <a:bodyPr/>
          <a:lstStyle/>
          <a:p>
            <a:pPr marL="0" indent="0" algn="ctr">
              <a:buNone/>
            </a:pPr>
            <a:r>
              <a:rPr lang="en-US" altLang="zh-CN" sz="2000" dirty="0">
                <a:solidFill>
                  <a:srgbClr val="0000FF"/>
                </a:solidFill>
              </a:rPr>
              <a:t>Comparison of an IA-32 Processor Supporting Hyper-Threading Technology and a Traditional </a:t>
            </a:r>
            <a:r>
              <a:rPr lang="en-US" altLang="zh-CN" sz="2000" dirty="0" smtClean="0">
                <a:solidFill>
                  <a:srgbClr val="0000FF"/>
                </a:solidFill>
              </a:rPr>
              <a:t>Dual Processor </a:t>
            </a:r>
            <a:r>
              <a:rPr lang="en-US" altLang="zh-CN" sz="2000" dirty="0">
                <a:solidFill>
                  <a:srgbClr val="0000FF"/>
                </a:solidFill>
              </a:rPr>
              <a:t>System</a:t>
            </a:r>
            <a:endParaRPr lang="en-US" altLang="zh-CN" sz="2000" dirty="0">
              <a:solidFill>
                <a:srgbClr val="0000FF"/>
              </a:solidFill>
              <a:latin typeface="Arial" panose="020B0604020202020204" pitchFamily="34" charset="0"/>
              <a:ea typeface="楷体_GB2312" pitchFamily="49" charset="-122"/>
              <a:cs typeface="Arial" pitchFamily="34" charset="0"/>
            </a:endParaRPr>
          </a:p>
        </p:txBody>
      </p:sp>
      <p:sp>
        <p:nvSpPr>
          <p:cNvPr id="2" name="灯片编号占位符 1"/>
          <p:cNvSpPr>
            <a:spLocks noGrp="1"/>
          </p:cNvSpPr>
          <p:nvPr>
            <p:ph type="sldNum" sz="quarter" idx="11"/>
          </p:nvPr>
        </p:nvSpPr>
        <p:spPr/>
        <p:txBody>
          <a:bodyPr/>
          <a:lstStyle/>
          <a:p>
            <a:fld id="{1249CAA2-A36C-4D0A-B095-2E3BE72EBB0E}" type="slidenum">
              <a:rPr lang="zh-CN" altLang="en-US" smtClean="0"/>
              <a:pPr/>
              <a:t>106</a:t>
            </a:fld>
            <a:endParaRPr lang="en-US" altLang="zh-CN"/>
          </a:p>
        </p:txBody>
      </p:sp>
      <p:sp>
        <p:nvSpPr>
          <p:cNvPr id="6" name="矩形 5"/>
          <p:cNvSpPr/>
          <p:nvPr/>
        </p:nvSpPr>
        <p:spPr>
          <a:xfrm>
            <a:off x="5569278" y="359842"/>
            <a:ext cx="2387192" cy="523220"/>
          </a:xfrm>
          <a:prstGeom prst="rect">
            <a:avLst/>
          </a:prstGeom>
        </p:spPr>
        <p:txBody>
          <a:bodyPr wrap="none">
            <a:spAutoFit/>
          </a:bodyPr>
          <a:lstStyle/>
          <a:p>
            <a:r>
              <a:rPr lang="en-US" altLang="zh-CN"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1. </a:t>
            </a:r>
            <a:r>
              <a:rPr lang="zh-CN" altLang="en-US"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超</a:t>
            </a:r>
            <a:r>
              <a:rPr lang="zh-CN" altLang="en-US" sz="2800" b="1" kern="0" dirty="0">
                <a:solidFill>
                  <a:srgbClr val="FF6600"/>
                </a:solidFill>
                <a:latin typeface="Arial" panose="020B0604020202020204" pitchFamily="34" charset="0"/>
                <a:ea typeface="黑体" panose="02010609060101010101" pitchFamily="49" charset="-122"/>
                <a:cs typeface="Arial" panose="020B0604020202020204" pitchFamily="34" charset="0"/>
              </a:rPr>
              <a:t>线程技术</a:t>
            </a:r>
            <a:endParaRPr lang="zh-CN" altLang="en-US" dirty="0">
              <a:solidFill>
                <a:srgbClr val="FF6600"/>
              </a:solidFill>
              <a:latin typeface="Arial" panose="020B0604020202020204" pitchFamily="34" charset="0"/>
              <a:ea typeface="黑体" panose="02010609060101010101" pitchFamily="49" charset="-122"/>
              <a:cs typeface="Arial" panose="020B0604020202020204" pitchFamily="34" charset="0"/>
            </a:endParaRPr>
          </a:p>
        </p:txBody>
      </p:sp>
      <p:pic>
        <p:nvPicPr>
          <p:cNvPr id="5" name="图片 4"/>
          <p:cNvPicPr>
            <a:picLocks noChangeAspect="1"/>
          </p:cNvPicPr>
          <p:nvPr/>
        </p:nvPicPr>
        <p:blipFill>
          <a:blip r:embed="rId2"/>
          <a:stretch>
            <a:fillRect/>
          </a:stretch>
        </p:blipFill>
        <p:spPr>
          <a:xfrm>
            <a:off x="827480" y="1052670"/>
            <a:ext cx="7417030" cy="4628032"/>
          </a:xfrm>
          <a:prstGeom prst="rect">
            <a:avLst/>
          </a:prstGeom>
        </p:spPr>
      </p:pic>
    </p:spTree>
    <p:extLst>
      <p:ext uri="{BB962C8B-B14F-4D97-AF65-F5344CB8AC3E}">
        <p14:creationId xmlns:p14="http://schemas.microsoft.com/office/powerpoint/2010/main" val="67768406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rgbClr val="00007D"/>
                </a:solidFill>
                <a:latin typeface="Arial"/>
                <a:ea typeface="黑体" pitchFamily="2" charset="-122"/>
              </a:rPr>
              <a:t>2.3.3 </a:t>
            </a:r>
            <a:r>
              <a:rPr lang="zh-CN" altLang="en-US" dirty="0">
                <a:solidFill>
                  <a:srgbClr val="00007D"/>
                </a:solidFill>
                <a:latin typeface="Arial"/>
                <a:ea typeface="黑体" pitchFamily="2" charset="-122"/>
              </a:rPr>
              <a:t>多核处理器关键并行</a:t>
            </a:r>
            <a:r>
              <a:rPr lang="zh-CN" altLang="en-US" dirty="0" smtClean="0">
                <a:solidFill>
                  <a:srgbClr val="00007D"/>
                </a:solidFill>
                <a:latin typeface="Arial"/>
                <a:ea typeface="黑体" pitchFamily="2" charset="-122"/>
              </a:rPr>
              <a:t>技术</a:t>
            </a:r>
            <a:endParaRPr lang="zh-CN" altLang="en-US" dirty="0"/>
          </a:p>
        </p:txBody>
      </p:sp>
      <p:sp>
        <p:nvSpPr>
          <p:cNvPr id="4" name="内容占位符 3"/>
          <p:cNvSpPr>
            <a:spLocks noGrp="1"/>
          </p:cNvSpPr>
          <p:nvPr>
            <p:ph idx="1"/>
          </p:nvPr>
        </p:nvSpPr>
        <p:spPr>
          <a:xfrm>
            <a:off x="330438" y="1340710"/>
            <a:ext cx="8661162" cy="5328740"/>
          </a:xfrm>
        </p:spPr>
        <p:txBody>
          <a:bodyPr/>
          <a:lstStyle/>
          <a:p>
            <a:pPr>
              <a:spcBef>
                <a:spcPts val="100"/>
              </a:spcBef>
            </a:pPr>
            <a:r>
              <a:rPr lang="zh-CN" altLang="en-US" sz="2400" dirty="0" smtClean="0">
                <a:solidFill>
                  <a:srgbClr val="000000"/>
                </a:solidFill>
                <a:ea typeface="楷体_GB2312" pitchFamily="49" charset="-122"/>
                <a:cs typeface="Arial" pitchFamily="34" charset="0"/>
              </a:rPr>
              <a:t>复制资源</a:t>
            </a:r>
            <a:endParaRPr lang="en-US" altLang="zh-CN" sz="2400" dirty="0" smtClean="0">
              <a:solidFill>
                <a:srgbClr val="000000"/>
              </a:solidFill>
              <a:ea typeface="楷体_GB2312" pitchFamily="49" charset="-122"/>
              <a:cs typeface="Arial" pitchFamily="34" charset="0"/>
            </a:endParaRPr>
          </a:p>
          <a:p>
            <a:pPr lvl="1">
              <a:spcBef>
                <a:spcPts val="100"/>
              </a:spcBef>
            </a:pPr>
            <a:r>
              <a:rPr lang="zh-CN" altLang="en-US" sz="2400" dirty="0" smtClean="0">
                <a:solidFill>
                  <a:srgbClr val="000000"/>
                </a:solidFill>
                <a:ea typeface="楷体_GB2312" pitchFamily="49" charset="-122"/>
                <a:cs typeface="Arial" pitchFamily="34" charset="0"/>
              </a:rPr>
              <a:t>架构状态（</a:t>
            </a:r>
            <a:r>
              <a:rPr lang="en-US" altLang="zh-CN" sz="2400" dirty="0" smtClean="0">
                <a:solidFill>
                  <a:srgbClr val="000000"/>
                </a:solidFill>
                <a:ea typeface="楷体_GB2312" pitchFamily="49" charset="-122"/>
                <a:cs typeface="Arial" pitchFamily="34" charset="0"/>
              </a:rPr>
              <a:t>AS</a:t>
            </a:r>
            <a:r>
              <a:rPr lang="zh-CN" altLang="en-US" sz="2400" dirty="0" smtClean="0">
                <a:solidFill>
                  <a:srgbClr val="000000"/>
                </a:solidFill>
                <a:ea typeface="楷体_GB2312" pitchFamily="49" charset="-122"/>
                <a:cs typeface="Arial" pitchFamily="34" charset="0"/>
              </a:rPr>
              <a:t>）：复制给每个逻辑处理器</a:t>
            </a:r>
            <a:endParaRPr lang="en-US" altLang="zh-CN" sz="2400" dirty="0" smtClean="0">
              <a:solidFill>
                <a:srgbClr val="000000"/>
              </a:solidFill>
              <a:ea typeface="楷体_GB2312" pitchFamily="49" charset="-122"/>
              <a:cs typeface="Arial" pitchFamily="34" charset="0"/>
            </a:endParaRPr>
          </a:p>
          <a:p>
            <a:pPr lvl="2">
              <a:spcBef>
                <a:spcPts val="100"/>
              </a:spcBef>
            </a:pPr>
            <a:r>
              <a:rPr lang="en-US" altLang="zh-CN" dirty="0" smtClean="0">
                <a:solidFill>
                  <a:srgbClr val="000000"/>
                </a:solidFill>
                <a:ea typeface="楷体_GB2312" pitchFamily="49" charset="-122"/>
                <a:cs typeface="Arial" pitchFamily="34" charset="0"/>
              </a:rPr>
              <a:t>8</a:t>
            </a:r>
            <a:r>
              <a:rPr lang="zh-CN" altLang="en-US" dirty="0" smtClean="0">
                <a:solidFill>
                  <a:srgbClr val="000000"/>
                </a:solidFill>
                <a:ea typeface="楷体_GB2312" pitchFamily="49" charset="-122"/>
                <a:cs typeface="Arial" pitchFamily="34" charset="0"/>
              </a:rPr>
              <a:t>个通用寄存器</a:t>
            </a:r>
            <a:endParaRPr lang="en-US" altLang="zh-CN" dirty="0" smtClean="0">
              <a:solidFill>
                <a:srgbClr val="000000"/>
              </a:solidFill>
              <a:ea typeface="楷体_GB2312" pitchFamily="49" charset="-122"/>
              <a:cs typeface="Arial" pitchFamily="34" charset="0"/>
            </a:endParaRPr>
          </a:p>
          <a:p>
            <a:pPr lvl="2">
              <a:spcBef>
                <a:spcPts val="100"/>
              </a:spcBef>
            </a:pPr>
            <a:r>
              <a:rPr lang="zh-CN" altLang="en-US" dirty="0">
                <a:solidFill>
                  <a:srgbClr val="000000"/>
                </a:solidFill>
                <a:ea typeface="楷体_GB2312" pitchFamily="49" charset="-122"/>
                <a:cs typeface="Arial" pitchFamily="34" charset="0"/>
              </a:rPr>
              <a:t>控制</a:t>
            </a:r>
            <a:r>
              <a:rPr lang="zh-CN" altLang="en-US" dirty="0" smtClean="0">
                <a:solidFill>
                  <a:srgbClr val="000000"/>
                </a:solidFill>
                <a:ea typeface="楷体_GB2312" pitchFamily="49" charset="-122"/>
                <a:cs typeface="Arial" pitchFamily="34" charset="0"/>
              </a:rPr>
              <a:t>寄存器</a:t>
            </a:r>
            <a:endParaRPr lang="en-US" altLang="zh-CN" dirty="0" smtClean="0">
              <a:solidFill>
                <a:srgbClr val="000000"/>
              </a:solidFill>
              <a:ea typeface="楷体_GB2312" pitchFamily="49" charset="-122"/>
              <a:cs typeface="Arial" pitchFamily="34" charset="0"/>
            </a:endParaRPr>
          </a:p>
          <a:p>
            <a:pPr lvl="2">
              <a:spcBef>
                <a:spcPts val="100"/>
              </a:spcBef>
            </a:pPr>
            <a:r>
              <a:rPr lang="zh-CN" altLang="en-US" dirty="0" smtClean="0">
                <a:solidFill>
                  <a:srgbClr val="000000"/>
                </a:solidFill>
                <a:ea typeface="楷体_GB2312" pitchFamily="49" charset="-122"/>
                <a:cs typeface="Arial" pitchFamily="34" charset="0"/>
              </a:rPr>
              <a:t>机器状态寄存器</a:t>
            </a:r>
            <a:endParaRPr lang="en-US" altLang="zh-CN" dirty="0" smtClean="0">
              <a:solidFill>
                <a:srgbClr val="000000"/>
              </a:solidFill>
              <a:ea typeface="楷体_GB2312" pitchFamily="49" charset="-122"/>
              <a:cs typeface="Arial" pitchFamily="34" charset="0"/>
            </a:endParaRPr>
          </a:p>
          <a:p>
            <a:pPr lvl="2">
              <a:spcBef>
                <a:spcPts val="100"/>
              </a:spcBef>
            </a:pPr>
            <a:r>
              <a:rPr lang="zh-CN" altLang="en-US" dirty="0" smtClean="0">
                <a:solidFill>
                  <a:srgbClr val="000000"/>
                </a:solidFill>
                <a:ea typeface="楷体_GB2312" pitchFamily="49" charset="-122"/>
                <a:cs typeface="Arial" pitchFamily="34" charset="0"/>
              </a:rPr>
              <a:t>调试寄存器</a:t>
            </a:r>
            <a:endParaRPr lang="en-US" altLang="zh-CN" dirty="0" smtClean="0">
              <a:solidFill>
                <a:srgbClr val="000000"/>
              </a:solidFill>
              <a:ea typeface="楷体_GB2312" pitchFamily="49" charset="-122"/>
              <a:cs typeface="Arial" pitchFamily="34" charset="0"/>
            </a:endParaRPr>
          </a:p>
          <a:p>
            <a:pPr lvl="1">
              <a:spcBef>
                <a:spcPts val="100"/>
              </a:spcBef>
            </a:pPr>
            <a:r>
              <a:rPr lang="zh-CN" altLang="en-US" sz="2400" dirty="0" smtClean="0">
                <a:solidFill>
                  <a:srgbClr val="000000"/>
                </a:solidFill>
                <a:ea typeface="楷体_GB2312" pitchFamily="49" charset="-122"/>
                <a:cs typeface="Arial" pitchFamily="34" charset="0"/>
              </a:rPr>
              <a:t>指令指针、寄存器重命名表</a:t>
            </a:r>
            <a:endParaRPr lang="en-US" altLang="zh-CN" sz="2400" dirty="0" smtClean="0">
              <a:solidFill>
                <a:srgbClr val="000000"/>
              </a:solidFill>
              <a:ea typeface="楷体_GB2312" pitchFamily="49" charset="-122"/>
              <a:cs typeface="Arial" pitchFamily="34" charset="0"/>
            </a:endParaRPr>
          </a:p>
          <a:p>
            <a:pPr lvl="1">
              <a:spcBef>
                <a:spcPts val="100"/>
              </a:spcBef>
            </a:pPr>
            <a:r>
              <a:rPr lang="zh-CN" altLang="en-US" sz="2400" dirty="0" smtClean="0">
                <a:solidFill>
                  <a:srgbClr val="000000"/>
                </a:solidFill>
                <a:ea typeface="楷体_GB2312" pitchFamily="49" charset="-122"/>
                <a:cs typeface="Arial" pitchFamily="34" charset="0"/>
              </a:rPr>
              <a:t>返回堆栈预测器</a:t>
            </a:r>
            <a:endParaRPr lang="en-US" altLang="zh-CN" sz="2400" dirty="0" smtClean="0">
              <a:solidFill>
                <a:srgbClr val="000000"/>
              </a:solidFill>
              <a:ea typeface="楷体_GB2312" pitchFamily="49" charset="-122"/>
              <a:cs typeface="Arial" pitchFamily="34" charset="0"/>
            </a:endParaRPr>
          </a:p>
          <a:p>
            <a:pPr lvl="1">
              <a:spcBef>
                <a:spcPts val="100"/>
              </a:spcBef>
            </a:pPr>
            <a:r>
              <a:rPr lang="zh-CN" altLang="en-US" sz="2400" dirty="0" smtClean="0">
                <a:solidFill>
                  <a:srgbClr val="000000"/>
                </a:solidFill>
                <a:ea typeface="楷体_GB2312" pitchFamily="49" charset="-122"/>
                <a:cs typeface="Arial" pitchFamily="34" charset="0"/>
              </a:rPr>
              <a:t>少量缓冲区：</a:t>
            </a:r>
            <a:r>
              <a:rPr lang="en-US" altLang="zh-CN" sz="2400" dirty="0" smtClean="0">
                <a:solidFill>
                  <a:srgbClr val="000000"/>
                </a:solidFill>
                <a:ea typeface="楷体_GB2312" pitchFamily="49" charset="-122"/>
                <a:cs typeface="Arial" pitchFamily="34" charset="0"/>
              </a:rPr>
              <a:t>2</a:t>
            </a:r>
            <a:r>
              <a:rPr lang="zh-CN" altLang="en-US" sz="2400" dirty="0" smtClean="0">
                <a:solidFill>
                  <a:srgbClr val="000000"/>
                </a:solidFill>
                <a:ea typeface="楷体_GB2312" pitchFamily="49" charset="-122"/>
                <a:cs typeface="Arial" pitchFamily="34" charset="0"/>
              </a:rPr>
              <a:t>条目的指令流缓冲器</a:t>
            </a:r>
            <a:endParaRPr lang="en-US" altLang="zh-CN" sz="2400" dirty="0" smtClean="0">
              <a:solidFill>
                <a:srgbClr val="000000"/>
              </a:solidFill>
              <a:ea typeface="楷体_GB2312" pitchFamily="49" charset="-122"/>
              <a:cs typeface="Arial" pitchFamily="34" charset="0"/>
            </a:endParaRPr>
          </a:p>
          <a:p>
            <a:pPr>
              <a:spcBef>
                <a:spcPts val="100"/>
              </a:spcBef>
            </a:pPr>
            <a:r>
              <a:rPr lang="zh-CN" altLang="en-US" sz="2400" dirty="0" smtClean="0">
                <a:solidFill>
                  <a:srgbClr val="000000"/>
                </a:solidFill>
                <a:ea typeface="楷体_GB2312" pitchFamily="49" charset="-122"/>
                <a:cs typeface="Arial" pitchFamily="34" charset="0"/>
              </a:rPr>
              <a:t>分割资源</a:t>
            </a:r>
            <a:endParaRPr lang="en-US" altLang="zh-CN" sz="2400" dirty="0" smtClean="0">
              <a:solidFill>
                <a:srgbClr val="000000"/>
              </a:solidFill>
              <a:ea typeface="楷体_GB2312" pitchFamily="49" charset="-122"/>
              <a:cs typeface="Arial" pitchFamily="34" charset="0"/>
            </a:endParaRPr>
          </a:p>
          <a:p>
            <a:pPr>
              <a:spcBef>
                <a:spcPts val="100"/>
              </a:spcBef>
            </a:pPr>
            <a:r>
              <a:rPr lang="zh-CN" altLang="en-US" sz="2400" dirty="0" smtClean="0">
                <a:solidFill>
                  <a:srgbClr val="000000"/>
                </a:solidFill>
                <a:ea typeface="楷体_GB2312" pitchFamily="49" charset="-122"/>
                <a:cs typeface="Arial" pitchFamily="34" charset="0"/>
              </a:rPr>
              <a:t>共享资源</a:t>
            </a:r>
            <a:endParaRPr lang="en-US" altLang="zh-CN" sz="2400" dirty="0">
              <a:solidFill>
                <a:srgbClr val="000000"/>
              </a:solidFill>
              <a:ea typeface="楷体_GB2312" pitchFamily="49" charset="-122"/>
              <a:cs typeface="Arial" pitchFamily="34" charset="0"/>
            </a:endParaRPr>
          </a:p>
        </p:txBody>
      </p:sp>
      <p:sp>
        <p:nvSpPr>
          <p:cNvPr id="2" name="灯片编号占位符 1"/>
          <p:cNvSpPr>
            <a:spLocks noGrp="1"/>
          </p:cNvSpPr>
          <p:nvPr>
            <p:ph type="sldNum" sz="quarter" idx="11"/>
          </p:nvPr>
        </p:nvSpPr>
        <p:spPr/>
        <p:txBody>
          <a:bodyPr/>
          <a:lstStyle/>
          <a:p>
            <a:fld id="{1249CAA2-A36C-4D0A-B095-2E3BE72EBB0E}" type="slidenum">
              <a:rPr lang="zh-CN" altLang="en-US" smtClean="0"/>
              <a:pPr/>
              <a:t>107</a:t>
            </a:fld>
            <a:endParaRPr lang="en-US" altLang="zh-CN"/>
          </a:p>
        </p:txBody>
      </p:sp>
      <p:sp>
        <p:nvSpPr>
          <p:cNvPr id="6" name="矩形 5"/>
          <p:cNvSpPr/>
          <p:nvPr/>
        </p:nvSpPr>
        <p:spPr>
          <a:xfrm>
            <a:off x="5569278" y="359842"/>
            <a:ext cx="2387192" cy="523220"/>
          </a:xfrm>
          <a:prstGeom prst="rect">
            <a:avLst/>
          </a:prstGeom>
        </p:spPr>
        <p:txBody>
          <a:bodyPr wrap="none">
            <a:spAutoFit/>
          </a:bodyPr>
          <a:lstStyle/>
          <a:p>
            <a:r>
              <a:rPr lang="en-US" altLang="zh-CN"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1. </a:t>
            </a:r>
            <a:r>
              <a:rPr lang="zh-CN" altLang="en-US"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超</a:t>
            </a:r>
            <a:r>
              <a:rPr lang="zh-CN" altLang="en-US" sz="2800" b="1" kern="0" dirty="0">
                <a:solidFill>
                  <a:srgbClr val="FF6600"/>
                </a:solidFill>
                <a:latin typeface="Arial" panose="020B0604020202020204" pitchFamily="34" charset="0"/>
                <a:ea typeface="黑体" panose="02010609060101010101" pitchFamily="49" charset="-122"/>
                <a:cs typeface="Arial" panose="020B0604020202020204" pitchFamily="34" charset="0"/>
              </a:rPr>
              <a:t>线程技术</a:t>
            </a:r>
            <a:endParaRPr lang="zh-CN" altLang="en-US" dirty="0">
              <a:solidFill>
                <a:srgbClr val="FF6600"/>
              </a:solidFill>
              <a:latin typeface="Arial" panose="020B0604020202020204" pitchFamily="34" charset="0"/>
              <a:ea typeface="黑体" panose="02010609060101010101" pitchFamily="49" charset="-122"/>
              <a:cs typeface="Arial" panose="020B0604020202020204" pitchFamily="34" charset="0"/>
            </a:endParaRPr>
          </a:p>
        </p:txBody>
      </p:sp>
      <p:sp>
        <p:nvSpPr>
          <p:cNvPr id="7" name="矩形 6"/>
          <p:cNvSpPr/>
          <p:nvPr/>
        </p:nvSpPr>
        <p:spPr>
          <a:xfrm>
            <a:off x="755470" y="817490"/>
            <a:ext cx="7777080" cy="523220"/>
          </a:xfrm>
          <a:prstGeom prst="rect">
            <a:avLst/>
          </a:prstGeom>
        </p:spPr>
        <p:txBody>
          <a:bodyPr wrap="square">
            <a:spAutoFit/>
          </a:bodyPr>
          <a:lstStyle/>
          <a:p>
            <a:pPr algn="l"/>
            <a:r>
              <a:rPr lang="en-US" altLang="zh-CN"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1</a:t>
            </a:r>
            <a:r>
              <a:rPr lang="zh-CN" altLang="en-US"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）处理器资源与</a:t>
            </a:r>
            <a:r>
              <a:rPr lang="en-US" altLang="zh-CN"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HT</a:t>
            </a:r>
            <a:r>
              <a:rPr lang="zh-CN" altLang="en-US"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技术</a:t>
            </a:r>
            <a:endParaRPr lang="zh-CN" altLang="en-US" dirty="0">
              <a:solidFill>
                <a:srgbClr val="008000"/>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47117792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rgbClr val="00007D"/>
                </a:solidFill>
                <a:latin typeface="Arial"/>
                <a:ea typeface="黑体" pitchFamily="2" charset="-122"/>
              </a:rPr>
              <a:t>2.3.3 </a:t>
            </a:r>
            <a:r>
              <a:rPr lang="zh-CN" altLang="en-US" dirty="0">
                <a:solidFill>
                  <a:srgbClr val="00007D"/>
                </a:solidFill>
                <a:latin typeface="Arial"/>
                <a:ea typeface="黑体" pitchFamily="2" charset="-122"/>
              </a:rPr>
              <a:t>多核处理器关键并行</a:t>
            </a:r>
            <a:r>
              <a:rPr lang="zh-CN" altLang="en-US" dirty="0" smtClean="0">
                <a:solidFill>
                  <a:srgbClr val="00007D"/>
                </a:solidFill>
                <a:latin typeface="Arial"/>
                <a:ea typeface="黑体" pitchFamily="2" charset="-122"/>
              </a:rPr>
              <a:t>技术</a:t>
            </a:r>
            <a:endParaRPr lang="zh-CN" altLang="en-US" dirty="0"/>
          </a:p>
        </p:txBody>
      </p:sp>
      <p:sp>
        <p:nvSpPr>
          <p:cNvPr id="4" name="内容占位符 3"/>
          <p:cNvSpPr>
            <a:spLocks noGrp="1"/>
          </p:cNvSpPr>
          <p:nvPr>
            <p:ph idx="1"/>
          </p:nvPr>
        </p:nvSpPr>
        <p:spPr>
          <a:xfrm>
            <a:off x="330438" y="1340709"/>
            <a:ext cx="8661162" cy="5397441"/>
          </a:xfrm>
        </p:spPr>
        <p:txBody>
          <a:bodyPr/>
          <a:lstStyle/>
          <a:p>
            <a:pPr>
              <a:spcBef>
                <a:spcPts val="100"/>
              </a:spcBef>
            </a:pPr>
            <a:r>
              <a:rPr lang="zh-CN" altLang="en-US" sz="2400" dirty="0" smtClean="0">
                <a:solidFill>
                  <a:srgbClr val="000000"/>
                </a:solidFill>
                <a:ea typeface="楷体_GB2312" pitchFamily="49" charset="-122"/>
                <a:cs typeface="Arial" pitchFamily="34" charset="0"/>
              </a:rPr>
              <a:t>复制资源</a:t>
            </a:r>
            <a:endParaRPr lang="en-US" altLang="zh-CN" sz="2400" dirty="0" smtClean="0">
              <a:solidFill>
                <a:srgbClr val="000000"/>
              </a:solidFill>
              <a:ea typeface="楷体_GB2312" pitchFamily="49" charset="-122"/>
              <a:cs typeface="Arial" pitchFamily="34" charset="0"/>
            </a:endParaRPr>
          </a:p>
          <a:p>
            <a:pPr>
              <a:spcBef>
                <a:spcPts val="100"/>
              </a:spcBef>
            </a:pPr>
            <a:r>
              <a:rPr lang="zh-CN" altLang="en-US" sz="2400" dirty="0" smtClean="0">
                <a:solidFill>
                  <a:srgbClr val="000000"/>
                </a:solidFill>
                <a:ea typeface="楷体_GB2312" pitchFamily="49" charset="-122"/>
                <a:cs typeface="Arial" pitchFamily="34" charset="0"/>
              </a:rPr>
              <a:t>分割资源：限制每个逻辑处理器仅使用缓冲器条目的一半</a:t>
            </a:r>
            <a:endParaRPr lang="en-US" altLang="zh-CN" sz="2400" dirty="0" smtClean="0">
              <a:solidFill>
                <a:srgbClr val="000000"/>
              </a:solidFill>
              <a:ea typeface="楷体_GB2312" pitchFamily="49" charset="-122"/>
              <a:cs typeface="Arial" pitchFamily="34" charset="0"/>
            </a:endParaRPr>
          </a:p>
          <a:p>
            <a:pPr lvl="1">
              <a:spcBef>
                <a:spcPts val="100"/>
              </a:spcBef>
            </a:pPr>
            <a:r>
              <a:rPr lang="zh-CN" altLang="en-US" sz="2400" dirty="0" smtClean="0">
                <a:solidFill>
                  <a:srgbClr val="000000"/>
                </a:solidFill>
                <a:ea typeface="楷体_GB2312" pitchFamily="49" charset="-122"/>
                <a:cs typeface="Arial" pitchFamily="34" charset="0"/>
              </a:rPr>
              <a:t>分割的原因：</a:t>
            </a:r>
            <a:endParaRPr lang="en-US" altLang="zh-CN" sz="2400" dirty="0" smtClean="0">
              <a:solidFill>
                <a:srgbClr val="000000"/>
              </a:solidFill>
              <a:ea typeface="楷体_GB2312" pitchFamily="49" charset="-122"/>
              <a:cs typeface="Arial" pitchFamily="34" charset="0"/>
            </a:endParaRPr>
          </a:p>
          <a:p>
            <a:pPr lvl="2">
              <a:spcBef>
                <a:spcPts val="100"/>
              </a:spcBef>
            </a:pPr>
            <a:r>
              <a:rPr lang="zh-CN" altLang="en-US" dirty="0" smtClean="0">
                <a:solidFill>
                  <a:srgbClr val="000000"/>
                </a:solidFill>
                <a:ea typeface="楷体_GB2312" pitchFamily="49" charset="-122"/>
                <a:cs typeface="Arial" pitchFamily="34" charset="0"/>
              </a:rPr>
              <a:t>操作的公平。</a:t>
            </a:r>
            <a:endParaRPr lang="en-US" altLang="zh-CN" dirty="0" smtClean="0">
              <a:solidFill>
                <a:srgbClr val="000000"/>
              </a:solidFill>
              <a:ea typeface="楷体_GB2312" pitchFamily="49" charset="-122"/>
              <a:cs typeface="Arial" pitchFamily="34" charset="0"/>
            </a:endParaRPr>
          </a:p>
          <a:p>
            <a:pPr lvl="2">
              <a:spcBef>
                <a:spcPts val="100"/>
              </a:spcBef>
            </a:pPr>
            <a:r>
              <a:rPr lang="zh-CN" altLang="en-US" dirty="0" smtClean="0">
                <a:solidFill>
                  <a:srgbClr val="000000"/>
                </a:solidFill>
                <a:ea typeface="楷体_GB2312" pitchFamily="49" charset="-122"/>
                <a:cs typeface="Arial" pitchFamily="34" charset="0"/>
              </a:rPr>
              <a:t>允许一个逻辑处理器的操作旁路另一个逻辑处理器可能已经停止的操作。</a:t>
            </a:r>
            <a:endParaRPr lang="en-US" altLang="zh-CN" dirty="0" smtClean="0">
              <a:solidFill>
                <a:srgbClr val="000000"/>
              </a:solidFill>
              <a:ea typeface="楷体_GB2312" pitchFamily="49" charset="-122"/>
              <a:cs typeface="Arial" pitchFamily="34" charset="0"/>
            </a:endParaRPr>
          </a:p>
          <a:p>
            <a:pPr lvl="3">
              <a:spcBef>
                <a:spcPts val="100"/>
              </a:spcBef>
            </a:pPr>
            <a:r>
              <a:rPr lang="zh-CN" altLang="en-US" dirty="0" smtClean="0">
                <a:solidFill>
                  <a:srgbClr val="000000"/>
                </a:solidFill>
                <a:ea typeface="楷体_GB2312" pitchFamily="49" charset="-122"/>
                <a:cs typeface="Arial" pitchFamily="34" charset="0"/>
              </a:rPr>
              <a:t>高速缓存未命中</a:t>
            </a:r>
            <a:endParaRPr lang="en-US" altLang="zh-CN" dirty="0" smtClean="0">
              <a:solidFill>
                <a:srgbClr val="000000"/>
              </a:solidFill>
              <a:ea typeface="楷体_GB2312" pitchFamily="49" charset="-122"/>
              <a:cs typeface="Arial" pitchFamily="34" charset="0"/>
            </a:endParaRPr>
          </a:p>
          <a:p>
            <a:pPr lvl="3">
              <a:spcBef>
                <a:spcPts val="100"/>
              </a:spcBef>
            </a:pPr>
            <a:r>
              <a:rPr lang="zh-CN" altLang="en-US" dirty="0" smtClean="0">
                <a:solidFill>
                  <a:srgbClr val="000000"/>
                </a:solidFill>
                <a:ea typeface="楷体_GB2312" pitchFamily="49" charset="-122"/>
                <a:cs typeface="Arial" pitchFamily="34" charset="0"/>
              </a:rPr>
              <a:t>分支误预测</a:t>
            </a:r>
            <a:endParaRPr lang="en-US" altLang="zh-CN" dirty="0" smtClean="0">
              <a:solidFill>
                <a:srgbClr val="000000"/>
              </a:solidFill>
              <a:ea typeface="楷体_GB2312" pitchFamily="49" charset="-122"/>
              <a:cs typeface="Arial" pitchFamily="34" charset="0"/>
            </a:endParaRPr>
          </a:p>
          <a:p>
            <a:pPr lvl="3">
              <a:spcBef>
                <a:spcPts val="100"/>
              </a:spcBef>
            </a:pPr>
            <a:r>
              <a:rPr lang="zh-CN" altLang="en-US" dirty="0" smtClean="0">
                <a:solidFill>
                  <a:srgbClr val="000000"/>
                </a:solidFill>
                <a:ea typeface="楷体_GB2312" pitchFamily="49" charset="-122"/>
                <a:cs typeface="Arial" pitchFamily="34" charset="0"/>
              </a:rPr>
              <a:t>指令相关</a:t>
            </a:r>
            <a:endParaRPr lang="en-US" altLang="zh-CN" dirty="0" smtClean="0">
              <a:solidFill>
                <a:srgbClr val="000000"/>
              </a:solidFill>
              <a:ea typeface="楷体_GB2312" pitchFamily="49" charset="-122"/>
              <a:cs typeface="Arial" pitchFamily="34" charset="0"/>
            </a:endParaRPr>
          </a:p>
          <a:p>
            <a:pPr lvl="1">
              <a:spcBef>
                <a:spcPts val="100"/>
              </a:spcBef>
            </a:pPr>
            <a:r>
              <a:rPr lang="zh-CN" altLang="en-US" sz="2400" dirty="0" smtClean="0">
                <a:solidFill>
                  <a:srgbClr val="000000"/>
                </a:solidFill>
                <a:ea typeface="楷体_GB2312" pitchFamily="49" charset="-122"/>
                <a:cs typeface="Arial" pitchFamily="34" charset="0"/>
              </a:rPr>
              <a:t>被分割的资源：主流水线段之间将指令分段的缓冲区。</a:t>
            </a:r>
            <a:endParaRPr lang="en-US" altLang="zh-CN" sz="2400" dirty="0" smtClean="0">
              <a:solidFill>
                <a:srgbClr val="000000"/>
              </a:solidFill>
              <a:ea typeface="楷体_GB2312" pitchFamily="49" charset="-122"/>
              <a:cs typeface="Arial" pitchFamily="34" charset="0"/>
            </a:endParaRPr>
          </a:p>
          <a:p>
            <a:pPr lvl="2">
              <a:spcBef>
                <a:spcPts val="100"/>
              </a:spcBef>
            </a:pPr>
            <a:r>
              <a:rPr lang="zh-CN" altLang="en-US" dirty="0" smtClean="0">
                <a:solidFill>
                  <a:srgbClr val="000000"/>
                </a:solidFill>
                <a:ea typeface="楷体_GB2312" pitchFamily="49" charset="-122"/>
                <a:cs typeface="Arial" pitchFamily="34" charset="0"/>
              </a:rPr>
              <a:t>位于执行跟踪</a:t>
            </a:r>
            <a:r>
              <a:rPr lang="en-US" altLang="zh-CN" dirty="0" smtClean="0">
                <a:solidFill>
                  <a:srgbClr val="000000"/>
                </a:solidFill>
                <a:ea typeface="楷体_GB2312" pitchFamily="49" charset="-122"/>
                <a:cs typeface="Arial" pitchFamily="34" charset="0"/>
              </a:rPr>
              <a:t>Cache</a:t>
            </a:r>
            <a:r>
              <a:rPr lang="zh-CN" altLang="en-US" dirty="0" smtClean="0">
                <a:solidFill>
                  <a:srgbClr val="000000"/>
                </a:solidFill>
                <a:ea typeface="楷体_GB2312" pitchFamily="49" charset="-122"/>
                <a:cs typeface="Arial" pitchFamily="34" charset="0"/>
              </a:rPr>
              <a:t>段之后的</a:t>
            </a:r>
            <a:r>
              <a:rPr lang="en-US" altLang="zh-CN" dirty="0" err="1" smtClean="0">
                <a:solidFill>
                  <a:srgbClr val="000000"/>
                </a:solidFill>
                <a:ea typeface="楷体_GB2312" pitchFamily="49" charset="-122"/>
                <a:cs typeface="Arial" pitchFamily="34" charset="0"/>
              </a:rPr>
              <a:t>μop</a:t>
            </a:r>
            <a:r>
              <a:rPr lang="zh-CN" altLang="en-US" dirty="0" smtClean="0">
                <a:solidFill>
                  <a:srgbClr val="000000"/>
                </a:solidFill>
                <a:ea typeface="楷体_GB2312" pitchFamily="49" charset="-122"/>
                <a:cs typeface="Arial" pitchFamily="34" charset="0"/>
              </a:rPr>
              <a:t>队列</a:t>
            </a:r>
            <a:endParaRPr lang="en-US" altLang="zh-CN" dirty="0" smtClean="0">
              <a:solidFill>
                <a:srgbClr val="000000"/>
              </a:solidFill>
              <a:ea typeface="楷体_GB2312" pitchFamily="49" charset="-122"/>
              <a:cs typeface="Arial" pitchFamily="34" charset="0"/>
            </a:endParaRPr>
          </a:p>
          <a:p>
            <a:pPr lvl="2">
              <a:spcBef>
                <a:spcPts val="100"/>
              </a:spcBef>
            </a:pPr>
            <a:r>
              <a:rPr lang="zh-CN" altLang="en-US" dirty="0" smtClean="0">
                <a:solidFill>
                  <a:srgbClr val="000000"/>
                </a:solidFill>
                <a:ea typeface="楷体_GB2312" pitchFamily="49" charset="-122"/>
                <a:cs typeface="Arial" pitchFamily="34" charset="0"/>
              </a:rPr>
              <a:t>位于寄存器重命名段之后的队列</a:t>
            </a:r>
            <a:endParaRPr lang="en-US" altLang="zh-CN" dirty="0" smtClean="0">
              <a:solidFill>
                <a:srgbClr val="000000"/>
              </a:solidFill>
              <a:ea typeface="楷体_GB2312" pitchFamily="49" charset="-122"/>
              <a:cs typeface="Arial" pitchFamily="34" charset="0"/>
            </a:endParaRPr>
          </a:p>
          <a:p>
            <a:pPr lvl="2">
              <a:spcBef>
                <a:spcPts val="100"/>
              </a:spcBef>
            </a:pPr>
            <a:r>
              <a:rPr lang="zh-CN" altLang="en-US" dirty="0" smtClean="0">
                <a:solidFill>
                  <a:srgbClr val="000000"/>
                </a:solidFill>
                <a:ea typeface="楷体_GB2312" pitchFamily="49" charset="-122"/>
                <a:cs typeface="Arial" pitchFamily="34" charset="0"/>
              </a:rPr>
              <a:t>用于指令退出段的冲排序缓冲器、加载和存储缓冲器</a:t>
            </a:r>
            <a:endParaRPr lang="en-US" altLang="zh-CN" dirty="0" smtClean="0">
              <a:solidFill>
                <a:srgbClr val="000000"/>
              </a:solidFill>
              <a:ea typeface="楷体_GB2312" pitchFamily="49" charset="-122"/>
              <a:cs typeface="Arial" pitchFamily="34" charset="0"/>
            </a:endParaRPr>
          </a:p>
          <a:p>
            <a:pPr>
              <a:spcBef>
                <a:spcPts val="100"/>
              </a:spcBef>
            </a:pPr>
            <a:r>
              <a:rPr lang="zh-CN" altLang="en-US" sz="2400" dirty="0" smtClean="0">
                <a:solidFill>
                  <a:srgbClr val="000000"/>
                </a:solidFill>
                <a:ea typeface="楷体_GB2312" pitchFamily="49" charset="-122"/>
                <a:cs typeface="Arial" pitchFamily="34" charset="0"/>
              </a:rPr>
              <a:t>共享资源</a:t>
            </a:r>
            <a:endParaRPr lang="en-US" altLang="zh-CN" sz="2400" dirty="0">
              <a:solidFill>
                <a:srgbClr val="000000"/>
              </a:solidFill>
              <a:ea typeface="楷体_GB2312" pitchFamily="49" charset="-122"/>
              <a:cs typeface="Arial" pitchFamily="34" charset="0"/>
            </a:endParaRPr>
          </a:p>
        </p:txBody>
      </p:sp>
      <p:sp>
        <p:nvSpPr>
          <p:cNvPr id="2" name="灯片编号占位符 1"/>
          <p:cNvSpPr>
            <a:spLocks noGrp="1"/>
          </p:cNvSpPr>
          <p:nvPr>
            <p:ph type="sldNum" sz="quarter" idx="11"/>
          </p:nvPr>
        </p:nvSpPr>
        <p:spPr/>
        <p:txBody>
          <a:bodyPr/>
          <a:lstStyle/>
          <a:p>
            <a:fld id="{1249CAA2-A36C-4D0A-B095-2E3BE72EBB0E}" type="slidenum">
              <a:rPr lang="zh-CN" altLang="en-US" smtClean="0"/>
              <a:pPr/>
              <a:t>108</a:t>
            </a:fld>
            <a:endParaRPr lang="en-US" altLang="zh-CN"/>
          </a:p>
        </p:txBody>
      </p:sp>
      <p:sp>
        <p:nvSpPr>
          <p:cNvPr id="6" name="矩形 5"/>
          <p:cNvSpPr/>
          <p:nvPr/>
        </p:nvSpPr>
        <p:spPr>
          <a:xfrm>
            <a:off x="5569278" y="359842"/>
            <a:ext cx="2387192" cy="523220"/>
          </a:xfrm>
          <a:prstGeom prst="rect">
            <a:avLst/>
          </a:prstGeom>
        </p:spPr>
        <p:txBody>
          <a:bodyPr wrap="none">
            <a:spAutoFit/>
          </a:bodyPr>
          <a:lstStyle/>
          <a:p>
            <a:r>
              <a:rPr lang="en-US" altLang="zh-CN"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1. </a:t>
            </a:r>
            <a:r>
              <a:rPr lang="zh-CN" altLang="en-US"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超</a:t>
            </a:r>
            <a:r>
              <a:rPr lang="zh-CN" altLang="en-US" sz="2800" b="1" kern="0" dirty="0">
                <a:solidFill>
                  <a:srgbClr val="FF6600"/>
                </a:solidFill>
                <a:latin typeface="Arial" panose="020B0604020202020204" pitchFamily="34" charset="0"/>
                <a:ea typeface="黑体" panose="02010609060101010101" pitchFamily="49" charset="-122"/>
                <a:cs typeface="Arial" panose="020B0604020202020204" pitchFamily="34" charset="0"/>
              </a:rPr>
              <a:t>线程技术</a:t>
            </a:r>
            <a:endParaRPr lang="zh-CN" altLang="en-US" dirty="0">
              <a:solidFill>
                <a:srgbClr val="FF6600"/>
              </a:solidFill>
              <a:latin typeface="Arial" panose="020B0604020202020204" pitchFamily="34" charset="0"/>
              <a:ea typeface="黑体" panose="02010609060101010101" pitchFamily="49" charset="-122"/>
              <a:cs typeface="Arial" panose="020B0604020202020204" pitchFamily="34" charset="0"/>
            </a:endParaRPr>
          </a:p>
        </p:txBody>
      </p:sp>
      <p:sp>
        <p:nvSpPr>
          <p:cNvPr id="7" name="矩形 6"/>
          <p:cNvSpPr/>
          <p:nvPr/>
        </p:nvSpPr>
        <p:spPr>
          <a:xfrm>
            <a:off x="755470" y="817490"/>
            <a:ext cx="7777080" cy="523220"/>
          </a:xfrm>
          <a:prstGeom prst="rect">
            <a:avLst/>
          </a:prstGeom>
        </p:spPr>
        <p:txBody>
          <a:bodyPr wrap="square">
            <a:spAutoFit/>
          </a:bodyPr>
          <a:lstStyle/>
          <a:p>
            <a:pPr algn="l"/>
            <a:r>
              <a:rPr lang="en-US" altLang="zh-CN"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1</a:t>
            </a:r>
            <a:r>
              <a:rPr lang="zh-CN" altLang="en-US"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）处理器资源与</a:t>
            </a:r>
            <a:r>
              <a:rPr lang="en-US" altLang="zh-CN"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HT</a:t>
            </a:r>
            <a:r>
              <a:rPr lang="zh-CN" altLang="en-US"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技术</a:t>
            </a:r>
            <a:endParaRPr lang="zh-CN" altLang="en-US" dirty="0">
              <a:solidFill>
                <a:srgbClr val="008000"/>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401868383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rgbClr val="00007D"/>
                </a:solidFill>
                <a:latin typeface="Arial"/>
                <a:ea typeface="黑体" pitchFamily="2" charset="-122"/>
              </a:rPr>
              <a:t>2.3.3 </a:t>
            </a:r>
            <a:r>
              <a:rPr lang="zh-CN" altLang="en-US" dirty="0">
                <a:solidFill>
                  <a:srgbClr val="00007D"/>
                </a:solidFill>
                <a:latin typeface="Arial"/>
                <a:ea typeface="黑体" pitchFamily="2" charset="-122"/>
              </a:rPr>
              <a:t>多核处理器关键并行</a:t>
            </a:r>
            <a:r>
              <a:rPr lang="zh-CN" altLang="en-US" dirty="0" smtClean="0">
                <a:solidFill>
                  <a:srgbClr val="00007D"/>
                </a:solidFill>
                <a:latin typeface="Arial"/>
                <a:ea typeface="黑体" pitchFamily="2" charset="-122"/>
              </a:rPr>
              <a:t>技术</a:t>
            </a:r>
            <a:endParaRPr lang="zh-CN" altLang="en-US" dirty="0"/>
          </a:p>
        </p:txBody>
      </p:sp>
      <p:sp>
        <p:nvSpPr>
          <p:cNvPr id="4" name="内容占位符 3"/>
          <p:cNvSpPr>
            <a:spLocks noGrp="1"/>
          </p:cNvSpPr>
          <p:nvPr>
            <p:ph idx="1"/>
          </p:nvPr>
        </p:nvSpPr>
        <p:spPr>
          <a:xfrm>
            <a:off x="330438" y="1340709"/>
            <a:ext cx="8661162" cy="5397441"/>
          </a:xfrm>
        </p:spPr>
        <p:txBody>
          <a:bodyPr/>
          <a:lstStyle/>
          <a:p>
            <a:pPr>
              <a:spcBef>
                <a:spcPts val="100"/>
              </a:spcBef>
            </a:pPr>
            <a:r>
              <a:rPr lang="zh-CN" altLang="en-US" sz="2400" dirty="0" smtClean="0">
                <a:solidFill>
                  <a:srgbClr val="000000"/>
                </a:solidFill>
                <a:ea typeface="楷体_GB2312" pitchFamily="49" charset="-122"/>
                <a:cs typeface="Arial" pitchFamily="34" charset="0"/>
              </a:rPr>
              <a:t>复制资源</a:t>
            </a:r>
            <a:endParaRPr lang="en-US" altLang="zh-CN" sz="2400" dirty="0" smtClean="0">
              <a:solidFill>
                <a:srgbClr val="000000"/>
              </a:solidFill>
              <a:ea typeface="楷体_GB2312" pitchFamily="49" charset="-122"/>
              <a:cs typeface="Arial" pitchFamily="34" charset="0"/>
            </a:endParaRPr>
          </a:p>
          <a:p>
            <a:pPr>
              <a:spcBef>
                <a:spcPts val="100"/>
              </a:spcBef>
            </a:pPr>
            <a:r>
              <a:rPr lang="zh-CN" altLang="en-US" sz="2400" dirty="0" smtClean="0">
                <a:solidFill>
                  <a:srgbClr val="000000"/>
                </a:solidFill>
                <a:ea typeface="楷体_GB2312" pitchFamily="49" charset="-122"/>
                <a:cs typeface="Arial" pitchFamily="34" charset="0"/>
              </a:rPr>
              <a:t>分割资源</a:t>
            </a:r>
            <a:endParaRPr lang="en-US" altLang="zh-CN" dirty="0" smtClean="0">
              <a:solidFill>
                <a:srgbClr val="000000"/>
              </a:solidFill>
              <a:ea typeface="楷体_GB2312" pitchFamily="49" charset="-122"/>
              <a:cs typeface="Arial" pitchFamily="34" charset="0"/>
            </a:endParaRPr>
          </a:p>
          <a:p>
            <a:pPr>
              <a:spcBef>
                <a:spcPts val="100"/>
              </a:spcBef>
            </a:pPr>
            <a:r>
              <a:rPr lang="zh-CN" altLang="en-US" sz="2400" dirty="0" smtClean="0">
                <a:solidFill>
                  <a:srgbClr val="000000"/>
                </a:solidFill>
                <a:ea typeface="楷体_GB2312" pitchFamily="49" charset="-122"/>
                <a:cs typeface="Arial" pitchFamily="34" charset="0"/>
              </a:rPr>
              <a:t>共享资源</a:t>
            </a:r>
            <a:endParaRPr lang="en-US" altLang="zh-CN" sz="2400" dirty="0" smtClean="0">
              <a:solidFill>
                <a:srgbClr val="000000"/>
              </a:solidFill>
              <a:ea typeface="楷体_GB2312" pitchFamily="49" charset="-122"/>
              <a:cs typeface="Arial" pitchFamily="34" charset="0"/>
            </a:endParaRPr>
          </a:p>
          <a:p>
            <a:pPr lvl="1">
              <a:spcBef>
                <a:spcPts val="100"/>
              </a:spcBef>
            </a:pPr>
            <a:r>
              <a:rPr lang="zh-CN" altLang="en-US" sz="2400" dirty="0" smtClean="0">
                <a:solidFill>
                  <a:srgbClr val="000000"/>
                </a:solidFill>
                <a:ea typeface="楷体_GB2312" pitchFamily="49" charset="-122"/>
                <a:cs typeface="Arial" pitchFamily="34" charset="0"/>
              </a:rPr>
              <a:t>为提高资源利用率，大部分资源被完全共享。</a:t>
            </a:r>
            <a:endParaRPr lang="en-US" altLang="zh-CN" sz="2400" dirty="0" smtClean="0">
              <a:solidFill>
                <a:srgbClr val="000000"/>
              </a:solidFill>
              <a:ea typeface="楷体_GB2312" pitchFamily="49" charset="-122"/>
              <a:cs typeface="Arial" pitchFamily="34" charset="0"/>
            </a:endParaRPr>
          </a:p>
          <a:p>
            <a:pPr lvl="1">
              <a:spcBef>
                <a:spcPts val="100"/>
              </a:spcBef>
            </a:pPr>
            <a:r>
              <a:rPr lang="zh-CN" altLang="en-US" sz="2400" dirty="0" smtClean="0">
                <a:solidFill>
                  <a:srgbClr val="000000"/>
                </a:solidFill>
                <a:ea typeface="楷体_GB2312" pitchFamily="49" charset="-122"/>
                <a:cs typeface="Arial" pitchFamily="34" charset="0"/>
              </a:rPr>
              <a:t>一些被线性寻址的共享资源（如</a:t>
            </a:r>
            <a:r>
              <a:rPr lang="en-US" altLang="zh-CN" sz="2400" dirty="0" smtClean="0">
                <a:solidFill>
                  <a:srgbClr val="000000"/>
                </a:solidFill>
                <a:ea typeface="楷体_GB2312" pitchFamily="49" charset="-122"/>
                <a:cs typeface="Arial" pitchFamily="34" charset="0"/>
              </a:rPr>
              <a:t>DTLB</a:t>
            </a:r>
            <a:r>
              <a:rPr lang="zh-CN" altLang="en-US" sz="2400" dirty="0" smtClean="0">
                <a:solidFill>
                  <a:srgbClr val="000000"/>
                </a:solidFill>
                <a:ea typeface="楷体_GB2312" pitchFamily="49" charset="-122"/>
                <a:cs typeface="Arial" pitchFamily="34" charset="0"/>
              </a:rPr>
              <a:t>）会包含一个逻辑处理器</a:t>
            </a:r>
            <a:r>
              <a:rPr lang="en-US" altLang="zh-CN" sz="2400" dirty="0" smtClean="0">
                <a:solidFill>
                  <a:srgbClr val="000000"/>
                </a:solidFill>
                <a:ea typeface="楷体_GB2312" pitchFamily="49" charset="-122"/>
                <a:cs typeface="Arial" pitchFamily="34" charset="0"/>
              </a:rPr>
              <a:t>ID</a:t>
            </a:r>
            <a:r>
              <a:rPr lang="zh-CN" altLang="en-US" sz="2400" dirty="0" smtClean="0">
                <a:solidFill>
                  <a:srgbClr val="000000"/>
                </a:solidFill>
                <a:ea typeface="楷体_GB2312" pitchFamily="49" charset="-122"/>
                <a:cs typeface="Arial" pitchFamily="34" charset="0"/>
              </a:rPr>
              <a:t>位，以识别该资源属于哪个逻辑处理器。</a:t>
            </a:r>
            <a:endParaRPr lang="en-US" altLang="zh-CN" sz="2400" dirty="0" smtClean="0">
              <a:solidFill>
                <a:srgbClr val="000000"/>
              </a:solidFill>
              <a:ea typeface="楷体_GB2312" pitchFamily="49" charset="-122"/>
              <a:cs typeface="Arial" pitchFamily="34" charset="0"/>
            </a:endParaRPr>
          </a:p>
          <a:p>
            <a:pPr lvl="1">
              <a:spcBef>
                <a:spcPts val="100"/>
              </a:spcBef>
            </a:pPr>
            <a:r>
              <a:rPr lang="en-US" altLang="zh-CN" sz="2400" dirty="0" smtClean="0">
                <a:solidFill>
                  <a:srgbClr val="000000"/>
                </a:solidFill>
                <a:ea typeface="楷体_GB2312" pitchFamily="49" charset="-122"/>
                <a:cs typeface="Arial" pitchFamily="34" charset="0"/>
              </a:rPr>
              <a:t>L1 Cache</a:t>
            </a:r>
            <a:r>
              <a:rPr lang="zh-CN" altLang="en-US" sz="2400" dirty="0" smtClean="0">
                <a:solidFill>
                  <a:srgbClr val="000000"/>
                </a:solidFill>
                <a:ea typeface="楷体_GB2312" pitchFamily="49" charset="-122"/>
                <a:cs typeface="Arial" pitchFamily="34" charset="0"/>
              </a:rPr>
              <a:t>可以根据</a:t>
            </a:r>
            <a:r>
              <a:rPr lang="en-US" altLang="zh-CN" sz="2400" dirty="0" smtClean="0">
                <a:solidFill>
                  <a:srgbClr val="000000"/>
                </a:solidFill>
                <a:ea typeface="楷体_GB2312" pitchFamily="49" charset="-122"/>
                <a:cs typeface="Arial" pitchFamily="34" charset="0"/>
              </a:rPr>
              <a:t>Context-ID</a:t>
            </a:r>
            <a:r>
              <a:rPr lang="zh-CN" altLang="en-US" sz="2400" dirty="0" smtClean="0">
                <a:solidFill>
                  <a:srgbClr val="000000"/>
                </a:solidFill>
                <a:ea typeface="楷体_GB2312" pitchFamily="49" charset="-122"/>
                <a:cs typeface="Arial" pitchFamily="34" charset="0"/>
              </a:rPr>
              <a:t>位以两种模式运作：</a:t>
            </a:r>
            <a:endParaRPr lang="en-US" altLang="zh-CN" sz="2400" dirty="0" smtClean="0">
              <a:solidFill>
                <a:srgbClr val="000000"/>
              </a:solidFill>
              <a:ea typeface="楷体_GB2312" pitchFamily="49" charset="-122"/>
              <a:cs typeface="Arial" pitchFamily="34" charset="0"/>
            </a:endParaRPr>
          </a:p>
          <a:p>
            <a:pPr lvl="2">
              <a:spcBef>
                <a:spcPts val="100"/>
              </a:spcBef>
            </a:pPr>
            <a:r>
              <a:rPr lang="zh-CN" altLang="en-US" dirty="0" smtClean="0">
                <a:solidFill>
                  <a:srgbClr val="000000"/>
                </a:solidFill>
                <a:ea typeface="楷体_GB2312" pitchFamily="49" charset="-122"/>
                <a:cs typeface="Arial" pitchFamily="34" charset="0"/>
              </a:rPr>
              <a:t>共享模式（</a:t>
            </a:r>
            <a:r>
              <a:rPr lang="en-US" altLang="zh-CN" dirty="0" smtClean="0">
                <a:solidFill>
                  <a:srgbClr val="000000"/>
                </a:solidFill>
                <a:ea typeface="楷体_GB2312" pitchFamily="49" charset="-122"/>
                <a:cs typeface="Arial" pitchFamily="34" charset="0"/>
              </a:rPr>
              <a:t>Shared Mode</a:t>
            </a:r>
            <a:r>
              <a:rPr lang="zh-CN" altLang="en-US" dirty="0" smtClean="0">
                <a:solidFill>
                  <a:srgbClr val="000000"/>
                </a:solidFill>
                <a:ea typeface="楷体_GB2312" pitchFamily="49" charset="-122"/>
                <a:cs typeface="Arial" pitchFamily="34" charset="0"/>
              </a:rPr>
              <a:t>）：</a:t>
            </a:r>
            <a:r>
              <a:rPr lang="en-US" altLang="zh-CN" dirty="0" smtClean="0">
                <a:solidFill>
                  <a:srgbClr val="000000"/>
                </a:solidFill>
                <a:ea typeface="楷体_GB2312" pitchFamily="49" charset="-122"/>
                <a:cs typeface="Arial" pitchFamily="34" charset="0"/>
              </a:rPr>
              <a:t>L1</a:t>
            </a:r>
            <a:r>
              <a:rPr lang="zh-CN" altLang="en-US" dirty="0" smtClean="0">
                <a:solidFill>
                  <a:srgbClr val="000000"/>
                </a:solidFill>
                <a:ea typeface="楷体_GB2312" pitchFamily="49" charset="-122"/>
                <a:cs typeface="Arial" pitchFamily="34" charset="0"/>
              </a:rPr>
              <a:t>数据</a:t>
            </a:r>
            <a:r>
              <a:rPr lang="en-US" altLang="zh-CN" dirty="0" smtClean="0">
                <a:solidFill>
                  <a:srgbClr val="000000"/>
                </a:solidFill>
                <a:ea typeface="楷体_GB2312" pitchFamily="49" charset="-122"/>
                <a:cs typeface="Arial" pitchFamily="34" charset="0"/>
              </a:rPr>
              <a:t>Cache</a:t>
            </a:r>
            <a:r>
              <a:rPr lang="zh-CN" altLang="en-US" dirty="0" smtClean="0">
                <a:solidFill>
                  <a:srgbClr val="000000"/>
                </a:solidFill>
                <a:ea typeface="楷体_GB2312" pitchFamily="49" charset="-122"/>
                <a:cs typeface="Arial" pitchFamily="34" charset="0"/>
              </a:rPr>
              <a:t>被两个逻辑处理器完全共享。</a:t>
            </a:r>
            <a:endParaRPr lang="en-US" altLang="zh-CN" dirty="0" smtClean="0">
              <a:solidFill>
                <a:srgbClr val="000000"/>
              </a:solidFill>
              <a:ea typeface="楷体_GB2312" pitchFamily="49" charset="-122"/>
              <a:cs typeface="Arial" pitchFamily="34" charset="0"/>
            </a:endParaRPr>
          </a:p>
          <a:p>
            <a:pPr lvl="2">
              <a:spcBef>
                <a:spcPts val="100"/>
              </a:spcBef>
            </a:pPr>
            <a:r>
              <a:rPr lang="zh-CN" altLang="en-US" dirty="0">
                <a:solidFill>
                  <a:srgbClr val="000000"/>
                </a:solidFill>
                <a:ea typeface="楷体_GB2312" pitchFamily="49" charset="-122"/>
                <a:cs typeface="Arial" pitchFamily="34" charset="0"/>
              </a:rPr>
              <a:t>自</a:t>
            </a:r>
            <a:r>
              <a:rPr lang="zh-CN" altLang="en-US" dirty="0" smtClean="0">
                <a:solidFill>
                  <a:srgbClr val="000000"/>
                </a:solidFill>
                <a:ea typeface="楷体_GB2312" pitchFamily="49" charset="-122"/>
                <a:cs typeface="Arial" pitchFamily="34" charset="0"/>
              </a:rPr>
              <a:t>适应模式：主存访问采用页目录，且被一致性地映射到共享</a:t>
            </a:r>
            <a:r>
              <a:rPr lang="en-US" altLang="zh-CN" dirty="0" smtClean="0">
                <a:solidFill>
                  <a:srgbClr val="000000"/>
                </a:solidFill>
                <a:ea typeface="楷体_GB2312" pitchFamily="49" charset="-122"/>
                <a:cs typeface="Arial" pitchFamily="34" charset="0"/>
              </a:rPr>
              <a:t>L1</a:t>
            </a:r>
            <a:r>
              <a:rPr lang="zh-CN" altLang="en-US" dirty="0" smtClean="0">
                <a:solidFill>
                  <a:srgbClr val="000000"/>
                </a:solidFill>
                <a:ea typeface="楷体_GB2312" pitchFamily="49" charset="-122"/>
                <a:cs typeface="Arial" pitchFamily="34" charset="0"/>
              </a:rPr>
              <a:t>数据</a:t>
            </a:r>
            <a:r>
              <a:rPr lang="en-US" altLang="zh-CN" dirty="0" smtClean="0">
                <a:solidFill>
                  <a:srgbClr val="000000"/>
                </a:solidFill>
                <a:ea typeface="楷体_GB2312" pitchFamily="49" charset="-122"/>
                <a:cs typeface="Arial" pitchFamily="34" charset="0"/>
              </a:rPr>
              <a:t>Cache</a:t>
            </a:r>
            <a:r>
              <a:rPr lang="zh-CN" altLang="en-US" dirty="0" smtClean="0">
                <a:solidFill>
                  <a:srgbClr val="000000"/>
                </a:solidFill>
                <a:ea typeface="楷体_GB2312" pitchFamily="49" charset="-122"/>
                <a:cs typeface="Arial" pitchFamily="34" charset="0"/>
              </a:rPr>
              <a:t>的逻辑处理器上。</a:t>
            </a:r>
            <a:endParaRPr lang="en-US" altLang="zh-CN" dirty="0">
              <a:solidFill>
                <a:srgbClr val="000000"/>
              </a:solidFill>
              <a:ea typeface="楷体_GB2312" pitchFamily="49" charset="-122"/>
              <a:cs typeface="Arial" pitchFamily="34" charset="0"/>
            </a:endParaRPr>
          </a:p>
        </p:txBody>
      </p:sp>
      <p:sp>
        <p:nvSpPr>
          <p:cNvPr id="2" name="灯片编号占位符 1"/>
          <p:cNvSpPr>
            <a:spLocks noGrp="1"/>
          </p:cNvSpPr>
          <p:nvPr>
            <p:ph type="sldNum" sz="quarter" idx="11"/>
          </p:nvPr>
        </p:nvSpPr>
        <p:spPr/>
        <p:txBody>
          <a:bodyPr/>
          <a:lstStyle/>
          <a:p>
            <a:fld id="{1249CAA2-A36C-4D0A-B095-2E3BE72EBB0E}" type="slidenum">
              <a:rPr lang="zh-CN" altLang="en-US" smtClean="0"/>
              <a:pPr/>
              <a:t>109</a:t>
            </a:fld>
            <a:endParaRPr lang="en-US" altLang="zh-CN"/>
          </a:p>
        </p:txBody>
      </p:sp>
      <p:sp>
        <p:nvSpPr>
          <p:cNvPr id="6" name="矩形 5"/>
          <p:cNvSpPr/>
          <p:nvPr/>
        </p:nvSpPr>
        <p:spPr>
          <a:xfrm>
            <a:off x="5569278" y="359842"/>
            <a:ext cx="2387192" cy="523220"/>
          </a:xfrm>
          <a:prstGeom prst="rect">
            <a:avLst/>
          </a:prstGeom>
        </p:spPr>
        <p:txBody>
          <a:bodyPr wrap="none">
            <a:spAutoFit/>
          </a:bodyPr>
          <a:lstStyle/>
          <a:p>
            <a:r>
              <a:rPr lang="en-US" altLang="zh-CN"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1. </a:t>
            </a:r>
            <a:r>
              <a:rPr lang="zh-CN" altLang="en-US"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超</a:t>
            </a:r>
            <a:r>
              <a:rPr lang="zh-CN" altLang="en-US" sz="2800" b="1" kern="0" dirty="0">
                <a:solidFill>
                  <a:srgbClr val="FF6600"/>
                </a:solidFill>
                <a:latin typeface="Arial" panose="020B0604020202020204" pitchFamily="34" charset="0"/>
                <a:ea typeface="黑体" panose="02010609060101010101" pitchFamily="49" charset="-122"/>
                <a:cs typeface="Arial" panose="020B0604020202020204" pitchFamily="34" charset="0"/>
              </a:rPr>
              <a:t>线程技术</a:t>
            </a:r>
            <a:endParaRPr lang="zh-CN" altLang="en-US" dirty="0">
              <a:solidFill>
                <a:srgbClr val="FF6600"/>
              </a:solidFill>
              <a:latin typeface="Arial" panose="020B0604020202020204" pitchFamily="34" charset="0"/>
              <a:ea typeface="黑体" panose="02010609060101010101" pitchFamily="49" charset="-122"/>
              <a:cs typeface="Arial" panose="020B0604020202020204" pitchFamily="34" charset="0"/>
            </a:endParaRPr>
          </a:p>
        </p:txBody>
      </p:sp>
      <p:sp>
        <p:nvSpPr>
          <p:cNvPr id="7" name="矩形 6"/>
          <p:cNvSpPr/>
          <p:nvPr/>
        </p:nvSpPr>
        <p:spPr>
          <a:xfrm>
            <a:off x="755470" y="817490"/>
            <a:ext cx="7777080" cy="523220"/>
          </a:xfrm>
          <a:prstGeom prst="rect">
            <a:avLst/>
          </a:prstGeom>
        </p:spPr>
        <p:txBody>
          <a:bodyPr wrap="square">
            <a:spAutoFit/>
          </a:bodyPr>
          <a:lstStyle/>
          <a:p>
            <a:pPr algn="l"/>
            <a:r>
              <a:rPr lang="en-US" altLang="zh-CN"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1</a:t>
            </a:r>
            <a:r>
              <a:rPr lang="zh-CN" altLang="en-US"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）处理器资源与</a:t>
            </a:r>
            <a:r>
              <a:rPr lang="en-US" altLang="zh-CN"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HT</a:t>
            </a:r>
            <a:r>
              <a:rPr lang="zh-CN" altLang="en-US"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技术</a:t>
            </a:r>
            <a:endParaRPr lang="zh-CN" altLang="en-US" dirty="0">
              <a:solidFill>
                <a:srgbClr val="008000"/>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2698402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a:spLocks noGrp="1" noChangeArrowheads="1"/>
          </p:cNvSpPr>
          <p:nvPr>
            <p:ph type="title"/>
          </p:nvPr>
        </p:nvSpPr>
        <p:spPr>
          <a:xfrm>
            <a:off x="323849" y="333375"/>
            <a:ext cx="8640763" cy="533400"/>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a:t>
            </a:r>
            <a:r>
              <a:rPr lang="zh-CN" altLang="en-US" sz="2800" b="1" dirty="0">
                <a:solidFill>
                  <a:srgbClr val="00007D"/>
                </a:solidFill>
                <a:ea typeface="黑体" pitchFamily="2" charset="-122"/>
              </a:rPr>
              <a:t>      </a:t>
            </a:r>
            <a:r>
              <a:rPr lang="en-US" altLang="zh-CN" sz="2800" b="1" dirty="0">
                <a:solidFill>
                  <a:srgbClr val="006600"/>
                </a:solidFill>
                <a:ea typeface="黑体" pitchFamily="2" charset="-122"/>
              </a:rPr>
              <a:t>2.1.3 </a:t>
            </a:r>
            <a:r>
              <a:rPr lang="zh-CN" altLang="en-US" sz="2800" b="1" dirty="0">
                <a:solidFill>
                  <a:srgbClr val="006600"/>
                </a:solidFill>
                <a:ea typeface="黑体" pitchFamily="2" charset="-122"/>
              </a:rPr>
              <a:t>寄存器、主存和</a:t>
            </a:r>
            <a:r>
              <a:rPr lang="en-US" altLang="zh-CN" sz="2800" b="1" dirty="0">
                <a:solidFill>
                  <a:srgbClr val="006600"/>
                </a:solidFill>
                <a:ea typeface="黑体" pitchFamily="2" charset="-122"/>
              </a:rPr>
              <a:t>IO</a:t>
            </a:r>
            <a:r>
              <a:rPr lang="zh-CN" altLang="en-US" sz="2800" b="1" dirty="0">
                <a:solidFill>
                  <a:srgbClr val="006600"/>
                </a:solidFill>
                <a:ea typeface="黑体" pitchFamily="2" charset="-122"/>
              </a:rPr>
              <a:t>结构</a:t>
            </a:r>
            <a:endParaRPr lang="zh-CN" altLang="en-US" sz="2400" b="1" dirty="0">
              <a:solidFill>
                <a:srgbClr val="006600"/>
              </a:solidFill>
              <a:ea typeface="黑体" pitchFamily="2" charset="-122"/>
            </a:endParaRPr>
          </a:p>
        </p:txBody>
      </p:sp>
      <p:sp>
        <p:nvSpPr>
          <p:cNvPr id="716803" name="Rectangle 3"/>
          <p:cNvSpPr>
            <a:spLocks noGrp="1" noChangeArrowheads="1"/>
          </p:cNvSpPr>
          <p:nvPr>
            <p:ph idx="1"/>
          </p:nvPr>
        </p:nvSpPr>
        <p:spPr>
          <a:xfrm>
            <a:off x="277813" y="981075"/>
            <a:ext cx="8686800" cy="590537"/>
          </a:xfrm>
          <a:noFill/>
          <a:ln/>
        </p:spPr>
        <p:txBody>
          <a:bodyPr/>
          <a:lstStyle/>
          <a:p>
            <a:pPr marL="0" indent="0">
              <a:buSzTx/>
              <a:buNone/>
            </a:pPr>
            <a:r>
              <a:rPr lang="en-US" altLang="zh-CN" sz="2800" b="1" dirty="0" smtClean="0">
                <a:latin typeface="Times New Roman" pitchFamily="18" charset="0"/>
              </a:rPr>
              <a:t>1. </a:t>
            </a:r>
            <a:r>
              <a:rPr lang="zh-CN" altLang="en-US" sz="2800" b="1" dirty="0" smtClean="0">
                <a:latin typeface="Times New Roman" pitchFamily="18" charset="0"/>
              </a:rPr>
              <a:t>寄存器结构：</a:t>
            </a:r>
            <a:endParaRPr lang="en-US" altLang="zh-CN" b="1" dirty="0">
              <a:solidFill>
                <a:srgbClr val="008000"/>
              </a:solidFill>
              <a:latin typeface="Times New Roman" pitchFamily="18" charset="0"/>
            </a:endParaRPr>
          </a:p>
        </p:txBody>
      </p:sp>
      <p:sp>
        <p:nvSpPr>
          <p:cNvPr id="6" name="灯片编号占位符 4"/>
          <p:cNvSpPr>
            <a:spLocks noGrp="1"/>
          </p:cNvSpPr>
          <p:nvPr>
            <p:ph type="sldNum" sz="quarter" idx="11"/>
          </p:nvPr>
        </p:nvSpPr>
        <p:spPr/>
        <p:txBody>
          <a:bodyPr/>
          <a:lstStyle/>
          <a:p>
            <a:fld id="{AB2288E6-C716-4585-9A1C-500C7F6DB8EA}" type="slidenum">
              <a:rPr lang="zh-CN" altLang="en-US"/>
              <a:pPr/>
              <a:t>11</a:t>
            </a:fld>
            <a:endParaRPr lang="en-US" altLang="zh-CN"/>
          </a:p>
        </p:txBody>
      </p:sp>
      <p:graphicFrame>
        <p:nvGraphicFramePr>
          <p:cNvPr id="7" name="表格 6"/>
          <p:cNvGraphicFramePr>
            <a:graphicFrameLocks noGrp="1"/>
          </p:cNvGraphicFramePr>
          <p:nvPr/>
        </p:nvGraphicFramePr>
        <p:xfrm>
          <a:off x="3571868" y="928670"/>
          <a:ext cx="2571768" cy="1385280"/>
        </p:xfrm>
        <a:graphic>
          <a:graphicData uri="http://schemas.openxmlformats.org/drawingml/2006/table">
            <a:tbl>
              <a:tblPr>
                <a:solidFill>
                  <a:srgbClr val="FFFF99"/>
                </a:solidFill>
                <a:effectLst/>
                <a:tableStyleId>{69C7853C-536D-4A76-A0AE-DD22124D55A5}</a:tableStyleId>
              </a:tblPr>
              <a:tblGrid>
                <a:gridCol w="1285884"/>
                <a:gridCol w="1285884"/>
              </a:tblGrid>
              <a:tr h="285752">
                <a:tc>
                  <a:txBody>
                    <a:bodyPr/>
                    <a:lstStyle/>
                    <a:p>
                      <a:pPr algn="ctr"/>
                      <a:r>
                        <a:rPr lang="en-US" altLang="zh-CN" sz="1800" b="1" dirty="0" smtClean="0">
                          <a:solidFill>
                            <a:srgbClr val="D60093"/>
                          </a:solidFill>
                          <a:latin typeface="+mn-lt"/>
                        </a:rPr>
                        <a:t>AH</a:t>
                      </a:r>
                      <a:endParaRPr lang="zh-CN" altLang="en-US" sz="1800" b="1" dirty="0">
                        <a:solidFill>
                          <a:srgbClr val="D60093"/>
                        </a:solidFill>
                        <a:latin typeface="+mn-lt"/>
                      </a:endParaRPr>
                    </a:p>
                  </a:txBody>
                  <a:tcPr marT="36000" marB="36000" anchor="ctr" anchorCtr="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1800" b="1" dirty="0" smtClean="0">
                          <a:solidFill>
                            <a:srgbClr val="D60093"/>
                          </a:solidFill>
                          <a:latin typeface="+mn-lt"/>
                        </a:rPr>
                        <a:t>AL</a:t>
                      </a:r>
                      <a:endParaRPr lang="zh-CN" altLang="en-US" sz="1800" b="1" dirty="0">
                        <a:solidFill>
                          <a:srgbClr val="D60093"/>
                        </a:solidFill>
                        <a:latin typeface="+mn-lt"/>
                      </a:endParaRPr>
                    </a:p>
                  </a:txBody>
                  <a:tcPr marT="36000" marB="36000" anchor="ctr" anchorCtr="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285752">
                <a:tc>
                  <a:txBody>
                    <a:bodyPr/>
                    <a:lstStyle/>
                    <a:p>
                      <a:pPr algn="ctr"/>
                      <a:r>
                        <a:rPr lang="en-US" altLang="zh-CN" sz="1800" b="1" dirty="0" smtClean="0">
                          <a:solidFill>
                            <a:srgbClr val="D60093"/>
                          </a:solidFill>
                          <a:latin typeface="+mn-lt"/>
                        </a:rPr>
                        <a:t>BH</a:t>
                      </a:r>
                      <a:endParaRPr lang="zh-CN" altLang="en-US" sz="1800" b="1" dirty="0">
                        <a:solidFill>
                          <a:srgbClr val="D60093"/>
                        </a:solidFill>
                        <a:latin typeface="+mn-lt"/>
                      </a:endParaRPr>
                    </a:p>
                  </a:txBody>
                  <a:tcPr marT="36000" marB="36000" anchor="ctr" anchorCtr="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1800" b="1" dirty="0" smtClean="0">
                          <a:solidFill>
                            <a:srgbClr val="D60093"/>
                          </a:solidFill>
                          <a:latin typeface="+mn-lt"/>
                        </a:rPr>
                        <a:t>BL</a:t>
                      </a:r>
                      <a:endParaRPr lang="zh-CN" altLang="en-US" sz="1800" b="1" dirty="0">
                        <a:solidFill>
                          <a:srgbClr val="D60093"/>
                        </a:solidFill>
                        <a:latin typeface="+mn-lt"/>
                      </a:endParaRPr>
                    </a:p>
                  </a:txBody>
                  <a:tcPr marT="36000" marB="36000" anchor="ctr" anchorCtr="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285752">
                <a:tc>
                  <a:txBody>
                    <a:bodyPr/>
                    <a:lstStyle/>
                    <a:p>
                      <a:pPr algn="ctr"/>
                      <a:r>
                        <a:rPr lang="en-US" altLang="zh-CN" sz="1800" b="1" dirty="0" smtClean="0">
                          <a:solidFill>
                            <a:srgbClr val="D60093"/>
                          </a:solidFill>
                          <a:latin typeface="+mn-lt"/>
                        </a:rPr>
                        <a:t>CH</a:t>
                      </a:r>
                      <a:endParaRPr lang="zh-CN" altLang="en-US" sz="1800" b="1" dirty="0">
                        <a:solidFill>
                          <a:srgbClr val="D60093"/>
                        </a:solidFill>
                        <a:latin typeface="+mn-lt"/>
                      </a:endParaRPr>
                    </a:p>
                  </a:txBody>
                  <a:tcPr marT="36000" marB="36000" anchor="ctr" anchorCtr="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1800" b="1" dirty="0" smtClean="0">
                          <a:solidFill>
                            <a:srgbClr val="D60093"/>
                          </a:solidFill>
                          <a:latin typeface="+mn-lt"/>
                        </a:rPr>
                        <a:t>CL</a:t>
                      </a:r>
                      <a:endParaRPr lang="zh-CN" altLang="en-US" sz="1800" b="1" dirty="0">
                        <a:solidFill>
                          <a:srgbClr val="D60093"/>
                        </a:solidFill>
                        <a:latin typeface="+mn-lt"/>
                      </a:endParaRPr>
                    </a:p>
                  </a:txBody>
                  <a:tcPr marT="36000" marB="36000" anchor="ctr" anchorCtr="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285752">
                <a:tc>
                  <a:txBody>
                    <a:bodyPr/>
                    <a:lstStyle/>
                    <a:p>
                      <a:pPr algn="ctr"/>
                      <a:r>
                        <a:rPr lang="en-US" altLang="zh-CN" sz="1800" b="1" dirty="0" smtClean="0">
                          <a:solidFill>
                            <a:srgbClr val="D60093"/>
                          </a:solidFill>
                          <a:latin typeface="+mn-lt"/>
                        </a:rPr>
                        <a:t>DH</a:t>
                      </a:r>
                      <a:endParaRPr lang="zh-CN" altLang="en-US" sz="1800" b="1" dirty="0">
                        <a:solidFill>
                          <a:srgbClr val="D60093"/>
                        </a:solidFill>
                        <a:latin typeface="+mn-lt"/>
                      </a:endParaRPr>
                    </a:p>
                  </a:txBody>
                  <a:tcPr marT="36000" marB="36000" anchor="ctr" anchorCtr="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1800" b="1" dirty="0" smtClean="0">
                          <a:solidFill>
                            <a:srgbClr val="D60093"/>
                          </a:solidFill>
                          <a:latin typeface="+mn-lt"/>
                        </a:rPr>
                        <a:t>DL</a:t>
                      </a:r>
                      <a:endParaRPr lang="zh-CN" altLang="en-US" sz="1800" b="1" dirty="0">
                        <a:solidFill>
                          <a:srgbClr val="D60093"/>
                        </a:solidFill>
                        <a:latin typeface="+mn-lt"/>
                      </a:endParaRPr>
                    </a:p>
                  </a:txBody>
                  <a:tcPr marT="36000" marB="36000" anchor="ctr" anchorCtr="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graphicFrame>
        <p:nvGraphicFramePr>
          <p:cNvPr id="8" name="表格 7"/>
          <p:cNvGraphicFramePr>
            <a:graphicFrameLocks noGrp="1"/>
          </p:cNvGraphicFramePr>
          <p:nvPr/>
        </p:nvGraphicFramePr>
        <p:xfrm>
          <a:off x="3571868" y="4150042"/>
          <a:ext cx="2571768" cy="692640"/>
        </p:xfrm>
        <a:graphic>
          <a:graphicData uri="http://schemas.openxmlformats.org/drawingml/2006/table">
            <a:tbl>
              <a:tblPr>
                <a:solidFill>
                  <a:srgbClr val="CCECFF"/>
                </a:solidFill>
                <a:effectLst/>
                <a:tableStyleId>{69C7853C-536D-4A76-A0AE-DD22124D55A5}</a:tableStyleId>
              </a:tblPr>
              <a:tblGrid>
                <a:gridCol w="1251130"/>
                <a:gridCol w="1320638"/>
              </a:tblGrid>
              <a:tr h="285752">
                <a:tc gridSpan="2">
                  <a:txBody>
                    <a:bodyPr/>
                    <a:lstStyle/>
                    <a:p>
                      <a:pPr algn="ctr"/>
                      <a:r>
                        <a:rPr lang="en-US" altLang="zh-CN" sz="1800" b="1" dirty="0" smtClean="0">
                          <a:solidFill>
                            <a:srgbClr val="D60093"/>
                          </a:solidFill>
                          <a:latin typeface="+mn-lt"/>
                        </a:rPr>
                        <a:t>IP</a:t>
                      </a:r>
                      <a:endParaRPr lang="zh-CN" altLang="en-US" sz="1800" b="1" dirty="0">
                        <a:solidFill>
                          <a:srgbClr val="D60093"/>
                        </a:solidFill>
                        <a:latin typeface="+mn-lt"/>
                      </a:endParaRPr>
                    </a:p>
                  </a:txBody>
                  <a:tcPr marT="36000" marB="36000" anchor="ctr" anchorCtr="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zh-CN" altLang="en-US" sz="2000" b="1" dirty="0">
                        <a:latin typeface="+mn-lt"/>
                      </a:endParaRPr>
                    </a:p>
                  </a:txBody>
                  <a:tcPr anchor="ctr" anchorCtr="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285752">
                <a:tc>
                  <a:txBody>
                    <a:bodyPr/>
                    <a:lstStyle/>
                    <a:p>
                      <a:pPr algn="ctr"/>
                      <a:r>
                        <a:rPr lang="en-US" altLang="zh-CN" sz="1800" b="1" dirty="0" smtClean="0">
                          <a:solidFill>
                            <a:srgbClr val="D60093"/>
                          </a:solidFill>
                          <a:latin typeface="+mn-lt"/>
                        </a:rPr>
                        <a:t>FLAGS</a:t>
                      </a:r>
                      <a:r>
                        <a:rPr lang="en-US" altLang="zh-CN" sz="1800" b="1" baseline="-25000" dirty="0" smtClean="0">
                          <a:solidFill>
                            <a:srgbClr val="D60093"/>
                          </a:solidFill>
                          <a:latin typeface="+mn-lt"/>
                        </a:rPr>
                        <a:t>H</a:t>
                      </a:r>
                      <a:endParaRPr lang="zh-CN" altLang="en-US" sz="1800" b="1" baseline="-25000" dirty="0">
                        <a:solidFill>
                          <a:srgbClr val="D60093"/>
                        </a:solidFill>
                        <a:latin typeface="+mn-lt"/>
                      </a:endParaRPr>
                    </a:p>
                  </a:txBody>
                  <a:tcPr marT="36000" marB="36000" anchor="ctr" anchorCtr="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solidFill>
                            <a:srgbClr val="D60093"/>
                          </a:solidFill>
                          <a:latin typeface="+mn-lt"/>
                        </a:rPr>
                        <a:t>FLAGS</a:t>
                      </a:r>
                      <a:r>
                        <a:rPr lang="en-US" altLang="zh-CN" sz="1800" b="1" baseline="-25000" dirty="0" smtClean="0">
                          <a:solidFill>
                            <a:srgbClr val="D60093"/>
                          </a:solidFill>
                          <a:latin typeface="+mn-lt"/>
                        </a:rPr>
                        <a:t>L</a:t>
                      </a:r>
                      <a:endParaRPr lang="zh-CN" altLang="en-US" sz="1800" b="1" dirty="0">
                        <a:solidFill>
                          <a:srgbClr val="D60093"/>
                        </a:solidFill>
                        <a:latin typeface="+mn-lt"/>
                      </a:endParaRPr>
                    </a:p>
                  </a:txBody>
                  <a:tcPr marT="36000" marB="36000" anchor="ctr" anchorCtr="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graphicFrame>
        <p:nvGraphicFramePr>
          <p:cNvPr id="12" name="表格 11"/>
          <p:cNvGraphicFramePr>
            <a:graphicFrameLocks noGrp="1"/>
          </p:cNvGraphicFramePr>
          <p:nvPr/>
        </p:nvGraphicFramePr>
        <p:xfrm>
          <a:off x="3571868" y="2550448"/>
          <a:ext cx="2571768" cy="1385280"/>
        </p:xfrm>
        <a:graphic>
          <a:graphicData uri="http://schemas.openxmlformats.org/drawingml/2006/table">
            <a:tbl>
              <a:tblPr>
                <a:solidFill>
                  <a:srgbClr val="FFFF99"/>
                </a:solidFill>
                <a:effectLst/>
                <a:tableStyleId>{69C7853C-536D-4A76-A0AE-DD22124D55A5}</a:tableStyleId>
              </a:tblPr>
              <a:tblGrid>
                <a:gridCol w="2571768"/>
              </a:tblGrid>
              <a:tr h="285752">
                <a:tc>
                  <a:txBody>
                    <a:bodyPr/>
                    <a:lstStyle/>
                    <a:p>
                      <a:pPr marL="0" algn="ctr" defTabSz="914400" rtl="0" eaLnBrk="1" latinLnBrk="0" hangingPunct="1"/>
                      <a:r>
                        <a:rPr lang="en-US" altLang="zh-CN" sz="1800" b="1" kern="1200" dirty="0" smtClean="0">
                          <a:solidFill>
                            <a:srgbClr val="D60093"/>
                          </a:solidFill>
                          <a:latin typeface="+mn-lt"/>
                          <a:ea typeface="+mn-ea"/>
                          <a:cs typeface="+mn-cs"/>
                        </a:rPr>
                        <a:t>SP</a:t>
                      </a:r>
                      <a:endParaRPr lang="zh-CN" altLang="en-US" sz="1800" b="1" kern="1200" dirty="0" smtClean="0">
                        <a:solidFill>
                          <a:srgbClr val="D60093"/>
                        </a:solidFill>
                        <a:latin typeface="+mn-lt"/>
                        <a:ea typeface="+mn-ea"/>
                        <a:cs typeface="+mn-cs"/>
                      </a:endParaRPr>
                    </a:p>
                  </a:txBody>
                  <a:tcPr marT="36000" marB="36000" anchor="ctr" anchorCtr="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285752">
                <a:tc>
                  <a:txBody>
                    <a:bodyPr/>
                    <a:lstStyle/>
                    <a:p>
                      <a:pPr marL="0" algn="ctr" defTabSz="914400" rtl="0" eaLnBrk="1" latinLnBrk="0" hangingPunct="1"/>
                      <a:r>
                        <a:rPr lang="en-US" altLang="zh-CN" sz="1800" b="1" kern="1200" dirty="0" smtClean="0">
                          <a:solidFill>
                            <a:srgbClr val="D60093"/>
                          </a:solidFill>
                          <a:latin typeface="+mn-lt"/>
                          <a:ea typeface="+mn-ea"/>
                          <a:cs typeface="+mn-cs"/>
                        </a:rPr>
                        <a:t>BP</a:t>
                      </a:r>
                      <a:endParaRPr lang="zh-CN" altLang="en-US" sz="1800" b="1" kern="1200" dirty="0" smtClean="0">
                        <a:solidFill>
                          <a:srgbClr val="D60093"/>
                        </a:solidFill>
                        <a:latin typeface="+mn-lt"/>
                        <a:ea typeface="+mn-ea"/>
                        <a:cs typeface="+mn-cs"/>
                      </a:endParaRPr>
                    </a:p>
                  </a:txBody>
                  <a:tcPr marT="36000" marB="36000" anchor="ctr" anchorCtr="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285752">
                <a:tc>
                  <a:txBody>
                    <a:bodyPr/>
                    <a:lstStyle/>
                    <a:p>
                      <a:pPr marL="0" algn="ctr" defTabSz="914400" rtl="0" eaLnBrk="1" latinLnBrk="0" hangingPunct="1"/>
                      <a:r>
                        <a:rPr lang="en-US" altLang="zh-CN" sz="1800" b="1" kern="1200" dirty="0" smtClean="0">
                          <a:solidFill>
                            <a:srgbClr val="D60093"/>
                          </a:solidFill>
                          <a:latin typeface="+mn-lt"/>
                          <a:ea typeface="+mn-ea"/>
                          <a:cs typeface="+mn-cs"/>
                        </a:rPr>
                        <a:t>SI</a:t>
                      </a:r>
                      <a:endParaRPr lang="zh-CN" altLang="en-US" sz="1800" b="1" kern="1200" dirty="0" smtClean="0">
                        <a:solidFill>
                          <a:srgbClr val="D60093"/>
                        </a:solidFill>
                        <a:latin typeface="+mn-lt"/>
                        <a:ea typeface="+mn-ea"/>
                        <a:cs typeface="+mn-cs"/>
                      </a:endParaRPr>
                    </a:p>
                  </a:txBody>
                  <a:tcPr marT="36000" marB="36000" anchor="ctr" anchorCtr="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285752">
                <a:tc>
                  <a:txBody>
                    <a:bodyPr/>
                    <a:lstStyle/>
                    <a:p>
                      <a:pPr marL="0" algn="ctr" defTabSz="914400" rtl="0" eaLnBrk="1" latinLnBrk="0" hangingPunct="1"/>
                      <a:r>
                        <a:rPr lang="en-US" altLang="zh-CN" sz="1800" b="1" kern="1200" dirty="0" smtClean="0">
                          <a:solidFill>
                            <a:srgbClr val="D60093"/>
                          </a:solidFill>
                          <a:latin typeface="+mn-lt"/>
                          <a:ea typeface="+mn-ea"/>
                          <a:cs typeface="+mn-cs"/>
                        </a:rPr>
                        <a:t>DI</a:t>
                      </a:r>
                      <a:endParaRPr lang="zh-CN" altLang="en-US" sz="1800" b="1" kern="1200" dirty="0" smtClean="0">
                        <a:solidFill>
                          <a:srgbClr val="D60093"/>
                        </a:solidFill>
                        <a:latin typeface="+mn-lt"/>
                        <a:ea typeface="+mn-ea"/>
                        <a:cs typeface="+mn-cs"/>
                      </a:endParaRPr>
                    </a:p>
                  </a:txBody>
                  <a:tcPr marT="36000" marB="36000" anchor="ctr" anchorCtr="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graphicFrame>
        <p:nvGraphicFramePr>
          <p:cNvPr id="14" name="表格 13"/>
          <p:cNvGraphicFramePr>
            <a:graphicFrameLocks noGrp="1"/>
          </p:cNvGraphicFramePr>
          <p:nvPr/>
        </p:nvGraphicFramePr>
        <p:xfrm>
          <a:off x="3571868" y="5044116"/>
          <a:ext cx="2571768" cy="1385280"/>
        </p:xfrm>
        <a:graphic>
          <a:graphicData uri="http://schemas.openxmlformats.org/drawingml/2006/table">
            <a:tbl>
              <a:tblPr>
                <a:solidFill>
                  <a:srgbClr val="FFCCFF"/>
                </a:solidFill>
                <a:effectLst/>
                <a:tableStyleId>{69C7853C-536D-4A76-A0AE-DD22124D55A5}</a:tableStyleId>
              </a:tblPr>
              <a:tblGrid>
                <a:gridCol w="2571768"/>
              </a:tblGrid>
              <a:tr h="285752">
                <a:tc>
                  <a:txBody>
                    <a:bodyPr/>
                    <a:lstStyle/>
                    <a:p>
                      <a:pPr algn="ctr"/>
                      <a:r>
                        <a:rPr lang="en-US" altLang="zh-CN" sz="1800" b="1" dirty="0" smtClean="0">
                          <a:solidFill>
                            <a:srgbClr val="D60093"/>
                          </a:solidFill>
                          <a:latin typeface="+mn-lt"/>
                        </a:rPr>
                        <a:t>CS</a:t>
                      </a:r>
                      <a:endParaRPr lang="zh-CN" altLang="en-US" sz="1800" b="1" dirty="0">
                        <a:solidFill>
                          <a:srgbClr val="D60093"/>
                        </a:solidFill>
                        <a:latin typeface="+mn-lt"/>
                      </a:endParaRPr>
                    </a:p>
                  </a:txBody>
                  <a:tcPr marT="36000" marB="36000" anchor="ctr" anchorCtr="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285752">
                <a:tc>
                  <a:txBody>
                    <a:bodyPr/>
                    <a:lstStyle/>
                    <a:p>
                      <a:pPr algn="ctr"/>
                      <a:r>
                        <a:rPr lang="en-US" altLang="zh-CN" sz="1800" b="1" dirty="0" smtClean="0">
                          <a:solidFill>
                            <a:srgbClr val="D60093"/>
                          </a:solidFill>
                          <a:latin typeface="+mn-lt"/>
                        </a:rPr>
                        <a:t>DS</a:t>
                      </a:r>
                      <a:endParaRPr lang="zh-CN" altLang="en-US" sz="1800" b="1" dirty="0">
                        <a:solidFill>
                          <a:srgbClr val="D60093"/>
                        </a:solidFill>
                        <a:latin typeface="+mn-lt"/>
                      </a:endParaRPr>
                    </a:p>
                  </a:txBody>
                  <a:tcPr marT="36000" marB="36000" anchor="ctr" anchorCtr="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285752">
                <a:tc>
                  <a:txBody>
                    <a:bodyPr/>
                    <a:lstStyle/>
                    <a:p>
                      <a:pPr algn="ctr"/>
                      <a:r>
                        <a:rPr lang="en-US" altLang="zh-CN" sz="1800" b="1" dirty="0" smtClean="0">
                          <a:solidFill>
                            <a:srgbClr val="D60093"/>
                          </a:solidFill>
                          <a:latin typeface="+mn-lt"/>
                        </a:rPr>
                        <a:t>SS</a:t>
                      </a:r>
                      <a:endParaRPr lang="zh-CN" altLang="en-US" sz="1800" b="1" dirty="0">
                        <a:solidFill>
                          <a:srgbClr val="D60093"/>
                        </a:solidFill>
                        <a:latin typeface="+mn-lt"/>
                      </a:endParaRPr>
                    </a:p>
                  </a:txBody>
                  <a:tcPr marT="36000" marB="36000" anchor="ctr" anchorCtr="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285752">
                <a:tc>
                  <a:txBody>
                    <a:bodyPr/>
                    <a:lstStyle/>
                    <a:p>
                      <a:pPr algn="ctr"/>
                      <a:r>
                        <a:rPr lang="en-US" altLang="zh-CN" sz="1800" b="1" dirty="0" smtClean="0">
                          <a:solidFill>
                            <a:srgbClr val="D60093"/>
                          </a:solidFill>
                          <a:latin typeface="+mn-lt"/>
                        </a:rPr>
                        <a:t>ES</a:t>
                      </a:r>
                      <a:endParaRPr lang="zh-CN" altLang="en-US" sz="1800" b="1" dirty="0">
                        <a:solidFill>
                          <a:srgbClr val="D60093"/>
                        </a:solidFill>
                        <a:latin typeface="+mn-lt"/>
                      </a:endParaRPr>
                    </a:p>
                  </a:txBody>
                  <a:tcPr marT="36000" marB="36000" anchor="ctr" anchorCtr="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
        <p:nvSpPr>
          <p:cNvPr id="15" name="TextBox 14"/>
          <p:cNvSpPr txBox="1"/>
          <p:nvPr/>
        </p:nvSpPr>
        <p:spPr>
          <a:xfrm>
            <a:off x="6215074" y="916528"/>
            <a:ext cx="2214578" cy="369332"/>
          </a:xfrm>
          <a:prstGeom prst="rect">
            <a:avLst/>
          </a:prstGeom>
          <a:noFill/>
        </p:spPr>
        <p:txBody>
          <a:bodyPr wrap="square" rtlCol="0">
            <a:spAutoFit/>
          </a:bodyPr>
          <a:lstStyle/>
          <a:p>
            <a:pPr algn="l"/>
            <a:r>
              <a:rPr lang="en-US" altLang="zh-CN" b="1" dirty="0" smtClean="0">
                <a:solidFill>
                  <a:srgbClr val="FF0000"/>
                </a:solidFill>
              </a:rPr>
              <a:t>A</a:t>
            </a:r>
            <a:r>
              <a:rPr lang="en-US" altLang="zh-CN" b="1" dirty="0" smtClean="0"/>
              <a:t>ccumulator</a:t>
            </a:r>
            <a:endParaRPr lang="zh-CN" altLang="en-US" b="1" dirty="0"/>
          </a:p>
        </p:txBody>
      </p:sp>
      <p:sp>
        <p:nvSpPr>
          <p:cNvPr id="16" name="TextBox 15"/>
          <p:cNvSpPr txBox="1"/>
          <p:nvPr/>
        </p:nvSpPr>
        <p:spPr>
          <a:xfrm>
            <a:off x="6215074" y="1256954"/>
            <a:ext cx="2214578" cy="369332"/>
          </a:xfrm>
          <a:prstGeom prst="rect">
            <a:avLst/>
          </a:prstGeom>
          <a:noFill/>
        </p:spPr>
        <p:txBody>
          <a:bodyPr wrap="square" rtlCol="0">
            <a:spAutoFit/>
          </a:bodyPr>
          <a:lstStyle/>
          <a:p>
            <a:pPr algn="l"/>
            <a:r>
              <a:rPr lang="en-US" altLang="zh-CN" b="1" dirty="0" smtClean="0">
                <a:solidFill>
                  <a:srgbClr val="FF0000"/>
                </a:solidFill>
              </a:rPr>
              <a:t>B</a:t>
            </a:r>
            <a:r>
              <a:rPr lang="en-US" altLang="zh-CN" b="1" dirty="0" smtClean="0"/>
              <a:t>ase</a:t>
            </a:r>
            <a:endParaRPr lang="zh-CN" altLang="en-US" b="1" dirty="0"/>
          </a:p>
        </p:txBody>
      </p:sp>
      <p:sp>
        <p:nvSpPr>
          <p:cNvPr id="17" name="TextBox 16"/>
          <p:cNvSpPr txBox="1"/>
          <p:nvPr/>
        </p:nvSpPr>
        <p:spPr>
          <a:xfrm>
            <a:off x="6215074" y="1592878"/>
            <a:ext cx="2214578" cy="369332"/>
          </a:xfrm>
          <a:prstGeom prst="rect">
            <a:avLst/>
          </a:prstGeom>
          <a:noFill/>
        </p:spPr>
        <p:txBody>
          <a:bodyPr wrap="square" rtlCol="0">
            <a:spAutoFit/>
          </a:bodyPr>
          <a:lstStyle/>
          <a:p>
            <a:pPr algn="l"/>
            <a:r>
              <a:rPr lang="en-US" altLang="zh-CN" b="1" dirty="0" smtClean="0">
                <a:solidFill>
                  <a:srgbClr val="FF0000"/>
                </a:solidFill>
              </a:rPr>
              <a:t>C</a:t>
            </a:r>
            <a:r>
              <a:rPr lang="en-US" altLang="zh-CN" b="1" dirty="0" smtClean="0"/>
              <a:t>ount</a:t>
            </a:r>
            <a:endParaRPr lang="zh-CN" altLang="en-US" b="1" dirty="0"/>
          </a:p>
        </p:txBody>
      </p:sp>
      <p:sp>
        <p:nvSpPr>
          <p:cNvPr id="18" name="TextBox 17"/>
          <p:cNvSpPr txBox="1"/>
          <p:nvPr/>
        </p:nvSpPr>
        <p:spPr>
          <a:xfrm>
            <a:off x="6215074" y="1950068"/>
            <a:ext cx="2214578" cy="369332"/>
          </a:xfrm>
          <a:prstGeom prst="rect">
            <a:avLst/>
          </a:prstGeom>
          <a:noFill/>
        </p:spPr>
        <p:txBody>
          <a:bodyPr wrap="square" rtlCol="0">
            <a:spAutoFit/>
          </a:bodyPr>
          <a:lstStyle/>
          <a:p>
            <a:pPr algn="l"/>
            <a:r>
              <a:rPr lang="en-US" altLang="zh-CN" b="1" dirty="0" smtClean="0">
                <a:solidFill>
                  <a:srgbClr val="FF0000"/>
                </a:solidFill>
              </a:rPr>
              <a:t>D</a:t>
            </a:r>
            <a:r>
              <a:rPr lang="en-US" altLang="zh-CN" b="1" dirty="0" smtClean="0"/>
              <a:t>ata</a:t>
            </a:r>
            <a:endParaRPr lang="zh-CN" altLang="en-US" b="1" dirty="0"/>
          </a:p>
        </p:txBody>
      </p:sp>
      <p:sp>
        <p:nvSpPr>
          <p:cNvPr id="19" name="TextBox 18"/>
          <p:cNvSpPr txBox="1"/>
          <p:nvPr/>
        </p:nvSpPr>
        <p:spPr>
          <a:xfrm>
            <a:off x="6215074" y="2550478"/>
            <a:ext cx="2214578" cy="369332"/>
          </a:xfrm>
          <a:prstGeom prst="rect">
            <a:avLst/>
          </a:prstGeom>
          <a:noFill/>
        </p:spPr>
        <p:txBody>
          <a:bodyPr wrap="square" rtlCol="0">
            <a:spAutoFit/>
          </a:bodyPr>
          <a:lstStyle/>
          <a:p>
            <a:pPr algn="l"/>
            <a:r>
              <a:rPr lang="en-US" altLang="zh-CN" b="1" dirty="0" smtClean="0">
                <a:solidFill>
                  <a:srgbClr val="FF0000"/>
                </a:solidFill>
              </a:rPr>
              <a:t>S</a:t>
            </a:r>
            <a:r>
              <a:rPr lang="en-US" altLang="zh-CN" b="1" dirty="0" smtClean="0"/>
              <a:t>tack </a:t>
            </a:r>
            <a:r>
              <a:rPr lang="en-US" altLang="zh-CN" b="1" dirty="0" smtClean="0">
                <a:solidFill>
                  <a:srgbClr val="FF0000"/>
                </a:solidFill>
              </a:rPr>
              <a:t>P</a:t>
            </a:r>
            <a:r>
              <a:rPr lang="en-US" altLang="zh-CN" b="1" dirty="0" smtClean="0"/>
              <a:t>ointer</a:t>
            </a:r>
            <a:endParaRPr lang="zh-CN" altLang="en-US" b="1" dirty="0"/>
          </a:p>
        </p:txBody>
      </p:sp>
      <p:sp>
        <p:nvSpPr>
          <p:cNvPr id="20" name="TextBox 19"/>
          <p:cNvSpPr txBox="1"/>
          <p:nvPr/>
        </p:nvSpPr>
        <p:spPr>
          <a:xfrm>
            <a:off x="6215074" y="2897035"/>
            <a:ext cx="2214578" cy="369332"/>
          </a:xfrm>
          <a:prstGeom prst="rect">
            <a:avLst/>
          </a:prstGeom>
          <a:noFill/>
        </p:spPr>
        <p:txBody>
          <a:bodyPr wrap="square" rtlCol="0">
            <a:spAutoFit/>
          </a:bodyPr>
          <a:lstStyle/>
          <a:p>
            <a:pPr algn="l"/>
            <a:r>
              <a:rPr lang="en-US" altLang="zh-CN" b="1" dirty="0" smtClean="0">
                <a:solidFill>
                  <a:srgbClr val="FF0000"/>
                </a:solidFill>
              </a:rPr>
              <a:t>B</a:t>
            </a:r>
            <a:r>
              <a:rPr lang="en-US" altLang="zh-CN" b="1" dirty="0" smtClean="0"/>
              <a:t>ase </a:t>
            </a:r>
            <a:r>
              <a:rPr lang="en-US" altLang="zh-CN" b="1" dirty="0" smtClean="0">
                <a:solidFill>
                  <a:srgbClr val="FF0000"/>
                </a:solidFill>
              </a:rPr>
              <a:t>P</a:t>
            </a:r>
            <a:r>
              <a:rPr lang="en-US" altLang="zh-CN" b="1" dirty="0" smtClean="0"/>
              <a:t>ointer</a:t>
            </a:r>
            <a:endParaRPr lang="zh-CN" altLang="en-US" b="1" dirty="0"/>
          </a:p>
        </p:txBody>
      </p:sp>
      <p:sp>
        <p:nvSpPr>
          <p:cNvPr id="21" name="TextBox 20"/>
          <p:cNvSpPr txBox="1"/>
          <p:nvPr/>
        </p:nvSpPr>
        <p:spPr>
          <a:xfrm>
            <a:off x="6215074" y="3225319"/>
            <a:ext cx="2214578" cy="369332"/>
          </a:xfrm>
          <a:prstGeom prst="rect">
            <a:avLst/>
          </a:prstGeom>
          <a:noFill/>
        </p:spPr>
        <p:txBody>
          <a:bodyPr wrap="square" rtlCol="0">
            <a:spAutoFit/>
          </a:bodyPr>
          <a:lstStyle/>
          <a:p>
            <a:pPr algn="l"/>
            <a:r>
              <a:rPr lang="en-US" altLang="zh-CN" b="1" dirty="0" smtClean="0">
                <a:solidFill>
                  <a:srgbClr val="FF0000"/>
                </a:solidFill>
              </a:rPr>
              <a:t>S</a:t>
            </a:r>
            <a:r>
              <a:rPr lang="en-US" altLang="zh-CN" b="1" dirty="0" smtClean="0"/>
              <a:t>ource </a:t>
            </a:r>
            <a:r>
              <a:rPr lang="en-US" altLang="zh-CN" b="1" dirty="0" smtClean="0">
                <a:solidFill>
                  <a:srgbClr val="FF0000"/>
                </a:solidFill>
              </a:rPr>
              <a:t>I</a:t>
            </a:r>
            <a:r>
              <a:rPr lang="en-US" altLang="zh-CN" b="1" dirty="0" smtClean="0"/>
              <a:t>ndex</a:t>
            </a:r>
            <a:endParaRPr lang="zh-CN" altLang="en-US" b="1" dirty="0"/>
          </a:p>
        </p:txBody>
      </p:sp>
      <p:sp>
        <p:nvSpPr>
          <p:cNvPr id="22" name="TextBox 21"/>
          <p:cNvSpPr txBox="1"/>
          <p:nvPr/>
        </p:nvSpPr>
        <p:spPr>
          <a:xfrm>
            <a:off x="6215074" y="3593142"/>
            <a:ext cx="2214578" cy="369332"/>
          </a:xfrm>
          <a:prstGeom prst="rect">
            <a:avLst/>
          </a:prstGeom>
          <a:noFill/>
        </p:spPr>
        <p:txBody>
          <a:bodyPr wrap="square" rtlCol="0">
            <a:spAutoFit/>
          </a:bodyPr>
          <a:lstStyle/>
          <a:p>
            <a:pPr algn="l"/>
            <a:r>
              <a:rPr lang="en-US" altLang="zh-CN" b="1" dirty="0" smtClean="0">
                <a:solidFill>
                  <a:srgbClr val="FF0000"/>
                </a:solidFill>
              </a:rPr>
              <a:t>D</a:t>
            </a:r>
            <a:r>
              <a:rPr lang="en-US" altLang="zh-CN" b="1" dirty="0" smtClean="0"/>
              <a:t>estination </a:t>
            </a:r>
            <a:r>
              <a:rPr lang="en-US" altLang="zh-CN" b="1" dirty="0" smtClean="0">
                <a:solidFill>
                  <a:srgbClr val="FF0000"/>
                </a:solidFill>
              </a:rPr>
              <a:t>I</a:t>
            </a:r>
            <a:r>
              <a:rPr lang="en-US" altLang="zh-CN" b="1" dirty="0" smtClean="0"/>
              <a:t>ndex</a:t>
            </a:r>
            <a:endParaRPr lang="zh-CN" altLang="en-US" b="1" dirty="0"/>
          </a:p>
        </p:txBody>
      </p:sp>
      <p:sp>
        <p:nvSpPr>
          <p:cNvPr id="23" name="TextBox 22"/>
          <p:cNvSpPr txBox="1"/>
          <p:nvPr/>
        </p:nvSpPr>
        <p:spPr>
          <a:xfrm>
            <a:off x="6215074" y="4143380"/>
            <a:ext cx="2428892" cy="369332"/>
          </a:xfrm>
          <a:prstGeom prst="rect">
            <a:avLst/>
          </a:prstGeom>
          <a:noFill/>
        </p:spPr>
        <p:txBody>
          <a:bodyPr wrap="square" rtlCol="0">
            <a:spAutoFit/>
          </a:bodyPr>
          <a:lstStyle/>
          <a:p>
            <a:pPr algn="l"/>
            <a:r>
              <a:rPr lang="en-US" altLang="zh-CN" b="1" dirty="0" smtClean="0">
                <a:solidFill>
                  <a:srgbClr val="FF0000"/>
                </a:solidFill>
              </a:rPr>
              <a:t>I</a:t>
            </a:r>
            <a:r>
              <a:rPr lang="en-US" altLang="zh-CN" b="1" dirty="0" smtClean="0"/>
              <a:t>nstruction </a:t>
            </a:r>
            <a:r>
              <a:rPr lang="en-US" altLang="zh-CN" b="1" dirty="0" smtClean="0">
                <a:solidFill>
                  <a:srgbClr val="FF0000"/>
                </a:solidFill>
              </a:rPr>
              <a:t>P</a:t>
            </a:r>
            <a:r>
              <a:rPr lang="en-US" altLang="zh-CN" b="1" dirty="0" smtClean="0"/>
              <a:t>ointer</a:t>
            </a:r>
            <a:endParaRPr lang="zh-CN" altLang="en-US" b="1" dirty="0"/>
          </a:p>
        </p:txBody>
      </p:sp>
      <p:sp>
        <p:nvSpPr>
          <p:cNvPr id="24" name="TextBox 23"/>
          <p:cNvSpPr txBox="1"/>
          <p:nvPr/>
        </p:nvSpPr>
        <p:spPr>
          <a:xfrm>
            <a:off x="6215074" y="4489937"/>
            <a:ext cx="2214578" cy="369332"/>
          </a:xfrm>
          <a:prstGeom prst="rect">
            <a:avLst/>
          </a:prstGeom>
          <a:noFill/>
        </p:spPr>
        <p:txBody>
          <a:bodyPr wrap="square" rtlCol="0">
            <a:spAutoFit/>
          </a:bodyPr>
          <a:lstStyle/>
          <a:p>
            <a:pPr algn="l"/>
            <a:r>
              <a:rPr lang="en-US" altLang="zh-CN" b="1" dirty="0" smtClean="0"/>
              <a:t>Status Flag</a:t>
            </a:r>
            <a:endParaRPr lang="zh-CN" altLang="en-US" b="1" dirty="0"/>
          </a:p>
        </p:txBody>
      </p:sp>
      <p:sp>
        <p:nvSpPr>
          <p:cNvPr id="25" name="TextBox 24"/>
          <p:cNvSpPr txBox="1"/>
          <p:nvPr/>
        </p:nvSpPr>
        <p:spPr>
          <a:xfrm>
            <a:off x="6215074" y="5021902"/>
            <a:ext cx="2214578" cy="369332"/>
          </a:xfrm>
          <a:prstGeom prst="rect">
            <a:avLst/>
          </a:prstGeom>
          <a:noFill/>
        </p:spPr>
        <p:txBody>
          <a:bodyPr wrap="square" rtlCol="0">
            <a:spAutoFit/>
          </a:bodyPr>
          <a:lstStyle/>
          <a:p>
            <a:pPr algn="l"/>
            <a:r>
              <a:rPr lang="en-US" altLang="zh-CN" b="1" dirty="0" smtClean="0">
                <a:solidFill>
                  <a:srgbClr val="FF0000"/>
                </a:solidFill>
              </a:rPr>
              <a:t>C</a:t>
            </a:r>
            <a:r>
              <a:rPr lang="en-US" altLang="zh-CN" b="1" dirty="0" smtClean="0"/>
              <a:t>ode </a:t>
            </a:r>
            <a:r>
              <a:rPr lang="en-US" altLang="zh-CN" b="1" dirty="0" smtClean="0">
                <a:solidFill>
                  <a:srgbClr val="FF0000"/>
                </a:solidFill>
              </a:rPr>
              <a:t>S</a:t>
            </a:r>
            <a:r>
              <a:rPr lang="en-US" altLang="zh-CN" b="1" dirty="0" smtClean="0"/>
              <a:t>egment</a:t>
            </a:r>
            <a:endParaRPr lang="zh-CN" altLang="en-US" b="1" dirty="0"/>
          </a:p>
        </p:txBody>
      </p:sp>
      <p:sp>
        <p:nvSpPr>
          <p:cNvPr id="26" name="TextBox 25"/>
          <p:cNvSpPr txBox="1"/>
          <p:nvPr/>
        </p:nvSpPr>
        <p:spPr>
          <a:xfrm>
            <a:off x="6215074" y="5389725"/>
            <a:ext cx="2214578" cy="369332"/>
          </a:xfrm>
          <a:prstGeom prst="rect">
            <a:avLst/>
          </a:prstGeom>
          <a:noFill/>
        </p:spPr>
        <p:txBody>
          <a:bodyPr wrap="square" rtlCol="0">
            <a:spAutoFit/>
          </a:bodyPr>
          <a:lstStyle/>
          <a:p>
            <a:pPr algn="l"/>
            <a:r>
              <a:rPr lang="en-US" altLang="zh-CN" b="1" dirty="0" smtClean="0">
                <a:solidFill>
                  <a:srgbClr val="FF0000"/>
                </a:solidFill>
              </a:rPr>
              <a:t>D</a:t>
            </a:r>
            <a:r>
              <a:rPr lang="en-US" altLang="zh-CN" b="1" dirty="0" smtClean="0"/>
              <a:t>ata </a:t>
            </a:r>
            <a:r>
              <a:rPr lang="en-US" altLang="zh-CN" b="1" dirty="0" smtClean="0">
                <a:solidFill>
                  <a:srgbClr val="FF0000"/>
                </a:solidFill>
              </a:rPr>
              <a:t>S</a:t>
            </a:r>
            <a:r>
              <a:rPr lang="en-US" altLang="zh-CN" b="1" dirty="0" smtClean="0"/>
              <a:t>egment</a:t>
            </a:r>
            <a:endParaRPr lang="zh-CN" altLang="en-US" b="1" dirty="0"/>
          </a:p>
        </p:txBody>
      </p:sp>
      <p:sp>
        <p:nvSpPr>
          <p:cNvPr id="27" name="TextBox 26"/>
          <p:cNvSpPr txBox="1"/>
          <p:nvPr/>
        </p:nvSpPr>
        <p:spPr>
          <a:xfrm>
            <a:off x="6215074" y="5736282"/>
            <a:ext cx="2214578" cy="369332"/>
          </a:xfrm>
          <a:prstGeom prst="rect">
            <a:avLst/>
          </a:prstGeom>
          <a:noFill/>
        </p:spPr>
        <p:txBody>
          <a:bodyPr wrap="square" rtlCol="0">
            <a:spAutoFit/>
          </a:bodyPr>
          <a:lstStyle/>
          <a:p>
            <a:pPr algn="l"/>
            <a:r>
              <a:rPr lang="en-US" altLang="zh-CN" b="1" dirty="0" smtClean="0">
                <a:solidFill>
                  <a:srgbClr val="FF0000"/>
                </a:solidFill>
              </a:rPr>
              <a:t>S</a:t>
            </a:r>
            <a:r>
              <a:rPr lang="en-US" altLang="zh-CN" b="1" dirty="0" smtClean="0"/>
              <a:t>tack </a:t>
            </a:r>
            <a:r>
              <a:rPr lang="en-US" altLang="zh-CN" b="1" dirty="0" smtClean="0">
                <a:solidFill>
                  <a:srgbClr val="FF0000"/>
                </a:solidFill>
              </a:rPr>
              <a:t>S</a:t>
            </a:r>
            <a:r>
              <a:rPr lang="en-US" altLang="zh-CN" b="1" dirty="0" smtClean="0"/>
              <a:t>egment</a:t>
            </a:r>
            <a:endParaRPr lang="zh-CN" altLang="en-US" b="1" dirty="0"/>
          </a:p>
        </p:txBody>
      </p:sp>
      <p:sp>
        <p:nvSpPr>
          <p:cNvPr id="28" name="TextBox 27"/>
          <p:cNvSpPr txBox="1"/>
          <p:nvPr/>
        </p:nvSpPr>
        <p:spPr>
          <a:xfrm>
            <a:off x="6215074" y="6072206"/>
            <a:ext cx="2214578" cy="369332"/>
          </a:xfrm>
          <a:prstGeom prst="rect">
            <a:avLst/>
          </a:prstGeom>
          <a:noFill/>
        </p:spPr>
        <p:txBody>
          <a:bodyPr wrap="square" rtlCol="0">
            <a:spAutoFit/>
          </a:bodyPr>
          <a:lstStyle/>
          <a:p>
            <a:pPr algn="l"/>
            <a:r>
              <a:rPr lang="en-US" altLang="zh-CN" b="1" dirty="0" smtClean="0">
                <a:solidFill>
                  <a:srgbClr val="FF0000"/>
                </a:solidFill>
              </a:rPr>
              <a:t>E</a:t>
            </a:r>
            <a:r>
              <a:rPr lang="en-US" altLang="zh-CN" b="1" dirty="0" smtClean="0"/>
              <a:t>xtra </a:t>
            </a:r>
            <a:r>
              <a:rPr lang="en-US" altLang="zh-CN" b="1" dirty="0" smtClean="0">
                <a:solidFill>
                  <a:srgbClr val="FF0000"/>
                </a:solidFill>
              </a:rPr>
              <a:t>S</a:t>
            </a:r>
            <a:r>
              <a:rPr lang="en-US" altLang="zh-CN" b="1" dirty="0" smtClean="0"/>
              <a:t>egment</a:t>
            </a:r>
            <a:endParaRPr lang="zh-CN" altLang="en-US" b="1" dirty="0"/>
          </a:p>
        </p:txBody>
      </p:sp>
      <p:sp>
        <p:nvSpPr>
          <p:cNvPr id="29" name="TextBox 28"/>
          <p:cNvSpPr txBox="1"/>
          <p:nvPr/>
        </p:nvSpPr>
        <p:spPr>
          <a:xfrm>
            <a:off x="2786050" y="928670"/>
            <a:ext cx="785818" cy="369332"/>
          </a:xfrm>
          <a:prstGeom prst="rect">
            <a:avLst/>
          </a:prstGeom>
          <a:noFill/>
        </p:spPr>
        <p:txBody>
          <a:bodyPr wrap="square" rtlCol="0">
            <a:spAutoFit/>
          </a:bodyPr>
          <a:lstStyle/>
          <a:p>
            <a:pPr algn="r"/>
            <a:r>
              <a:rPr lang="en-US" altLang="zh-CN" b="1" dirty="0" smtClean="0">
                <a:solidFill>
                  <a:srgbClr val="0000FF"/>
                </a:solidFill>
              </a:rPr>
              <a:t>AX</a:t>
            </a:r>
            <a:endParaRPr lang="zh-CN" altLang="en-US" b="1" dirty="0">
              <a:solidFill>
                <a:srgbClr val="0000FF"/>
              </a:solidFill>
            </a:endParaRPr>
          </a:p>
        </p:txBody>
      </p:sp>
      <p:sp>
        <p:nvSpPr>
          <p:cNvPr id="30" name="TextBox 29"/>
          <p:cNvSpPr txBox="1"/>
          <p:nvPr/>
        </p:nvSpPr>
        <p:spPr>
          <a:xfrm>
            <a:off x="2786050" y="1275227"/>
            <a:ext cx="785818" cy="369332"/>
          </a:xfrm>
          <a:prstGeom prst="rect">
            <a:avLst/>
          </a:prstGeom>
          <a:noFill/>
        </p:spPr>
        <p:txBody>
          <a:bodyPr wrap="square" rtlCol="0">
            <a:spAutoFit/>
          </a:bodyPr>
          <a:lstStyle/>
          <a:p>
            <a:pPr algn="r"/>
            <a:r>
              <a:rPr lang="en-US" altLang="zh-CN" b="1" dirty="0" smtClean="0">
                <a:solidFill>
                  <a:srgbClr val="0000FF"/>
                </a:solidFill>
              </a:rPr>
              <a:t>BX</a:t>
            </a:r>
            <a:endParaRPr lang="zh-CN" altLang="en-US" b="1" dirty="0">
              <a:solidFill>
                <a:srgbClr val="0000FF"/>
              </a:solidFill>
            </a:endParaRPr>
          </a:p>
        </p:txBody>
      </p:sp>
      <p:sp>
        <p:nvSpPr>
          <p:cNvPr id="31" name="TextBox 30"/>
          <p:cNvSpPr txBox="1"/>
          <p:nvPr/>
        </p:nvSpPr>
        <p:spPr>
          <a:xfrm>
            <a:off x="2786050" y="1621784"/>
            <a:ext cx="785818" cy="369332"/>
          </a:xfrm>
          <a:prstGeom prst="rect">
            <a:avLst/>
          </a:prstGeom>
          <a:noFill/>
        </p:spPr>
        <p:txBody>
          <a:bodyPr wrap="square" rtlCol="0">
            <a:spAutoFit/>
          </a:bodyPr>
          <a:lstStyle/>
          <a:p>
            <a:pPr algn="r"/>
            <a:r>
              <a:rPr lang="en-US" altLang="zh-CN" b="1" dirty="0" smtClean="0">
                <a:solidFill>
                  <a:srgbClr val="0000FF"/>
                </a:solidFill>
              </a:rPr>
              <a:t>CX</a:t>
            </a:r>
            <a:endParaRPr lang="zh-CN" altLang="en-US" b="1" dirty="0">
              <a:solidFill>
                <a:srgbClr val="0000FF"/>
              </a:solidFill>
            </a:endParaRPr>
          </a:p>
        </p:txBody>
      </p:sp>
      <p:sp>
        <p:nvSpPr>
          <p:cNvPr id="32" name="TextBox 31"/>
          <p:cNvSpPr txBox="1"/>
          <p:nvPr/>
        </p:nvSpPr>
        <p:spPr>
          <a:xfrm>
            <a:off x="2786050" y="1978974"/>
            <a:ext cx="785818" cy="369332"/>
          </a:xfrm>
          <a:prstGeom prst="rect">
            <a:avLst/>
          </a:prstGeom>
          <a:noFill/>
        </p:spPr>
        <p:txBody>
          <a:bodyPr wrap="square" rtlCol="0">
            <a:spAutoFit/>
          </a:bodyPr>
          <a:lstStyle/>
          <a:p>
            <a:pPr algn="r"/>
            <a:r>
              <a:rPr lang="en-US" altLang="zh-CN" b="1" dirty="0" smtClean="0">
                <a:solidFill>
                  <a:srgbClr val="0000FF"/>
                </a:solidFill>
              </a:rPr>
              <a:t>DX</a:t>
            </a:r>
            <a:endParaRPr lang="zh-CN" altLang="en-US" b="1" dirty="0">
              <a:solidFill>
                <a:srgbClr val="0000FF"/>
              </a:solidFill>
            </a:endParaRPr>
          </a:p>
        </p:txBody>
      </p:sp>
      <p:sp>
        <p:nvSpPr>
          <p:cNvPr id="33" name="左大括号 32"/>
          <p:cNvSpPr/>
          <p:nvPr/>
        </p:nvSpPr>
        <p:spPr bwMode="auto">
          <a:xfrm>
            <a:off x="3357554" y="2500306"/>
            <a:ext cx="142876" cy="428628"/>
          </a:xfrm>
          <a:prstGeom prst="leftBrace">
            <a:avLst>
              <a:gd name="adj1" fmla="val 41866"/>
              <a:gd name="adj2" fmla="val 50000"/>
            </a:avLst>
          </a:prstGeom>
          <a:noFill/>
          <a:ln w="28575" cap="flat" cmpd="sng" algn="ctr">
            <a:solidFill>
              <a:srgbClr val="FF0066"/>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37" name="左大括号 36"/>
          <p:cNvSpPr/>
          <p:nvPr/>
        </p:nvSpPr>
        <p:spPr bwMode="auto">
          <a:xfrm>
            <a:off x="3357554" y="4143380"/>
            <a:ext cx="142876" cy="428628"/>
          </a:xfrm>
          <a:prstGeom prst="leftBrace">
            <a:avLst>
              <a:gd name="adj1" fmla="val 41866"/>
              <a:gd name="adj2" fmla="val 50000"/>
            </a:avLst>
          </a:prstGeom>
          <a:noFill/>
          <a:ln w="28575" cap="flat" cmpd="sng" algn="ctr">
            <a:solidFill>
              <a:srgbClr val="FF0066"/>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cxnSp>
        <p:nvCxnSpPr>
          <p:cNvPr id="57" name="直接连接符 56"/>
          <p:cNvCxnSpPr>
            <a:stCxn id="37" idx="1"/>
          </p:cNvCxnSpPr>
          <p:nvPr/>
        </p:nvCxnSpPr>
        <p:spPr bwMode="auto">
          <a:xfrm rot="10800000">
            <a:off x="3071802" y="4357694"/>
            <a:ext cx="285752" cy="0"/>
          </a:xfrm>
          <a:prstGeom prst="line">
            <a:avLst/>
          </a:prstGeom>
          <a:noFill/>
          <a:ln w="22225" cap="flat" cmpd="sng" algn="ctr">
            <a:solidFill>
              <a:srgbClr val="FF6600"/>
            </a:solidFill>
            <a:prstDash val="solid"/>
            <a:round/>
            <a:headEnd type="none" w="med" len="med"/>
            <a:tailEnd type="none" w="med" len="lg"/>
          </a:ln>
          <a:effectLst/>
        </p:spPr>
      </p:cxnSp>
      <p:cxnSp>
        <p:nvCxnSpPr>
          <p:cNvPr id="60" name="直接连接符 59"/>
          <p:cNvCxnSpPr/>
          <p:nvPr/>
        </p:nvCxnSpPr>
        <p:spPr bwMode="auto">
          <a:xfrm rot="5400000">
            <a:off x="2643173" y="4786322"/>
            <a:ext cx="857256" cy="0"/>
          </a:xfrm>
          <a:prstGeom prst="line">
            <a:avLst/>
          </a:prstGeom>
          <a:noFill/>
          <a:ln w="22225" cap="flat" cmpd="sng" algn="ctr">
            <a:solidFill>
              <a:srgbClr val="FF6600"/>
            </a:solidFill>
            <a:prstDash val="solid"/>
            <a:round/>
            <a:headEnd type="none" w="med" len="med"/>
            <a:tailEnd type="none" w="med" len="lg"/>
          </a:ln>
          <a:effectLst/>
        </p:spPr>
      </p:cxnSp>
      <p:cxnSp>
        <p:nvCxnSpPr>
          <p:cNvPr id="62" name="直接箭头连接符 61"/>
          <p:cNvCxnSpPr/>
          <p:nvPr/>
        </p:nvCxnSpPr>
        <p:spPr bwMode="auto">
          <a:xfrm>
            <a:off x="3071801" y="5214950"/>
            <a:ext cx="500067" cy="1588"/>
          </a:xfrm>
          <a:prstGeom prst="straightConnector1">
            <a:avLst/>
          </a:prstGeom>
          <a:noFill/>
          <a:ln w="22225" cap="flat" cmpd="sng" algn="ctr">
            <a:solidFill>
              <a:srgbClr val="FF6600"/>
            </a:solidFill>
            <a:prstDash val="solid"/>
            <a:round/>
            <a:headEnd type="none" w="med" len="med"/>
            <a:tailEnd type="triangle" w="med" len="lg"/>
          </a:ln>
          <a:effectLst/>
        </p:spPr>
      </p:cxnSp>
      <p:cxnSp>
        <p:nvCxnSpPr>
          <p:cNvPr id="65" name="直接连接符 64"/>
          <p:cNvCxnSpPr>
            <a:stCxn id="33" idx="1"/>
          </p:cNvCxnSpPr>
          <p:nvPr/>
        </p:nvCxnSpPr>
        <p:spPr bwMode="auto">
          <a:xfrm rot="10800000">
            <a:off x="2428860" y="2714620"/>
            <a:ext cx="928694" cy="0"/>
          </a:xfrm>
          <a:prstGeom prst="line">
            <a:avLst/>
          </a:prstGeom>
          <a:noFill/>
          <a:ln w="22225" cap="flat" cmpd="sng" algn="ctr">
            <a:solidFill>
              <a:srgbClr val="FF6600"/>
            </a:solidFill>
            <a:prstDash val="solid"/>
            <a:round/>
            <a:headEnd type="none" w="med" len="med"/>
            <a:tailEnd type="none" w="med" len="lg"/>
          </a:ln>
          <a:effectLst/>
        </p:spPr>
      </p:cxnSp>
      <p:cxnSp>
        <p:nvCxnSpPr>
          <p:cNvPr id="67" name="直接连接符 66"/>
          <p:cNvCxnSpPr/>
          <p:nvPr/>
        </p:nvCxnSpPr>
        <p:spPr bwMode="auto">
          <a:xfrm rot="5400000">
            <a:off x="821505" y="4321975"/>
            <a:ext cx="3214709" cy="0"/>
          </a:xfrm>
          <a:prstGeom prst="line">
            <a:avLst/>
          </a:prstGeom>
          <a:noFill/>
          <a:ln w="22225" cap="flat" cmpd="sng" algn="ctr">
            <a:solidFill>
              <a:srgbClr val="FF6600"/>
            </a:solidFill>
            <a:prstDash val="solid"/>
            <a:round/>
            <a:headEnd type="none" w="med" len="med"/>
            <a:tailEnd type="none" w="med" len="lg"/>
          </a:ln>
          <a:effectLst/>
        </p:spPr>
      </p:cxnSp>
      <p:cxnSp>
        <p:nvCxnSpPr>
          <p:cNvPr id="93" name="直接箭头连接符 92"/>
          <p:cNvCxnSpPr/>
          <p:nvPr/>
        </p:nvCxnSpPr>
        <p:spPr bwMode="auto">
          <a:xfrm>
            <a:off x="2428860" y="5929330"/>
            <a:ext cx="1143008" cy="1588"/>
          </a:xfrm>
          <a:prstGeom prst="straightConnector1">
            <a:avLst/>
          </a:prstGeom>
          <a:noFill/>
          <a:ln w="22225" cap="flat" cmpd="sng" algn="ctr">
            <a:solidFill>
              <a:srgbClr val="FF6600"/>
            </a:solidFill>
            <a:prstDash val="solid"/>
            <a:round/>
            <a:headEnd type="none" w="med" len="med"/>
            <a:tailEnd type="triangle" w="med" len="lg"/>
          </a:ln>
          <a:effectLst/>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rgbClr val="00007D"/>
                </a:solidFill>
                <a:latin typeface="Arial"/>
                <a:ea typeface="黑体" pitchFamily="2" charset="-122"/>
              </a:rPr>
              <a:t>2.3.3 </a:t>
            </a:r>
            <a:r>
              <a:rPr lang="zh-CN" altLang="en-US" dirty="0">
                <a:solidFill>
                  <a:srgbClr val="00007D"/>
                </a:solidFill>
                <a:latin typeface="Arial"/>
                <a:ea typeface="黑体" pitchFamily="2" charset="-122"/>
              </a:rPr>
              <a:t>多核处理器关键并行</a:t>
            </a:r>
            <a:r>
              <a:rPr lang="zh-CN" altLang="en-US" dirty="0" smtClean="0">
                <a:solidFill>
                  <a:srgbClr val="00007D"/>
                </a:solidFill>
                <a:latin typeface="Arial"/>
                <a:ea typeface="黑体" pitchFamily="2" charset="-122"/>
              </a:rPr>
              <a:t>技术</a:t>
            </a:r>
            <a:endParaRPr lang="zh-CN" altLang="en-US" dirty="0"/>
          </a:p>
        </p:txBody>
      </p:sp>
      <p:sp>
        <p:nvSpPr>
          <p:cNvPr id="4" name="内容占位符 3"/>
          <p:cNvSpPr>
            <a:spLocks noGrp="1"/>
          </p:cNvSpPr>
          <p:nvPr>
            <p:ph idx="1"/>
          </p:nvPr>
        </p:nvSpPr>
        <p:spPr>
          <a:xfrm>
            <a:off x="330438" y="1798358"/>
            <a:ext cx="8661162" cy="4939792"/>
          </a:xfrm>
        </p:spPr>
        <p:txBody>
          <a:bodyPr/>
          <a:lstStyle/>
          <a:p>
            <a:pPr>
              <a:spcBef>
                <a:spcPts val="600"/>
              </a:spcBef>
            </a:pPr>
            <a:r>
              <a:rPr lang="zh-CN" altLang="en-US" dirty="0" smtClean="0">
                <a:solidFill>
                  <a:srgbClr val="000000"/>
                </a:solidFill>
                <a:ea typeface="楷体_GB2312" pitchFamily="49" charset="-122"/>
                <a:cs typeface="Arial" pitchFamily="34" charset="0"/>
              </a:rPr>
              <a:t>微架构的前端和后端保护多个选择点，在两个逻辑处理器之间交替。</a:t>
            </a:r>
            <a:endParaRPr lang="en-US" altLang="zh-CN" dirty="0" smtClean="0">
              <a:solidFill>
                <a:srgbClr val="000000"/>
              </a:solidFill>
              <a:ea typeface="楷体_GB2312" pitchFamily="49" charset="-122"/>
              <a:cs typeface="Arial" pitchFamily="34" charset="0"/>
            </a:endParaRPr>
          </a:p>
          <a:p>
            <a:pPr>
              <a:spcBef>
                <a:spcPts val="600"/>
              </a:spcBef>
            </a:pPr>
            <a:r>
              <a:rPr lang="zh-CN" altLang="en-US" dirty="0" smtClean="0">
                <a:solidFill>
                  <a:srgbClr val="000000"/>
                </a:solidFill>
                <a:ea typeface="楷体_GB2312" pitchFamily="49" charset="-122"/>
                <a:cs typeface="Arial" pitchFamily="34" charset="0"/>
              </a:rPr>
              <a:t>如果一个逻辑处理器不能使用某个流水段（</a:t>
            </a:r>
            <a:r>
              <a:rPr lang="en-US" altLang="zh-CN" dirty="0" smtClean="0">
                <a:solidFill>
                  <a:srgbClr val="000000"/>
                </a:solidFill>
                <a:ea typeface="楷体_GB2312" pitchFamily="49" charset="-122"/>
                <a:cs typeface="Arial" pitchFamily="34" charset="0"/>
              </a:rPr>
              <a:t>Cache</a:t>
            </a:r>
            <a:r>
              <a:rPr lang="zh-CN" altLang="en-US" dirty="0" smtClean="0">
                <a:solidFill>
                  <a:srgbClr val="000000"/>
                </a:solidFill>
                <a:ea typeface="楷体_GB2312" pitchFamily="49" charset="-122"/>
                <a:cs typeface="Arial" pitchFamily="34" charset="0"/>
              </a:rPr>
              <a:t>未命中、分支误预测、指令相关），另一个逻辑处理器会充分利用该流水段。</a:t>
            </a:r>
            <a:endParaRPr lang="en-US" altLang="zh-CN" dirty="0">
              <a:solidFill>
                <a:srgbClr val="000000"/>
              </a:solidFill>
              <a:ea typeface="楷体_GB2312" pitchFamily="49" charset="-122"/>
              <a:cs typeface="Arial" pitchFamily="34" charset="0"/>
            </a:endParaRPr>
          </a:p>
        </p:txBody>
      </p:sp>
      <p:sp>
        <p:nvSpPr>
          <p:cNvPr id="2" name="灯片编号占位符 1"/>
          <p:cNvSpPr>
            <a:spLocks noGrp="1"/>
          </p:cNvSpPr>
          <p:nvPr>
            <p:ph type="sldNum" sz="quarter" idx="11"/>
          </p:nvPr>
        </p:nvSpPr>
        <p:spPr/>
        <p:txBody>
          <a:bodyPr/>
          <a:lstStyle/>
          <a:p>
            <a:fld id="{1249CAA2-A36C-4D0A-B095-2E3BE72EBB0E}" type="slidenum">
              <a:rPr lang="zh-CN" altLang="en-US" smtClean="0"/>
              <a:pPr/>
              <a:t>110</a:t>
            </a:fld>
            <a:endParaRPr lang="en-US" altLang="zh-CN"/>
          </a:p>
        </p:txBody>
      </p:sp>
      <p:sp>
        <p:nvSpPr>
          <p:cNvPr id="6" name="矩形 5"/>
          <p:cNvSpPr/>
          <p:nvPr/>
        </p:nvSpPr>
        <p:spPr>
          <a:xfrm>
            <a:off x="5569278" y="359842"/>
            <a:ext cx="2387192" cy="523220"/>
          </a:xfrm>
          <a:prstGeom prst="rect">
            <a:avLst/>
          </a:prstGeom>
        </p:spPr>
        <p:txBody>
          <a:bodyPr wrap="none">
            <a:spAutoFit/>
          </a:bodyPr>
          <a:lstStyle/>
          <a:p>
            <a:r>
              <a:rPr lang="en-US" altLang="zh-CN"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1. </a:t>
            </a:r>
            <a:r>
              <a:rPr lang="zh-CN" altLang="en-US"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超</a:t>
            </a:r>
            <a:r>
              <a:rPr lang="zh-CN" altLang="en-US" sz="2800" b="1" kern="0" dirty="0">
                <a:solidFill>
                  <a:srgbClr val="FF6600"/>
                </a:solidFill>
                <a:latin typeface="Arial" panose="020B0604020202020204" pitchFamily="34" charset="0"/>
                <a:ea typeface="黑体" panose="02010609060101010101" pitchFamily="49" charset="-122"/>
                <a:cs typeface="Arial" panose="020B0604020202020204" pitchFamily="34" charset="0"/>
              </a:rPr>
              <a:t>线程技术</a:t>
            </a:r>
            <a:endParaRPr lang="zh-CN" altLang="en-US" dirty="0">
              <a:solidFill>
                <a:srgbClr val="FF6600"/>
              </a:solidFill>
              <a:latin typeface="Arial" panose="020B0604020202020204" pitchFamily="34" charset="0"/>
              <a:ea typeface="黑体" panose="02010609060101010101" pitchFamily="49" charset="-122"/>
              <a:cs typeface="Arial" panose="020B0604020202020204" pitchFamily="34" charset="0"/>
            </a:endParaRPr>
          </a:p>
        </p:txBody>
      </p:sp>
      <p:sp>
        <p:nvSpPr>
          <p:cNvPr id="7" name="矩形 6"/>
          <p:cNvSpPr/>
          <p:nvPr/>
        </p:nvSpPr>
        <p:spPr>
          <a:xfrm>
            <a:off x="755470" y="817490"/>
            <a:ext cx="7777080" cy="523220"/>
          </a:xfrm>
          <a:prstGeom prst="rect">
            <a:avLst/>
          </a:prstGeom>
        </p:spPr>
        <p:txBody>
          <a:bodyPr wrap="square">
            <a:spAutoFit/>
          </a:bodyPr>
          <a:lstStyle/>
          <a:p>
            <a:pPr algn="l"/>
            <a:r>
              <a:rPr lang="en-US" altLang="zh-CN"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2</a:t>
            </a:r>
            <a:r>
              <a:rPr lang="zh-CN" altLang="en-US"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）微架构流水线与</a:t>
            </a:r>
            <a:r>
              <a:rPr lang="en-US" altLang="zh-CN"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HT</a:t>
            </a:r>
            <a:r>
              <a:rPr lang="zh-CN" altLang="en-US"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技术</a:t>
            </a:r>
            <a:endParaRPr lang="zh-CN" altLang="en-US" dirty="0">
              <a:solidFill>
                <a:srgbClr val="008000"/>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44933228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rgbClr val="00007D"/>
                </a:solidFill>
                <a:latin typeface="Arial"/>
                <a:ea typeface="黑体" pitchFamily="2" charset="-122"/>
              </a:rPr>
              <a:t>2.3.3 </a:t>
            </a:r>
            <a:r>
              <a:rPr lang="zh-CN" altLang="en-US" dirty="0">
                <a:solidFill>
                  <a:srgbClr val="00007D"/>
                </a:solidFill>
                <a:latin typeface="Arial"/>
                <a:ea typeface="黑体" pitchFamily="2" charset="-122"/>
              </a:rPr>
              <a:t>多核处理器关键并行</a:t>
            </a:r>
            <a:r>
              <a:rPr lang="zh-CN" altLang="en-US" dirty="0" smtClean="0">
                <a:solidFill>
                  <a:srgbClr val="00007D"/>
                </a:solidFill>
                <a:latin typeface="Arial"/>
                <a:ea typeface="黑体" pitchFamily="2" charset="-122"/>
              </a:rPr>
              <a:t>技术</a:t>
            </a:r>
            <a:endParaRPr lang="zh-CN" altLang="en-US" dirty="0"/>
          </a:p>
        </p:txBody>
      </p:sp>
      <p:sp>
        <p:nvSpPr>
          <p:cNvPr id="4" name="内容占位符 3"/>
          <p:cNvSpPr>
            <a:spLocks noGrp="1"/>
          </p:cNvSpPr>
          <p:nvPr>
            <p:ph idx="1"/>
          </p:nvPr>
        </p:nvSpPr>
        <p:spPr>
          <a:xfrm>
            <a:off x="330438" y="1916790"/>
            <a:ext cx="8661162" cy="4821360"/>
          </a:xfrm>
        </p:spPr>
        <p:txBody>
          <a:bodyPr/>
          <a:lstStyle/>
          <a:p>
            <a:pPr>
              <a:spcBef>
                <a:spcPts val="600"/>
              </a:spcBef>
            </a:pPr>
            <a:r>
              <a:rPr lang="en-US" altLang="zh-CN" dirty="0" smtClean="0">
                <a:solidFill>
                  <a:srgbClr val="000000"/>
                </a:solidFill>
                <a:ea typeface="楷体_GB2312" pitchFamily="49" charset="-122"/>
                <a:cs typeface="Arial" pitchFamily="34" charset="0"/>
              </a:rPr>
              <a:t>I Cache </a:t>
            </a:r>
            <a:r>
              <a:rPr lang="zh-CN" altLang="en-US" dirty="0" smtClean="0">
                <a:solidFill>
                  <a:srgbClr val="000000"/>
                </a:solidFill>
                <a:ea typeface="楷体_GB2312" pitchFamily="49" charset="-122"/>
                <a:cs typeface="Arial" pitchFamily="34" charset="0"/>
              </a:rPr>
              <a:t>在两个逻辑处理器间共享。</a:t>
            </a:r>
            <a:endParaRPr lang="en-US" altLang="zh-CN" dirty="0" smtClean="0">
              <a:solidFill>
                <a:srgbClr val="000000"/>
              </a:solidFill>
              <a:ea typeface="楷体_GB2312" pitchFamily="49" charset="-122"/>
              <a:cs typeface="Arial" pitchFamily="34" charset="0"/>
            </a:endParaRPr>
          </a:p>
          <a:p>
            <a:pPr>
              <a:spcBef>
                <a:spcPts val="600"/>
              </a:spcBef>
            </a:pPr>
            <a:r>
              <a:rPr lang="en-US" altLang="zh-CN" dirty="0" smtClean="0">
                <a:solidFill>
                  <a:srgbClr val="000000"/>
                </a:solidFill>
                <a:ea typeface="楷体_GB2312" pitchFamily="49" charset="-122"/>
                <a:cs typeface="Arial" pitchFamily="34" charset="0"/>
              </a:rPr>
              <a:t>I Cache </a:t>
            </a:r>
            <a:r>
              <a:rPr lang="zh-CN" altLang="en-US" dirty="0" smtClean="0">
                <a:solidFill>
                  <a:srgbClr val="000000"/>
                </a:solidFill>
                <a:ea typeface="楷体_GB2312" pitchFamily="49" charset="-122"/>
                <a:cs typeface="Arial" pitchFamily="34" charset="0"/>
              </a:rPr>
              <a:t>由谁访问，在每个时钟周期进行仲裁。</a:t>
            </a:r>
            <a:endParaRPr lang="en-US" altLang="zh-CN" dirty="0" smtClean="0">
              <a:solidFill>
                <a:srgbClr val="000000"/>
              </a:solidFill>
              <a:ea typeface="楷体_GB2312" pitchFamily="49" charset="-122"/>
              <a:cs typeface="Arial" pitchFamily="34" charset="0"/>
            </a:endParaRPr>
          </a:p>
          <a:p>
            <a:pPr>
              <a:spcBef>
                <a:spcPts val="600"/>
              </a:spcBef>
            </a:pPr>
            <a:r>
              <a:rPr lang="zh-CN" altLang="en-US" dirty="0" smtClean="0">
                <a:solidFill>
                  <a:srgbClr val="000000"/>
                </a:solidFill>
                <a:ea typeface="楷体_GB2312" pitchFamily="49" charset="-122"/>
                <a:cs typeface="Arial" pitchFamily="34" charset="0"/>
              </a:rPr>
              <a:t>如果一个逻辑处理器被停顿或无法使用 </a:t>
            </a:r>
            <a:r>
              <a:rPr lang="en-US" altLang="zh-CN" dirty="0" smtClean="0">
                <a:solidFill>
                  <a:srgbClr val="000000"/>
                </a:solidFill>
                <a:ea typeface="楷体_GB2312" pitchFamily="49" charset="-122"/>
                <a:cs typeface="Arial" pitchFamily="34" charset="0"/>
              </a:rPr>
              <a:t>I Cache</a:t>
            </a:r>
            <a:r>
              <a:rPr lang="zh-CN" altLang="en-US" dirty="0" smtClean="0">
                <a:solidFill>
                  <a:srgbClr val="000000"/>
                </a:solidFill>
                <a:ea typeface="楷体_GB2312" pitchFamily="49" charset="-122"/>
                <a:cs typeface="Arial" pitchFamily="34" charset="0"/>
              </a:rPr>
              <a:t>，则另一个逻辑处理器可以使用 </a:t>
            </a:r>
            <a:r>
              <a:rPr lang="en-US" altLang="zh-CN" dirty="0" smtClean="0">
                <a:solidFill>
                  <a:srgbClr val="000000"/>
                </a:solidFill>
                <a:ea typeface="楷体_GB2312" pitchFamily="49" charset="-122"/>
                <a:cs typeface="Arial" pitchFamily="34" charset="0"/>
              </a:rPr>
              <a:t>I Cache </a:t>
            </a:r>
            <a:r>
              <a:rPr lang="zh-CN" altLang="en-US" dirty="0" smtClean="0">
                <a:solidFill>
                  <a:srgbClr val="000000"/>
                </a:solidFill>
                <a:ea typeface="楷体_GB2312" pitchFamily="49" charset="-122"/>
                <a:cs typeface="Arial" pitchFamily="34" charset="0"/>
              </a:rPr>
              <a:t>的全带宽，直到另一个逻辑处理器从 </a:t>
            </a:r>
            <a:r>
              <a:rPr lang="en-US" altLang="zh-CN" dirty="0" smtClean="0">
                <a:solidFill>
                  <a:srgbClr val="000000"/>
                </a:solidFill>
                <a:ea typeface="楷体_GB2312" pitchFamily="49" charset="-122"/>
                <a:cs typeface="Arial" pitchFamily="34" charset="0"/>
              </a:rPr>
              <a:t>L2 Cache </a:t>
            </a:r>
            <a:r>
              <a:rPr lang="zh-CN" altLang="en-US" dirty="0" smtClean="0">
                <a:solidFill>
                  <a:srgbClr val="000000"/>
                </a:solidFill>
                <a:ea typeface="楷体_GB2312" pitchFamily="49" charset="-122"/>
                <a:cs typeface="Arial" pitchFamily="34" charset="0"/>
              </a:rPr>
              <a:t>取回指令为止。</a:t>
            </a:r>
            <a:endParaRPr lang="en-US" altLang="zh-CN" dirty="0">
              <a:solidFill>
                <a:srgbClr val="000000"/>
              </a:solidFill>
              <a:ea typeface="楷体_GB2312" pitchFamily="49" charset="-122"/>
              <a:cs typeface="Arial" pitchFamily="34" charset="0"/>
            </a:endParaRPr>
          </a:p>
        </p:txBody>
      </p:sp>
      <p:sp>
        <p:nvSpPr>
          <p:cNvPr id="2" name="灯片编号占位符 1"/>
          <p:cNvSpPr>
            <a:spLocks noGrp="1"/>
          </p:cNvSpPr>
          <p:nvPr>
            <p:ph type="sldNum" sz="quarter" idx="11"/>
          </p:nvPr>
        </p:nvSpPr>
        <p:spPr/>
        <p:txBody>
          <a:bodyPr/>
          <a:lstStyle/>
          <a:p>
            <a:fld id="{1249CAA2-A36C-4D0A-B095-2E3BE72EBB0E}" type="slidenum">
              <a:rPr lang="zh-CN" altLang="en-US" smtClean="0"/>
              <a:pPr/>
              <a:t>111</a:t>
            </a:fld>
            <a:endParaRPr lang="en-US" altLang="zh-CN"/>
          </a:p>
        </p:txBody>
      </p:sp>
      <p:sp>
        <p:nvSpPr>
          <p:cNvPr id="6" name="矩形 5"/>
          <p:cNvSpPr/>
          <p:nvPr/>
        </p:nvSpPr>
        <p:spPr>
          <a:xfrm>
            <a:off x="5569278" y="359842"/>
            <a:ext cx="2387192" cy="523220"/>
          </a:xfrm>
          <a:prstGeom prst="rect">
            <a:avLst/>
          </a:prstGeom>
        </p:spPr>
        <p:txBody>
          <a:bodyPr wrap="none">
            <a:spAutoFit/>
          </a:bodyPr>
          <a:lstStyle/>
          <a:p>
            <a:r>
              <a:rPr lang="en-US" altLang="zh-CN"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1. </a:t>
            </a:r>
            <a:r>
              <a:rPr lang="zh-CN" altLang="en-US"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超</a:t>
            </a:r>
            <a:r>
              <a:rPr lang="zh-CN" altLang="en-US" sz="2800" b="1" kern="0" dirty="0">
                <a:solidFill>
                  <a:srgbClr val="FF6600"/>
                </a:solidFill>
                <a:latin typeface="Arial" panose="020B0604020202020204" pitchFamily="34" charset="0"/>
                <a:ea typeface="黑体" panose="02010609060101010101" pitchFamily="49" charset="-122"/>
                <a:cs typeface="Arial" panose="020B0604020202020204" pitchFamily="34" charset="0"/>
              </a:rPr>
              <a:t>线程技术</a:t>
            </a:r>
            <a:endParaRPr lang="zh-CN" altLang="en-US" dirty="0">
              <a:solidFill>
                <a:srgbClr val="FF6600"/>
              </a:solidFill>
              <a:latin typeface="Arial" panose="020B0604020202020204" pitchFamily="34" charset="0"/>
              <a:ea typeface="黑体" panose="02010609060101010101" pitchFamily="49" charset="-122"/>
              <a:cs typeface="Arial" panose="020B0604020202020204" pitchFamily="34" charset="0"/>
            </a:endParaRPr>
          </a:p>
        </p:txBody>
      </p:sp>
      <p:sp>
        <p:nvSpPr>
          <p:cNvPr id="7" name="矩形 6"/>
          <p:cNvSpPr/>
          <p:nvPr/>
        </p:nvSpPr>
        <p:spPr>
          <a:xfrm>
            <a:off x="755470" y="817490"/>
            <a:ext cx="7777080" cy="523220"/>
          </a:xfrm>
          <a:prstGeom prst="rect">
            <a:avLst/>
          </a:prstGeom>
        </p:spPr>
        <p:txBody>
          <a:bodyPr wrap="square">
            <a:spAutoFit/>
          </a:bodyPr>
          <a:lstStyle/>
          <a:p>
            <a:pPr algn="l"/>
            <a:r>
              <a:rPr lang="en-US" altLang="zh-CN"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3</a:t>
            </a:r>
            <a:r>
              <a:rPr lang="zh-CN" altLang="en-US"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）前端流水线</a:t>
            </a:r>
            <a:endParaRPr lang="zh-CN" altLang="en-US" dirty="0">
              <a:solidFill>
                <a:srgbClr val="008000"/>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52200495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rgbClr val="00007D"/>
                </a:solidFill>
                <a:latin typeface="Arial"/>
                <a:ea typeface="黑体" pitchFamily="2" charset="-122"/>
              </a:rPr>
              <a:t>2.3.3 </a:t>
            </a:r>
            <a:r>
              <a:rPr lang="zh-CN" altLang="en-US" dirty="0">
                <a:solidFill>
                  <a:srgbClr val="00007D"/>
                </a:solidFill>
                <a:latin typeface="Arial"/>
                <a:ea typeface="黑体" pitchFamily="2" charset="-122"/>
              </a:rPr>
              <a:t>多核处理器关键并行</a:t>
            </a:r>
            <a:r>
              <a:rPr lang="zh-CN" altLang="en-US" dirty="0" smtClean="0">
                <a:solidFill>
                  <a:srgbClr val="00007D"/>
                </a:solidFill>
                <a:latin typeface="Arial"/>
                <a:ea typeface="黑体" pitchFamily="2" charset="-122"/>
              </a:rPr>
              <a:t>技术</a:t>
            </a:r>
            <a:endParaRPr lang="zh-CN" altLang="en-US" dirty="0"/>
          </a:p>
        </p:txBody>
      </p:sp>
      <p:sp>
        <p:nvSpPr>
          <p:cNvPr id="4" name="内容占位符 3"/>
          <p:cNvSpPr>
            <a:spLocks noGrp="1"/>
          </p:cNvSpPr>
          <p:nvPr>
            <p:ph idx="1"/>
          </p:nvPr>
        </p:nvSpPr>
        <p:spPr>
          <a:xfrm>
            <a:off x="330438" y="1628750"/>
            <a:ext cx="8661162" cy="5109400"/>
          </a:xfrm>
        </p:spPr>
        <p:txBody>
          <a:bodyPr/>
          <a:lstStyle/>
          <a:p>
            <a:pPr>
              <a:spcBef>
                <a:spcPts val="600"/>
              </a:spcBef>
            </a:pPr>
            <a:r>
              <a:rPr lang="zh-CN" altLang="en-US" dirty="0" smtClean="0">
                <a:solidFill>
                  <a:srgbClr val="000000"/>
                </a:solidFill>
                <a:ea typeface="楷体_GB2312" pitchFamily="49" charset="-122"/>
                <a:cs typeface="Arial" pitchFamily="34" charset="0"/>
              </a:rPr>
              <a:t>处理器每时钟周期分派多达</a:t>
            </a:r>
            <a:r>
              <a:rPr lang="en-US" altLang="zh-CN" dirty="0" smtClean="0">
                <a:solidFill>
                  <a:srgbClr val="000000"/>
                </a:solidFill>
                <a:ea typeface="楷体_GB2312" pitchFamily="49" charset="-122"/>
                <a:cs typeface="Arial" pitchFamily="34" charset="0"/>
              </a:rPr>
              <a:t>8</a:t>
            </a:r>
            <a:r>
              <a:rPr lang="zh-CN" altLang="en-US" dirty="0" smtClean="0">
                <a:solidFill>
                  <a:srgbClr val="000000"/>
                </a:solidFill>
                <a:ea typeface="楷体_GB2312" pitchFamily="49" charset="-122"/>
                <a:cs typeface="Arial" pitchFamily="34" charset="0"/>
              </a:rPr>
              <a:t>个</a:t>
            </a:r>
            <a:r>
              <a:rPr lang="en-US" altLang="zh-CN" dirty="0" err="1" smtClean="0">
                <a:solidFill>
                  <a:srgbClr val="000000"/>
                </a:solidFill>
                <a:ea typeface="楷体_GB2312" pitchFamily="49" charset="-122"/>
                <a:cs typeface="Arial" pitchFamily="34" charset="0"/>
              </a:rPr>
              <a:t>μop</a:t>
            </a:r>
            <a:r>
              <a:rPr lang="zh-CN" altLang="en-US" dirty="0" smtClean="0">
                <a:solidFill>
                  <a:srgbClr val="000000"/>
                </a:solidFill>
                <a:ea typeface="楷体_GB2312" pitchFamily="49" charset="-122"/>
                <a:cs typeface="Arial" pitchFamily="34" charset="0"/>
              </a:rPr>
              <a:t>。</a:t>
            </a:r>
            <a:endParaRPr lang="en-US" altLang="zh-CN" dirty="0" smtClean="0">
              <a:solidFill>
                <a:srgbClr val="000000"/>
              </a:solidFill>
              <a:ea typeface="楷体_GB2312" pitchFamily="49" charset="-122"/>
              <a:cs typeface="Arial" pitchFamily="34" charset="0"/>
            </a:endParaRPr>
          </a:p>
          <a:p>
            <a:pPr>
              <a:spcBef>
                <a:spcPts val="600"/>
              </a:spcBef>
            </a:pPr>
            <a:r>
              <a:rPr lang="zh-CN" altLang="en-US" dirty="0" smtClean="0">
                <a:solidFill>
                  <a:srgbClr val="000000"/>
                </a:solidFill>
                <a:ea typeface="楷体_GB2312" pitchFamily="49" charset="-122"/>
                <a:cs typeface="Arial" pitchFamily="34" charset="0"/>
              </a:rPr>
              <a:t>一旦</a:t>
            </a:r>
            <a:r>
              <a:rPr lang="en-US" altLang="zh-CN" dirty="0" err="1" smtClean="0">
                <a:solidFill>
                  <a:srgbClr val="000000"/>
                </a:solidFill>
                <a:ea typeface="楷体_GB2312" pitchFamily="49" charset="-122"/>
                <a:cs typeface="Arial" pitchFamily="34" charset="0"/>
              </a:rPr>
              <a:t>μop</a:t>
            </a:r>
            <a:r>
              <a:rPr lang="zh-CN" altLang="en-US" dirty="0" smtClean="0">
                <a:solidFill>
                  <a:srgbClr val="000000"/>
                </a:solidFill>
                <a:ea typeface="楷体_GB2312" pitchFamily="49" charset="-122"/>
                <a:cs typeface="Arial" pitchFamily="34" charset="0"/>
              </a:rPr>
              <a:t>被放置在队列中等待执行，则来自两个逻辑处理器之间的指令就没了区别。</a:t>
            </a:r>
            <a:endParaRPr lang="en-US" altLang="zh-CN" dirty="0" smtClean="0">
              <a:solidFill>
                <a:srgbClr val="000000"/>
              </a:solidFill>
              <a:ea typeface="楷体_GB2312" pitchFamily="49" charset="-122"/>
              <a:cs typeface="Arial" pitchFamily="34" charset="0"/>
            </a:endParaRPr>
          </a:p>
          <a:p>
            <a:pPr>
              <a:spcBef>
                <a:spcPts val="600"/>
              </a:spcBef>
            </a:pPr>
            <a:r>
              <a:rPr lang="zh-CN" altLang="en-US" dirty="0" smtClean="0">
                <a:solidFill>
                  <a:srgbClr val="000000"/>
                </a:solidFill>
                <a:ea typeface="楷体_GB2312" pitchFamily="49" charset="-122"/>
                <a:cs typeface="Arial" pitchFamily="34" charset="0"/>
              </a:rPr>
              <a:t>指令执行后，被放置在</a:t>
            </a:r>
            <a:r>
              <a:rPr lang="zh-CN" altLang="en-US" dirty="0" smtClean="0">
                <a:solidFill>
                  <a:srgbClr val="0000FF"/>
                </a:solidFill>
                <a:ea typeface="楷体_GB2312" pitchFamily="49" charset="-122"/>
                <a:cs typeface="Arial" pitchFamily="34" charset="0"/>
              </a:rPr>
              <a:t>冲排序缓冲器</a:t>
            </a:r>
            <a:r>
              <a:rPr lang="zh-CN" altLang="en-US" dirty="0" smtClean="0">
                <a:solidFill>
                  <a:srgbClr val="000000"/>
                </a:solidFill>
                <a:ea typeface="楷体_GB2312" pitchFamily="49" charset="-122"/>
                <a:cs typeface="Arial" pitchFamily="34" charset="0"/>
              </a:rPr>
              <a:t>。</a:t>
            </a:r>
            <a:endParaRPr lang="en-US" altLang="zh-CN" dirty="0" smtClean="0">
              <a:solidFill>
                <a:srgbClr val="000000"/>
              </a:solidFill>
              <a:ea typeface="楷体_GB2312" pitchFamily="49" charset="-122"/>
              <a:cs typeface="Arial" pitchFamily="34" charset="0"/>
            </a:endParaRPr>
          </a:p>
          <a:p>
            <a:pPr>
              <a:spcBef>
                <a:spcPts val="600"/>
              </a:spcBef>
            </a:pPr>
            <a:r>
              <a:rPr lang="zh-CN" altLang="en-US" dirty="0">
                <a:solidFill>
                  <a:srgbClr val="0000FF"/>
                </a:solidFill>
                <a:ea typeface="楷体_GB2312" pitchFamily="49" charset="-122"/>
                <a:cs typeface="Arial" pitchFamily="34" charset="0"/>
              </a:rPr>
              <a:t>冲</a:t>
            </a:r>
            <a:r>
              <a:rPr lang="zh-CN" altLang="en-US" dirty="0" smtClean="0">
                <a:solidFill>
                  <a:srgbClr val="0000FF"/>
                </a:solidFill>
                <a:ea typeface="楷体_GB2312" pitchFamily="49" charset="-122"/>
                <a:cs typeface="Arial" pitchFamily="34" charset="0"/>
              </a:rPr>
              <a:t>排序缓冲器</a:t>
            </a:r>
            <a:r>
              <a:rPr lang="zh-CN" altLang="en-US" dirty="0" smtClean="0">
                <a:solidFill>
                  <a:srgbClr val="000000"/>
                </a:solidFill>
                <a:ea typeface="楷体_GB2312" pitchFamily="49" charset="-122"/>
                <a:cs typeface="Arial" pitchFamily="34" charset="0"/>
              </a:rPr>
              <a:t>被分割，每个逻辑处理器使用其中的一半。</a:t>
            </a:r>
            <a:endParaRPr lang="en-US" altLang="zh-CN" dirty="0">
              <a:solidFill>
                <a:srgbClr val="000000"/>
              </a:solidFill>
              <a:ea typeface="楷体_GB2312" pitchFamily="49" charset="-122"/>
              <a:cs typeface="Arial" pitchFamily="34" charset="0"/>
            </a:endParaRPr>
          </a:p>
        </p:txBody>
      </p:sp>
      <p:sp>
        <p:nvSpPr>
          <p:cNvPr id="2" name="灯片编号占位符 1"/>
          <p:cNvSpPr>
            <a:spLocks noGrp="1"/>
          </p:cNvSpPr>
          <p:nvPr>
            <p:ph type="sldNum" sz="quarter" idx="11"/>
          </p:nvPr>
        </p:nvSpPr>
        <p:spPr/>
        <p:txBody>
          <a:bodyPr/>
          <a:lstStyle/>
          <a:p>
            <a:fld id="{1249CAA2-A36C-4D0A-B095-2E3BE72EBB0E}" type="slidenum">
              <a:rPr lang="zh-CN" altLang="en-US" smtClean="0"/>
              <a:pPr/>
              <a:t>112</a:t>
            </a:fld>
            <a:endParaRPr lang="en-US" altLang="zh-CN"/>
          </a:p>
        </p:txBody>
      </p:sp>
      <p:sp>
        <p:nvSpPr>
          <p:cNvPr id="6" name="矩形 5"/>
          <p:cNvSpPr/>
          <p:nvPr/>
        </p:nvSpPr>
        <p:spPr>
          <a:xfrm>
            <a:off x="5569278" y="359842"/>
            <a:ext cx="2387192" cy="523220"/>
          </a:xfrm>
          <a:prstGeom prst="rect">
            <a:avLst/>
          </a:prstGeom>
        </p:spPr>
        <p:txBody>
          <a:bodyPr wrap="none">
            <a:spAutoFit/>
          </a:bodyPr>
          <a:lstStyle/>
          <a:p>
            <a:r>
              <a:rPr lang="en-US" altLang="zh-CN"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1. </a:t>
            </a:r>
            <a:r>
              <a:rPr lang="zh-CN" altLang="en-US"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超</a:t>
            </a:r>
            <a:r>
              <a:rPr lang="zh-CN" altLang="en-US" sz="2800" b="1" kern="0" dirty="0">
                <a:solidFill>
                  <a:srgbClr val="FF6600"/>
                </a:solidFill>
                <a:latin typeface="Arial" panose="020B0604020202020204" pitchFamily="34" charset="0"/>
                <a:ea typeface="黑体" panose="02010609060101010101" pitchFamily="49" charset="-122"/>
                <a:cs typeface="Arial" panose="020B0604020202020204" pitchFamily="34" charset="0"/>
              </a:rPr>
              <a:t>线程技术</a:t>
            </a:r>
            <a:endParaRPr lang="zh-CN" altLang="en-US" dirty="0">
              <a:solidFill>
                <a:srgbClr val="FF6600"/>
              </a:solidFill>
              <a:latin typeface="Arial" panose="020B0604020202020204" pitchFamily="34" charset="0"/>
              <a:ea typeface="黑体" panose="02010609060101010101" pitchFamily="49" charset="-122"/>
              <a:cs typeface="Arial" panose="020B0604020202020204" pitchFamily="34" charset="0"/>
            </a:endParaRPr>
          </a:p>
        </p:txBody>
      </p:sp>
      <p:sp>
        <p:nvSpPr>
          <p:cNvPr id="7" name="矩形 6"/>
          <p:cNvSpPr/>
          <p:nvPr/>
        </p:nvSpPr>
        <p:spPr>
          <a:xfrm>
            <a:off x="755470" y="817490"/>
            <a:ext cx="7777080" cy="523220"/>
          </a:xfrm>
          <a:prstGeom prst="rect">
            <a:avLst/>
          </a:prstGeom>
        </p:spPr>
        <p:txBody>
          <a:bodyPr wrap="square">
            <a:spAutoFit/>
          </a:bodyPr>
          <a:lstStyle/>
          <a:p>
            <a:pPr algn="l"/>
            <a:r>
              <a:rPr lang="en-US" altLang="zh-CN"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4</a:t>
            </a:r>
            <a:r>
              <a:rPr lang="zh-CN" altLang="en-US"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）执行核</a:t>
            </a:r>
            <a:endParaRPr lang="zh-CN" altLang="en-US" dirty="0">
              <a:solidFill>
                <a:srgbClr val="008000"/>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53222994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rgbClr val="00007D"/>
                </a:solidFill>
                <a:latin typeface="Arial"/>
                <a:ea typeface="黑体" pitchFamily="2" charset="-122"/>
              </a:rPr>
              <a:t>2.3.3 </a:t>
            </a:r>
            <a:r>
              <a:rPr lang="zh-CN" altLang="en-US" dirty="0">
                <a:solidFill>
                  <a:srgbClr val="00007D"/>
                </a:solidFill>
                <a:latin typeface="Arial"/>
                <a:ea typeface="黑体" pitchFamily="2" charset="-122"/>
              </a:rPr>
              <a:t>多核处理器关键并行</a:t>
            </a:r>
            <a:r>
              <a:rPr lang="zh-CN" altLang="en-US" dirty="0" smtClean="0">
                <a:solidFill>
                  <a:srgbClr val="00007D"/>
                </a:solidFill>
                <a:latin typeface="Arial"/>
                <a:ea typeface="黑体" pitchFamily="2" charset="-122"/>
              </a:rPr>
              <a:t>技术</a:t>
            </a:r>
            <a:endParaRPr lang="zh-CN" altLang="en-US" dirty="0"/>
          </a:p>
        </p:txBody>
      </p:sp>
      <p:sp>
        <p:nvSpPr>
          <p:cNvPr id="4" name="内容占位符 3"/>
          <p:cNvSpPr>
            <a:spLocks noGrp="1"/>
          </p:cNvSpPr>
          <p:nvPr>
            <p:ph idx="1"/>
          </p:nvPr>
        </p:nvSpPr>
        <p:spPr>
          <a:xfrm>
            <a:off x="330438" y="1916790"/>
            <a:ext cx="8661162" cy="4821360"/>
          </a:xfrm>
        </p:spPr>
        <p:txBody>
          <a:bodyPr/>
          <a:lstStyle/>
          <a:p>
            <a:pPr>
              <a:spcBef>
                <a:spcPts val="600"/>
              </a:spcBef>
            </a:pPr>
            <a:r>
              <a:rPr lang="zh-CN" altLang="en-US" dirty="0" smtClean="0">
                <a:solidFill>
                  <a:srgbClr val="000000"/>
                </a:solidFill>
                <a:ea typeface="楷体_GB2312" pitchFamily="49" charset="-122"/>
                <a:cs typeface="Arial" pitchFamily="34" charset="0"/>
              </a:rPr>
              <a:t>退出逻辑（</a:t>
            </a:r>
            <a:r>
              <a:rPr lang="en-US" altLang="zh-CN" dirty="0" smtClean="0">
                <a:solidFill>
                  <a:srgbClr val="000000"/>
                </a:solidFill>
                <a:ea typeface="楷体_GB2312" pitchFamily="49" charset="-122"/>
                <a:cs typeface="Arial" pitchFamily="34" charset="0"/>
              </a:rPr>
              <a:t>retirement logic</a:t>
            </a:r>
            <a:r>
              <a:rPr lang="zh-CN" altLang="en-US" dirty="0" smtClean="0">
                <a:solidFill>
                  <a:srgbClr val="000000"/>
                </a:solidFill>
                <a:ea typeface="楷体_GB2312" pitchFamily="49" charset="-122"/>
                <a:cs typeface="Arial" pitchFamily="34" charset="0"/>
              </a:rPr>
              <a:t>）追踪来自两个逻辑处理器的指令即将被退出的时间。</a:t>
            </a:r>
            <a:endParaRPr lang="en-US" altLang="zh-CN" dirty="0" smtClean="0">
              <a:solidFill>
                <a:srgbClr val="000000"/>
              </a:solidFill>
              <a:ea typeface="楷体_GB2312" pitchFamily="49" charset="-122"/>
              <a:cs typeface="Arial" pitchFamily="34" charset="0"/>
            </a:endParaRPr>
          </a:p>
          <a:p>
            <a:pPr>
              <a:spcBef>
                <a:spcPts val="600"/>
              </a:spcBef>
            </a:pPr>
            <a:r>
              <a:rPr lang="zh-CN" altLang="en-US" dirty="0" smtClean="0">
                <a:solidFill>
                  <a:srgbClr val="000000"/>
                </a:solidFill>
                <a:ea typeface="楷体_GB2312" pitchFamily="49" charset="-122"/>
                <a:cs typeface="Arial" pitchFamily="34" charset="0"/>
              </a:rPr>
              <a:t>在两个逻辑处理器之间交替，按序退出。</a:t>
            </a:r>
            <a:endParaRPr lang="en-US" altLang="zh-CN" dirty="0" smtClean="0">
              <a:solidFill>
                <a:srgbClr val="000000"/>
              </a:solidFill>
              <a:ea typeface="楷体_GB2312" pitchFamily="49" charset="-122"/>
              <a:cs typeface="Arial" pitchFamily="34" charset="0"/>
            </a:endParaRPr>
          </a:p>
          <a:p>
            <a:pPr>
              <a:spcBef>
                <a:spcPts val="600"/>
              </a:spcBef>
            </a:pPr>
            <a:r>
              <a:rPr lang="zh-CN" altLang="en-US" dirty="0" smtClean="0">
                <a:solidFill>
                  <a:srgbClr val="000000"/>
                </a:solidFill>
                <a:ea typeface="楷体_GB2312" pitchFamily="49" charset="-122"/>
                <a:cs typeface="Arial" pitchFamily="34" charset="0"/>
              </a:rPr>
              <a:t>如果一个逻辑处理器未准备好退出任何指令，则全部退出带宽被用于另一个逻辑处理器。</a:t>
            </a:r>
            <a:endParaRPr lang="en-US" altLang="zh-CN" dirty="0" smtClean="0">
              <a:solidFill>
                <a:srgbClr val="000000"/>
              </a:solidFill>
              <a:ea typeface="楷体_GB2312" pitchFamily="49" charset="-122"/>
              <a:cs typeface="Arial" pitchFamily="34" charset="0"/>
            </a:endParaRPr>
          </a:p>
          <a:p>
            <a:pPr>
              <a:spcBef>
                <a:spcPts val="600"/>
              </a:spcBef>
            </a:pPr>
            <a:r>
              <a:rPr lang="zh-CN" altLang="en-US" dirty="0" smtClean="0">
                <a:solidFill>
                  <a:srgbClr val="000000"/>
                </a:solidFill>
                <a:ea typeface="楷体_GB2312" pitchFamily="49" charset="-122"/>
                <a:cs typeface="Arial" pitchFamily="34" charset="0"/>
              </a:rPr>
              <a:t>一旦某指令退出，处理器需要将存储的数据写入</a:t>
            </a:r>
            <a:r>
              <a:rPr lang="en-US" altLang="zh-CN" dirty="0" smtClean="0">
                <a:solidFill>
                  <a:srgbClr val="000000"/>
                </a:solidFill>
                <a:ea typeface="楷体_GB2312" pitchFamily="49" charset="-122"/>
                <a:cs typeface="Arial" pitchFamily="34" charset="0"/>
              </a:rPr>
              <a:t>L1</a:t>
            </a:r>
            <a:r>
              <a:rPr lang="zh-CN" altLang="en-US" dirty="0" smtClean="0">
                <a:solidFill>
                  <a:srgbClr val="000000"/>
                </a:solidFill>
                <a:ea typeface="楷体_GB2312" pitchFamily="49" charset="-122"/>
                <a:cs typeface="Arial" pitchFamily="34" charset="0"/>
              </a:rPr>
              <a:t>数据</a:t>
            </a:r>
            <a:r>
              <a:rPr lang="en-US" altLang="zh-CN" dirty="0" smtClean="0">
                <a:solidFill>
                  <a:srgbClr val="000000"/>
                </a:solidFill>
                <a:ea typeface="楷体_GB2312" pitchFamily="49" charset="-122"/>
                <a:cs typeface="Arial" pitchFamily="34" charset="0"/>
              </a:rPr>
              <a:t>Cache</a:t>
            </a:r>
            <a:r>
              <a:rPr lang="zh-CN" altLang="en-US" dirty="0" smtClean="0">
                <a:solidFill>
                  <a:srgbClr val="000000"/>
                </a:solidFill>
                <a:ea typeface="楷体_GB2312" pitchFamily="49" charset="-122"/>
                <a:cs typeface="Arial" pitchFamily="34" charset="0"/>
              </a:rPr>
              <a:t>。选择逻辑在两个逻辑处理器之间交替。</a:t>
            </a:r>
            <a:endParaRPr lang="en-US" altLang="zh-CN" dirty="0">
              <a:solidFill>
                <a:srgbClr val="000000"/>
              </a:solidFill>
              <a:ea typeface="楷体_GB2312" pitchFamily="49" charset="-122"/>
              <a:cs typeface="Arial" pitchFamily="34" charset="0"/>
            </a:endParaRPr>
          </a:p>
        </p:txBody>
      </p:sp>
      <p:sp>
        <p:nvSpPr>
          <p:cNvPr id="2" name="灯片编号占位符 1"/>
          <p:cNvSpPr>
            <a:spLocks noGrp="1"/>
          </p:cNvSpPr>
          <p:nvPr>
            <p:ph type="sldNum" sz="quarter" idx="11"/>
          </p:nvPr>
        </p:nvSpPr>
        <p:spPr/>
        <p:txBody>
          <a:bodyPr/>
          <a:lstStyle/>
          <a:p>
            <a:fld id="{1249CAA2-A36C-4D0A-B095-2E3BE72EBB0E}" type="slidenum">
              <a:rPr lang="zh-CN" altLang="en-US" smtClean="0"/>
              <a:pPr/>
              <a:t>113</a:t>
            </a:fld>
            <a:endParaRPr lang="en-US" altLang="zh-CN"/>
          </a:p>
        </p:txBody>
      </p:sp>
      <p:sp>
        <p:nvSpPr>
          <p:cNvPr id="6" name="矩形 5"/>
          <p:cNvSpPr/>
          <p:nvPr/>
        </p:nvSpPr>
        <p:spPr>
          <a:xfrm>
            <a:off x="5569278" y="359842"/>
            <a:ext cx="2387192" cy="523220"/>
          </a:xfrm>
          <a:prstGeom prst="rect">
            <a:avLst/>
          </a:prstGeom>
        </p:spPr>
        <p:txBody>
          <a:bodyPr wrap="none">
            <a:spAutoFit/>
          </a:bodyPr>
          <a:lstStyle/>
          <a:p>
            <a:r>
              <a:rPr lang="en-US" altLang="zh-CN"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1. </a:t>
            </a:r>
            <a:r>
              <a:rPr lang="zh-CN" altLang="en-US"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超</a:t>
            </a:r>
            <a:r>
              <a:rPr lang="zh-CN" altLang="en-US" sz="2800" b="1" kern="0" dirty="0">
                <a:solidFill>
                  <a:srgbClr val="FF6600"/>
                </a:solidFill>
                <a:latin typeface="Arial" panose="020B0604020202020204" pitchFamily="34" charset="0"/>
                <a:ea typeface="黑体" panose="02010609060101010101" pitchFamily="49" charset="-122"/>
                <a:cs typeface="Arial" panose="020B0604020202020204" pitchFamily="34" charset="0"/>
              </a:rPr>
              <a:t>线程技术</a:t>
            </a:r>
            <a:endParaRPr lang="zh-CN" altLang="en-US" dirty="0">
              <a:solidFill>
                <a:srgbClr val="FF6600"/>
              </a:solidFill>
              <a:latin typeface="Arial" panose="020B0604020202020204" pitchFamily="34" charset="0"/>
              <a:ea typeface="黑体" panose="02010609060101010101" pitchFamily="49" charset="-122"/>
              <a:cs typeface="Arial" panose="020B0604020202020204" pitchFamily="34" charset="0"/>
            </a:endParaRPr>
          </a:p>
        </p:txBody>
      </p:sp>
      <p:sp>
        <p:nvSpPr>
          <p:cNvPr id="7" name="矩形 6"/>
          <p:cNvSpPr/>
          <p:nvPr/>
        </p:nvSpPr>
        <p:spPr>
          <a:xfrm>
            <a:off x="755470" y="817490"/>
            <a:ext cx="7777080" cy="523220"/>
          </a:xfrm>
          <a:prstGeom prst="rect">
            <a:avLst/>
          </a:prstGeom>
        </p:spPr>
        <p:txBody>
          <a:bodyPr wrap="square">
            <a:spAutoFit/>
          </a:bodyPr>
          <a:lstStyle/>
          <a:p>
            <a:pPr algn="l"/>
            <a:r>
              <a:rPr lang="en-US" altLang="zh-CN"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5</a:t>
            </a:r>
            <a:r>
              <a:rPr lang="zh-CN" altLang="en-US"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）退出</a:t>
            </a:r>
            <a:endParaRPr lang="zh-CN" altLang="en-US" dirty="0">
              <a:solidFill>
                <a:srgbClr val="008000"/>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87405233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rgbClr val="00007D"/>
                </a:solidFill>
                <a:latin typeface="Arial"/>
                <a:ea typeface="黑体" pitchFamily="2" charset="-122"/>
              </a:rPr>
              <a:t>2.3.3 </a:t>
            </a:r>
            <a:r>
              <a:rPr lang="zh-CN" altLang="en-US" dirty="0">
                <a:solidFill>
                  <a:srgbClr val="00007D"/>
                </a:solidFill>
                <a:latin typeface="Arial"/>
                <a:ea typeface="黑体" pitchFamily="2" charset="-122"/>
              </a:rPr>
              <a:t>多核处理器关键并行</a:t>
            </a:r>
            <a:r>
              <a:rPr lang="zh-CN" altLang="en-US" dirty="0" smtClean="0">
                <a:solidFill>
                  <a:srgbClr val="00007D"/>
                </a:solidFill>
                <a:latin typeface="Arial"/>
                <a:ea typeface="黑体" pitchFamily="2" charset="-122"/>
              </a:rPr>
              <a:t>技术</a:t>
            </a:r>
            <a:endParaRPr lang="zh-CN" altLang="en-US" dirty="0"/>
          </a:p>
        </p:txBody>
      </p:sp>
      <p:sp>
        <p:nvSpPr>
          <p:cNvPr id="4" name="内容占位符 3"/>
          <p:cNvSpPr>
            <a:spLocks noGrp="1"/>
          </p:cNvSpPr>
          <p:nvPr>
            <p:ph idx="1"/>
          </p:nvPr>
        </p:nvSpPr>
        <p:spPr>
          <a:xfrm>
            <a:off x="330438" y="1844780"/>
            <a:ext cx="8661162" cy="4677340"/>
          </a:xfrm>
        </p:spPr>
        <p:txBody>
          <a:bodyPr/>
          <a:lstStyle/>
          <a:p>
            <a:pPr>
              <a:spcBef>
                <a:spcPts val="600"/>
              </a:spcBef>
            </a:pPr>
            <a:r>
              <a:rPr lang="zh-CN" altLang="en-US" dirty="0" smtClean="0">
                <a:solidFill>
                  <a:srgbClr val="000000"/>
                </a:solidFill>
                <a:ea typeface="楷体_GB2312" pitchFamily="49" charset="-122"/>
                <a:cs typeface="Arial" pitchFamily="34" charset="0"/>
              </a:rPr>
              <a:t>把两个逻辑内核模拟成两个物理芯片，在单处理器中实现线程级的并行计算，进而兼容多线程操作系统和软件，提高</a:t>
            </a:r>
            <a:r>
              <a:rPr lang="en-US" altLang="zh-CN" dirty="0" smtClean="0">
                <a:solidFill>
                  <a:srgbClr val="000000"/>
                </a:solidFill>
                <a:ea typeface="楷体_GB2312" pitchFamily="49" charset="-122"/>
                <a:cs typeface="Arial" pitchFamily="34" charset="0"/>
              </a:rPr>
              <a:t>CPU</a:t>
            </a:r>
            <a:r>
              <a:rPr lang="zh-CN" altLang="en-US" dirty="0" smtClean="0">
                <a:solidFill>
                  <a:srgbClr val="000000"/>
                </a:solidFill>
                <a:ea typeface="楷体_GB2312" pitchFamily="49" charset="-122"/>
                <a:cs typeface="Arial" pitchFamily="34" charset="0"/>
              </a:rPr>
              <a:t>的运行效率。</a:t>
            </a:r>
            <a:endParaRPr lang="en-US" altLang="zh-CN" dirty="0" smtClean="0">
              <a:solidFill>
                <a:srgbClr val="000000"/>
              </a:solidFill>
              <a:ea typeface="楷体_GB2312" pitchFamily="49" charset="-122"/>
              <a:cs typeface="Arial" pitchFamily="34" charset="0"/>
            </a:endParaRPr>
          </a:p>
          <a:p>
            <a:pPr>
              <a:spcBef>
                <a:spcPts val="600"/>
              </a:spcBef>
            </a:pPr>
            <a:r>
              <a:rPr lang="zh-CN" altLang="en-US" dirty="0" smtClean="0">
                <a:solidFill>
                  <a:srgbClr val="000000"/>
                </a:solidFill>
                <a:ea typeface="楷体_GB2312" pitchFamily="49" charset="-122"/>
                <a:cs typeface="Arial" pitchFamily="34" charset="0"/>
              </a:rPr>
              <a:t>是一种可以将</a:t>
            </a:r>
            <a:r>
              <a:rPr lang="en-US" altLang="zh-CN" dirty="0" smtClean="0">
                <a:solidFill>
                  <a:srgbClr val="000000"/>
                </a:solidFill>
                <a:ea typeface="楷体_GB2312" pitchFamily="49" charset="-122"/>
                <a:cs typeface="Arial" pitchFamily="34" charset="0"/>
              </a:rPr>
              <a:t>CPU</a:t>
            </a:r>
            <a:r>
              <a:rPr lang="zh-CN" altLang="en-US" dirty="0" smtClean="0">
                <a:solidFill>
                  <a:srgbClr val="000000"/>
                </a:solidFill>
                <a:ea typeface="楷体_GB2312" pitchFamily="49" charset="-122"/>
                <a:cs typeface="Arial" pitchFamily="34" charset="0"/>
              </a:rPr>
              <a:t>内部暂时闲置的处理资源充分“调动</a:t>
            </a:r>
            <a:r>
              <a:rPr lang="zh-CN" altLang="en-US" dirty="0">
                <a:solidFill>
                  <a:srgbClr val="000000"/>
                </a:solidFill>
                <a:ea typeface="楷体_GB2312" pitchFamily="49" charset="-122"/>
                <a:cs typeface="Arial" pitchFamily="34" charset="0"/>
              </a:rPr>
              <a:t>”</a:t>
            </a:r>
            <a:r>
              <a:rPr lang="zh-CN" altLang="en-US" dirty="0" smtClean="0">
                <a:solidFill>
                  <a:srgbClr val="000000"/>
                </a:solidFill>
                <a:ea typeface="楷体_GB2312" pitchFamily="49" charset="-122"/>
                <a:cs typeface="Arial" pitchFamily="34" charset="0"/>
              </a:rPr>
              <a:t>起来的技术。</a:t>
            </a:r>
            <a:endParaRPr lang="en-US" altLang="zh-CN" dirty="0">
              <a:solidFill>
                <a:srgbClr val="000000"/>
              </a:solidFill>
              <a:ea typeface="楷体_GB2312" pitchFamily="49" charset="-122"/>
              <a:cs typeface="Arial" pitchFamily="34" charset="0"/>
            </a:endParaRPr>
          </a:p>
        </p:txBody>
      </p:sp>
      <p:sp>
        <p:nvSpPr>
          <p:cNvPr id="2" name="灯片编号占位符 1"/>
          <p:cNvSpPr>
            <a:spLocks noGrp="1"/>
          </p:cNvSpPr>
          <p:nvPr>
            <p:ph type="sldNum" sz="quarter" idx="11"/>
          </p:nvPr>
        </p:nvSpPr>
        <p:spPr/>
        <p:txBody>
          <a:bodyPr/>
          <a:lstStyle/>
          <a:p>
            <a:fld id="{1249CAA2-A36C-4D0A-B095-2E3BE72EBB0E}" type="slidenum">
              <a:rPr lang="zh-CN" altLang="en-US" smtClean="0"/>
              <a:pPr/>
              <a:t>114</a:t>
            </a:fld>
            <a:endParaRPr lang="en-US" altLang="zh-CN"/>
          </a:p>
        </p:txBody>
      </p:sp>
      <p:sp>
        <p:nvSpPr>
          <p:cNvPr id="6" name="矩形 5"/>
          <p:cNvSpPr/>
          <p:nvPr/>
        </p:nvSpPr>
        <p:spPr>
          <a:xfrm>
            <a:off x="5569278" y="359842"/>
            <a:ext cx="2387192" cy="523220"/>
          </a:xfrm>
          <a:prstGeom prst="rect">
            <a:avLst/>
          </a:prstGeom>
        </p:spPr>
        <p:txBody>
          <a:bodyPr wrap="none">
            <a:spAutoFit/>
          </a:bodyPr>
          <a:lstStyle/>
          <a:p>
            <a:r>
              <a:rPr lang="en-US" altLang="zh-CN"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1. </a:t>
            </a:r>
            <a:r>
              <a:rPr lang="zh-CN" altLang="en-US"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超</a:t>
            </a:r>
            <a:r>
              <a:rPr lang="zh-CN" altLang="en-US" sz="2800" b="1" kern="0" dirty="0">
                <a:solidFill>
                  <a:srgbClr val="FF6600"/>
                </a:solidFill>
                <a:latin typeface="Arial" panose="020B0604020202020204" pitchFamily="34" charset="0"/>
                <a:ea typeface="黑体" panose="02010609060101010101" pitchFamily="49" charset="-122"/>
                <a:cs typeface="Arial" panose="020B0604020202020204" pitchFamily="34" charset="0"/>
              </a:rPr>
              <a:t>线程技术</a:t>
            </a:r>
            <a:endParaRPr lang="zh-CN" altLang="en-US" dirty="0">
              <a:solidFill>
                <a:srgbClr val="FF6600"/>
              </a:solidFill>
              <a:latin typeface="Arial" panose="020B0604020202020204" pitchFamily="34" charset="0"/>
              <a:ea typeface="黑体" panose="02010609060101010101" pitchFamily="49" charset="-122"/>
              <a:cs typeface="Arial" panose="020B0604020202020204" pitchFamily="34" charset="0"/>
            </a:endParaRPr>
          </a:p>
        </p:txBody>
      </p:sp>
      <p:sp>
        <p:nvSpPr>
          <p:cNvPr id="7" name="矩形 6"/>
          <p:cNvSpPr/>
          <p:nvPr/>
        </p:nvSpPr>
        <p:spPr>
          <a:xfrm>
            <a:off x="755470" y="817490"/>
            <a:ext cx="7777080" cy="523220"/>
          </a:xfrm>
          <a:prstGeom prst="rect">
            <a:avLst/>
          </a:prstGeom>
        </p:spPr>
        <p:txBody>
          <a:bodyPr wrap="square">
            <a:spAutoFit/>
          </a:bodyPr>
          <a:lstStyle/>
          <a:p>
            <a:pPr algn="l"/>
            <a:r>
              <a:rPr lang="zh-CN" altLang="en-US" sz="2800" b="1" dirty="0" smtClean="0">
                <a:solidFill>
                  <a:srgbClr val="008000"/>
                </a:solidFill>
                <a:latin typeface="Arial" panose="020B0604020202020204" pitchFamily="34" charset="0"/>
                <a:ea typeface="黑体" panose="02010609060101010101" pitchFamily="49" charset="-122"/>
                <a:cs typeface="Arial" panose="020B0604020202020204" pitchFamily="34" charset="0"/>
              </a:rPr>
              <a:t>总结</a:t>
            </a:r>
            <a:endParaRPr lang="zh-CN" altLang="en-US" sz="2800" b="1" dirty="0">
              <a:solidFill>
                <a:srgbClr val="008000"/>
              </a:solidFill>
              <a:latin typeface="Arial" panose="020B0604020202020204" pitchFamily="34" charset="0"/>
              <a:ea typeface="黑体" panose="02010609060101010101" pitchFamily="49" charset="-122"/>
              <a:cs typeface="Arial" panose="020B0604020202020204" pitchFamily="34" charset="0"/>
            </a:endParaRPr>
          </a:p>
        </p:txBody>
      </p:sp>
      <p:sp>
        <p:nvSpPr>
          <p:cNvPr id="8" name="内容占位符 3"/>
          <p:cNvSpPr txBox="1">
            <a:spLocks/>
          </p:cNvSpPr>
          <p:nvPr/>
        </p:nvSpPr>
        <p:spPr bwMode="auto">
          <a:xfrm>
            <a:off x="329369" y="1340710"/>
            <a:ext cx="8661162" cy="5760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58775" indent="-358775" algn="l" rtl="0" fontAlgn="base">
              <a:spcBef>
                <a:spcPts val="3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717550" indent="-358775" algn="l" rtl="0" fontAlgn="base">
              <a:spcBef>
                <a:spcPts val="300"/>
              </a:spcBef>
              <a:spcAft>
                <a:spcPct val="0"/>
              </a:spcAft>
              <a:buClr>
                <a:srgbClr val="008000"/>
              </a:buClr>
              <a:buSzPct val="75000"/>
              <a:buFont typeface="Wingdings" pitchFamily="2" charset="2"/>
              <a:buChar char="l"/>
              <a:defRPr sz="2800" b="1">
                <a:solidFill>
                  <a:schemeClr val="tx1"/>
                </a:solidFill>
                <a:latin typeface="+mn-lt"/>
                <a:ea typeface="+mn-ea"/>
              </a:defRPr>
            </a:lvl2pPr>
            <a:lvl3pPr marL="1076325" indent="-358775" algn="l" rtl="0" fontAlgn="base">
              <a:spcBef>
                <a:spcPts val="300"/>
              </a:spcBef>
              <a:spcAft>
                <a:spcPct val="0"/>
              </a:spcAft>
              <a:buClr>
                <a:srgbClr val="FF6600"/>
              </a:buClr>
              <a:buSzPct val="75000"/>
              <a:buFont typeface="Wingdings" pitchFamily="2" charset="2"/>
              <a:buChar char="u"/>
              <a:defRPr sz="2400" b="1">
                <a:solidFill>
                  <a:schemeClr val="tx1"/>
                </a:solidFill>
                <a:latin typeface="+mn-lt"/>
                <a:ea typeface="楷体" panose="02010609060101010101" pitchFamily="49" charset="-122"/>
              </a:defRPr>
            </a:lvl3pPr>
            <a:lvl4pPr marL="1435100" indent="-358775" algn="l" rtl="0" fontAlgn="base">
              <a:spcBef>
                <a:spcPts val="300"/>
              </a:spcBef>
              <a:spcAft>
                <a:spcPct val="0"/>
              </a:spcAft>
              <a:buClr>
                <a:srgbClr val="0000FF"/>
              </a:buClr>
              <a:buSzPct val="75000"/>
              <a:buFont typeface="Wingdings" pitchFamily="2" charset="2"/>
              <a:buChar char="p"/>
              <a:defRPr sz="2400" b="1">
                <a:solidFill>
                  <a:schemeClr val="tx1"/>
                </a:solidFill>
                <a:latin typeface="+mn-lt"/>
                <a:ea typeface="楷体" panose="02010609060101010101" pitchFamily="49" charset="-122"/>
              </a:defRPr>
            </a:lvl4pPr>
            <a:lvl5pPr marL="1700213" indent="-265113" algn="l" rtl="0" fontAlgn="base">
              <a:spcBef>
                <a:spcPts val="300"/>
              </a:spcBef>
              <a:spcAft>
                <a:spcPct val="0"/>
              </a:spcAft>
              <a:buClr>
                <a:srgbClr val="FF0066"/>
              </a:buClr>
              <a:buSzPct val="75000"/>
              <a:buFont typeface="Wingdings" pitchFamily="2" charset="2"/>
              <a:buChar char="þ"/>
              <a:defRPr sz="2400" b="1">
                <a:solidFill>
                  <a:schemeClr val="tx1"/>
                </a:solidFill>
                <a:latin typeface="+mn-lt"/>
                <a:ea typeface="楷体" panose="02010609060101010101" pitchFamily="49" charset="-122"/>
              </a:defRPr>
            </a:lvl5pPr>
            <a:lvl6pPr marL="27003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6pPr>
            <a:lvl7pPr marL="31575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7pPr>
            <a:lvl8pPr marL="36147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8pPr>
            <a:lvl9pPr marL="40719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9pPr>
          </a:lstStyle>
          <a:p>
            <a:pPr marL="0" indent="0">
              <a:spcBef>
                <a:spcPts val="100"/>
              </a:spcBef>
              <a:buNone/>
            </a:pPr>
            <a:r>
              <a:rPr lang="zh-CN" altLang="en-US" kern="0" dirty="0" smtClean="0">
                <a:solidFill>
                  <a:srgbClr val="000000"/>
                </a:solidFill>
                <a:ea typeface="楷体_GB2312" pitchFamily="49" charset="-122"/>
                <a:cs typeface="Arial" pitchFamily="34" charset="0"/>
              </a:rPr>
              <a:t>超线程技术是：</a:t>
            </a:r>
            <a:endParaRPr lang="en-US" altLang="zh-CN" kern="0" dirty="0">
              <a:solidFill>
                <a:srgbClr val="000000"/>
              </a:solidFill>
              <a:ea typeface="楷体_GB2312" pitchFamily="49" charset="-122"/>
              <a:cs typeface="Arial" pitchFamily="34" charset="0"/>
            </a:endParaRPr>
          </a:p>
        </p:txBody>
      </p:sp>
    </p:spTree>
    <p:extLst>
      <p:ext uri="{BB962C8B-B14F-4D97-AF65-F5344CB8AC3E}">
        <p14:creationId xmlns:p14="http://schemas.microsoft.com/office/powerpoint/2010/main" val="243656442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rgbClr val="00007D"/>
                </a:solidFill>
                <a:latin typeface="Arial"/>
                <a:ea typeface="黑体" pitchFamily="2" charset="-122"/>
              </a:rPr>
              <a:t>2.3.3 </a:t>
            </a:r>
            <a:r>
              <a:rPr lang="zh-CN" altLang="en-US" dirty="0">
                <a:solidFill>
                  <a:srgbClr val="00007D"/>
                </a:solidFill>
                <a:latin typeface="Arial"/>
                <a:ea typeface="黑体" pitchFamily="2" charset="-122"/>
              </a:rPr>
              <a:t>多核处理器关键并行</a:t>
            </a:r>
            <a:r>
              <a:rPr lang="zh-CN" altLang="en-US" dirty="0" smtClean="0">
                <a:solidFill>
                  <a:srgbClr val="00007D"/>
                </a:solidFill>
                <a:latin typeface="Arial"/>
                <a:ea typeface="黑体" pitchFamily="2" charset="-122"/>
              </a:rPr>
              <a:t>技术</a:t>
            </a:r>
            <a:endParaRPr lang="zh-CN" altLang="en-US" dirty="0"/>
          </a:p>
        </p:txBody>
      </p:sp>
      <p:sp>
        <p:nvSpPr>
          <p:cNvPr id="4" name="内容占位符 3"/>
          <p:cNvSpPr>
            <a:spLocks noGrp="1"/>
          </p:cNvSpPr>
          <p:nvPr>
            <p:ph idx="1"/>
          </p:nvPr>
        </p:nvSpPr>
        <p:spPr>
          <a:xfrm>
            <a:off x="330438" y="1052670"/>
            <a:ext cx="8661162" cy="5469450"/>
          </a:xfrm>
        </p:spPr>
        <p:txBody>
          <a:bodyPr/>
          <a:lstStyle/>
          <a:p>
            <a:pPr>
              <a:spcBef>
                <a:spcPts val="1200"/>
              </a:spcBef>
            </a:pPr>
            <a:r>
              <a:rPr lang="zh-CN" altLang="en-US" dirty="0" smtClean="0">
                <a:solidFill>
                  <a:srgbClr val="000000"/>
                </a:solidFill>
                <a:ea typeface="楷体_GB2312" pitchFamily="49" charset="-122"/>
                <a:cs typeface="Arial" pitchFamily="34" charset="0"/>
              </a:rPr>
              <a:t>超线程技术最早出现在 </a:t>
            </a:r>
            <a:r>
              <a:rPr lang="en-US" altLang="zh-CN" dirty="0" smtClean="0">
                <a:solidFill>
                  <a:srgbClr val="000000"/>
                </a:solidFill>
                <a:ea typeface="楷体_GB2312" pitchFamily="49" charset="-122"/>
                <a:cs typeface="Arial" pitchFamily="34" charset="0"/>
              </a:rPr>
              <a:t>130nm </a:t>
            </a:r>
            <a:r>
              <a:rPr lang="zh-CN" altLang="en-US" dirty="0" smtClean="0">
                <a:solidFill>
                  <a:srgbClr val="000000"/>
                </a:solidFill>
                <a:ea typeface="楷体_GB2312" pitchFamily="49" charset="-122"/>
                <a:cs typeface="Arial" pitchFamily="34" charset="0"/>
              </a:rPr>
              <a:t>的 </a:t>
            </a:r>
            <a:r>
              <a:rPr lang="en-US" altLang="zh-CN" dirty="0" smtClean="0">
                <a:solidFill>
                  <a:srgbClr val="000000"/>
                </a:solidFill>
                <a:ea typeface="楷体_GB2312" pitchFamily="49" charset="-122"/>
                <a:cs typeface="Arial" pitchFamily="34" charset="0"/>
              </a:rPr>
              <a:t>Pentium 4 </a:t>
            </a:r>
            <a:r>
              <a:rPr lang="zh-CN" altLang="en-US" dirty="0" smtClean="0">
                <a:solidFill>
                  <a:srgbClr val="000000"/>
                </a:solidFill>
                <a:ea typeface="楷体_GB2312" pitchFamily="49" charset="-122"/>
                <a:cs typeface="Arial" pitchFamily="34" charset="0"/>
              </a:rPr>
              <a:t>上。</a:t>
            </a:r>
            <a:endParaRPr lang="en-US" altLang="zh-CN" dirty="0" smtClean="0">
              <a:solidFill>
                <a:srgbClr val="000000"/>
              </a:solidFill>
              <a:ea typeface="楷体_GB2312" pitchFamily="49" charset="-122"/>
              <a:cs typeface="Arial" pitchFamily="34" charset="0"/>
            </a:endParaRPr>
          </a:p>
          <a:p>
            <a:pPr>
              <a:spcBef>
                <a:spcPts val="1200"/>
              </a:spcBef>
            </a:pPr>
            <a:r>
              <a:rPr lang="en-US" altLang="zh-CN" dirty="0" smtClean="0">
                <a:solidFill>
                  <a:srgbClr val="000000"/>
                </a:solidFill>
                <a:ea typeface="楷体_GB2312" pitchFamily="49" charset="-122"/>
                <a:cs typeface="Arial" pitchFamily="34" charset="0"/>
              </a:rPr>
              <a:t>Core i7 </a:t>
            </a:r>
            <a:r>
              <a:rPr lang="zh-CN" altLang="en-US" dirty="0" smtClean="0">
                <a:solidFill>
                  <a:srgbClr val="000000"/>
                </a:solidFill>
                <a:ea typeface="楷体_GB2312" pitchFamily="49" charset="-122"/>
                <a:cs typeface="Arial" pitchFamily="34" charset="0"/>
              </a:rPr>
              <a:t>处理器中，重新命名为</a:t>
            </a:r>
            <a:r>
              <a:rPr lang="zh-CN" altLang="en-US" dirty="0" smtClean="0">
                <a:solidFill>
                  <a:srgbClr val="FF0000"/>
                </a:solidFill>
                <a:ea typeface="楷体_GB2312" pitchFamily="49" charset="-122"/>
                <a:cs typeface="Arial" pitchFamily="34" charset="0"/>
              </a:rPr>
              <a:t>同时多线程技术</a:t>
            </a:r>
            <a:r>
              <a:rPr lang="zh-CN" altLang="en-US" dirty="0" smtClean="0">
                <a:solidFill>
                  <a:srgbClr val="000000"/>
                </a:solidFill>
                <a:ea typeface="楷体_GB2312" pitchFamily="49" charset="-122"/>
                <a:cs typeface="Arial" pitchFamily="34" charset="0"/>
              </a:rPr>
              <a:t>。</a:t>
            </a:r>
            <a:r>
              <a:rPr lang="en-US" altLang="zh-CN" dirty="0" smtClean="0">
                <a:solidFill>
                  <a:srgbClr val="000000"/>
                </a:solidFill>
                <a:ea typeface="楷体_GB2312" pitchFamily="49" charset="-122"/>
                <a:cs typeface="Arial" pitchFamily="34" charset="0"/>
              </a:rPr>
              <a:t/>
            </a:r>
            <a:br>
              <a:rPr lang="en-US" altLang="zh-CN" dirty="0" smtClean="0">
                <a:solidFill>
                  <a:srgbClr val="000000"/>
                </a:solidFill>
                <a:ea typeface="楷体_GB2312" pitchFamily="49" charset="-122"/>
                <a:cs typeface="Arial" pitchFamily="34" charset="0"/>
              </a:rPr>
            </a:br>
            <a:r>
              <a:rPr lang="en-US" altLang="zh-CN" dirty="0" smtClean="0">
                <a:solidFill>
                  <a:srgbClr val="000000"/>
                </a:solidFill>
                <a:ea typeface="楷体_GB2312" pitchFamily="49" charset="-122"/>
                <a:cs typeface="Arial" pitchFamily="34" charset="0"/>
              </a:rPr>
              <a:t>SMT</a:t>
            </a:r>
            <a:r>
              <a:rPr lang="zh-CN" altLang="en-US" dirty="0" smtClean="0">
                <a:solidFill>
                  <a:srgbClr val="000000"/>
                </a:solidFill>
                <a:ea typeface="楷体_GB2312" pitchFamily="49" charset="-122"/>
                <a:cs typeface="Arial" pitchFamily="34" charset="0"/>
              </a:rPr>
              <a:t>，</a:t>
            </a:r>
            <a:r>
              <a:rPr lang="en-US" altLang="zh-CN" dirty="0" smtClean="0">
                <a:solidFill>
                  <a:srgbClr val="000000"/>
                </a:solidFill>
                <a:ea typeface="楷体_GB2312" pitchFamily="49" charset="-122"/>
                <a:cs typeface="Arial" pitchFamily="34" charset="0"/>
              </a:rPr>
              <a:t>Simultaneous Multi-Threading</a:t>
            </a:r>
          </a:p>
          <a:p>
            <a:pPr>
              <a:spcBef>
                <a:spcPts val="1200"/>
              </a:spcBef>
            </a:pPr>
            <a:r>
              <a:rPr lang="zh-CN" altLang="en-US" dirty="0">
                <a:solidFill>
                  <a:srgbClr val="000000"/>
                </a:solidFill>
                <a:ea typeface="楷体_GB2312" pitchFamily="49" charset="-122"/>
                <a:cs typeface="Arial" pitchFamily="34" charset="0"/>
              </a:rPr>
              <a:t>只需</a:t>
            </a:r>
            <a:r>
              <a:rPr lang="zh-CN" altLang="en-US" dirty="0" smtClean="0">
                <a:solidFill>
                  <a:srgbClr val="000000"/>
                </a:solidFill>
                <a:ea typeface="楷体_GB2312" pitchFamily="49" charset="-122"/>
                <a:cs typeface="Arial" pitchFamily="34" charset="0"/>
              </a:rPr>
              <a:t>要消耗很小的</a:t>
            </a:r>
            <a:r>
              <a:rPr lang="en-US" altLang="zh-CN" dirty="0" smtClean="0">
                <a:solidFill>
                  <a:srgbClr val="000000"/>
                </a:solidFill>
                <a:ea typeface="楷体_GB2312" pitchFamily="49" charset="-122"/>
                <a:cs typeface="Arial" pitchFamily="34" charset="0"/>
              </a:rPr>
              <a:t>CPU</a:t>
            </a:r>
            <a:r>
              <a:rPr lang="zh-CN" altLang="en-US" dirty="0" smtClean="0">
                <a:solidFill>
                  <a:srgbClr val="000000"/>
                </a:solidFill>
                <a:ea typeface="楷体_GB2312" pitchFamily="49" charset="-122"/>
                <a:cs typeface="Arial" pitchFamily="34" charset="0"/>
              </a:rPr>
              <a:t>面积，就可以在多任务情况下提供显著的性能提升。</a:t>
            </a:r>
            <a:endParaRPr lang="en-US" altLang="zh-CN" dirty="0" smtClean="0">
              <a:solidFill>
                <a:srgbClr val="000000"/>
              </a:solidFill>
              <a:ea typeface="楷体_GB2312" pitchFamily="49" charset="-122"/>
              <a:cs typeface="Arial" pitchFamily="34" charset="0"/>
            </a:endParaRPr>
          </a:p>
          <a:p>
            <a:pPr>
              <a:spcBef>
                <a:spcPts val="1200"/>
              </a:spcBef>
            </a:pPr>
            <a:r>
              <a:rPr lang="zh-CN" altLang="en-US" dirty="0" smtClean="0">
                <a:solidFill>
                  <a:srgbClr val="000000"/>
                </a:solidFill>
                <a:ea typeface="楷体_GB2312" pitchFamily="49" charset="-122"/>
                <a:cs typeface="Arial" pitchFamily="34" charset="0"/>
              </a:rPr>
              <a:t>采用 </a:t>
            </a:r>
            <a:r>
              <a:rPr lang="en-US" altLang="zh-CN" dirty="0" smtClean="0">
                <a:solidFill>
                  <a:srgbClr val="000000"/>
                </a:solidFill>
                <a:ea typeface="楷体_GB2312" pitchFamily="49" charset="-122"/>
                <a:cs typeface="Arial" pitchFamily="34" charset="0"/>
              </a:rPr>
              <a:t>Nehalem </a:t>
            </a:r>
            <a:r>
              <a:rPr lang="zh-CN" altLang="en-US" dirty="0" smtClean="0">
                <a:solidFill>
                  <a:srgbClr val="000000"/>
                </a:solidFill>
                <a:ea typeface="楷体_GB2312" pitchFamily="49" charset="-122"/>
                <a:cs typeface="Arial" pitchFamily="34" charset="0"/>
              </a:rPr>
              <a:t>微架构的 </a:t>
            </a:r>
            <a:r>
              <a:rPr lang="en-US" altLang="zh-CN" dirty="0" smtClean="0">
                <a:solidFill>
                  <a:srgbClr val="000000"/>
                </a:solidFill>
                <a:ea typeface="楷体_GB2312" pitchFamily="49" charset="-122"/>
                <a:cs typeface="Arial" pitchFamily="34" charset="0"/>
              </a:rPr>
              <a:t>Core i7 </a:t>
            </a:r>
            <a:r>
              <a:rPr lang="zh-CN" altLang="en-US" dirty="0" smtClean="0">
                <a:solidFill>
                  <a:srgbClr val="000000"/>
                </a:solidFill>
                <a:ea typeface="楷体_GB2312" pitchFamily="49" charset="-122"/>
                <a:cs typeface="Arial" pitchFamily="34" charset="0"/>
              </a:rPr>
              <a:t>处理器利用 </a:t>
            </a:r>
            <a:r>
              <a:rPr lang="en-US" altLang="zh-CN" dirty="0" smtClean="0">
                <a:solidFill>
                  <a:srgbClr val="000000"/>
                </a:solidFill>
                <a:ea typeface="楷体_GB2312" pitchFamily="49" charset="-122"/>
                <a:cs typeface="Arial" pitchFamily="34" charset="0"/>
              </a:rPr>
              <a:t>SMT </a:t>
            </a:r>
            <a:r>
              <a:rPr lang="zh-CN" altLang="en-US" dirty="0" smtClean="0">
                <a:solidFill>
                  <a:srgbClr val="000000"/>
                </a:solidFill>
                <a:ea typeface="楷体_GB2312" pitchFamily="49" charset="-122"/>
                <a:cs typeface="Arial" pitchFamily="34" charset="0"/>
              </a:rPr>
              <a:t>可以在增加很少功耗的情况下使性能提升</a:t>
            </a:r>
            <a:r>
              <a:rPr lang="en-US" altLang="zh-CN" dirty="0" smtClean="0">
                <a:solidFill>
                  <a:srgbClr val="000000"/>
                </a:solidFill>
                <a:ea typeface="楷体_GB2312" pitchFamily="49" charset="-122"/>
                <a:cs typeface="Arial" pitchFamily="34" charset="0"/>
              </a:rPr>
              <a:t>20%</a:t>
            </a:r>
            <a:r>
              <a:rPr lang="zh-CN" altLang="en-US" dirty="0" smtClean="0">
                <a:solidFill>
                  <a:srgbClr val="000000"/>
                </a:solidFill>
                <a:ea typeface="楷体_GB2312" pitchFamily="49" charset="-122"/>
                <a:cs typeface="Arial" pitchFamily="34" charset="0"/>
              </a:rPr>
              <a:t>～</a:t>
            </a:r>
            <a:r>
              <a:rPr lang="en-US" altLang="zh-CN" dirty="0" smtClean="0">
                <a:solidFill>
                  <a:srgbClr val="000000"/>
                </a:solidFill>
                <a:ea typeface="楷体_GB2312" pitchFamily="49" charset="-122"/>
                <a:cs typeface="Arial" pitchFamily="34" charset="0"/>
              </a:rPr>
              <a:t>30%</a:t>
            </a:r>
            <a:r>
              <a:rPr lang="zh-CN" altLang="en-US" dirty="0" smtClean="0">
                <a:solidFill>
                  <a:srgbClr val="000000"/>
                </a:solidFill>
                <a:ea typeface="楷体_GB2312" pitchFamily="49" charset="-122"/>
                <a:cs typeface="Arial" pitchFamily="34" charset="0"/>
              </a:rPr>
              <a:t>。</a:t>
            </a:r>
            <a:endParaRPr lang="en-US" altLang="zh-CN" dirty="0">
              <a:solidFill>
                <a:srgbClr val="000000"/>
              </a:solidFill>
              <a:ea typeface="楷体_GB2312" pitchFamily="49" charset="-122"/>
              <a:cs typeface="Arial" pitchFamily="34" charset="0"/>
            </a:endParaRPr>
          </a:p>
        </p:txBody>
      </p:sp>
      <p:sp>
        <p:nvSpPr>
          <p:cNvPr id="2" name="灯片编号占位符 1"/>
          <p:cNvSpPr>
            <a:spLocks noGrp="1"/>
          </p:cNvSpPr>
          <p:nvPr>
            <p:ph type="sldNum" sz="quarter" idx="11"/>
          </p:nvPr>
        </p:nvSpPr>
        <p:spPr/>
        <p:txBody>
          <a:bodyPr/>
          <a:lstStyle/>
          <a:p>
            <a:fld id="{1249CAA2-A36C-4D0A-B095-2E3BE72EBB0E}" type="slidenum">
              <a:rPr lang="zh-CN" altLang="en-US" smtClean="0"/>
              <a:pPr/>
              <a:t>115</a:t>
            </a:fld>
            <a:endParaRPr lang="en-US" altLang="zh-CN"/>
          </a:p>
        </p:txBody>
      </p:sp>
      <p:sp>
        <p:nvSpPr>
          <p:cNvPr id="6" name="矩形 5"/>
          <p:cNvSpPr/>
          <p:nvPr/>
        </p:nvSpPr>
        <p:spPr>
          <a:xfrm>
            <a:off x="5569278" y="359842"/>
            <a:ext cx="2387192" cy="523220"/>
          </a:xfrm>
          <a:prstGeom prst="rect">
            <a:avLst/>
          </a:prstGeom>
        </p:spPr>
        <p:txBody>
          <a:bodyPr wrap="none">
            <a:spAutoFit/>
          </a:bodyPr>
          <a:lstStyle/>
          <a:p>
            <a:r>
              <a:rPr lang="en-US" altLang="zh-CN"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1. </a:t>
            </a:r>
            <a:r>
              <a:rPr lang="zh-CN" altLang="en-US"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超</a:t>
            </a:r>
            <a:r>
              <a:rPr lang="zh-CN" altLang="en-US" sz="2800" b="1" kern="0" dirty="0">
                <a:solidFill>
                  <a:srgbClr val="FF6600"/>
                </a:solidFill>
                <a:latin typeface="Arial" panose="020B0604020202020204" pitchFamily="34" charset="0"/>
                <a:ea typeface="黑体" panose="02010609060101010101" pitchFamily="49" charset="-122"/>
                <a:cs typeface="Arial" panose="020B0604020202020204" pitchFamily="34" charset="0"/>
              </a:rPr>
              <a:t>线程技术</a:t>
            </a:r>
            <a:endParaRPr lang="zh-CN" altLang="en-US" dirty="0">
              <a:solidFill>
                <a:srgbClr val="FF6600"/>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71362686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a:off x="2390084" y="3881090"/>
            <a:ext cx="4929090" cy="1863074"/>
            <a:chOff x="2678124" y="3953100"/>
            <a:chExt cx="4929090" cy="1863074"/>
          </a:xfrm>
        </p:grpSpPr>
        <p:sp>
          <p:nvSpPr>
            <p:cNvPr id="38" name="矩形 37"/>
            <p:cNvSpPr/>
            <p:nvPr/>
          </p:nvSpPr>
          <p:spPr bwMode="auto">
            <a:xfrm>
              <a:off x="4716020" y="4311521"/>
              <a:ext cx="2880400" cy="216030"/>
            </a:xfrm>
            <a:prstGeom prst="rect">
              <a:avLst/>
            </a:prstGeom>
            <a:solidFill>
              <a:srgbClr val="99CCFF"/>
            </a:solidFill>
            <a:ln w="25400" cap="flat" cmpd="sng" algn="ctr">
              <a:no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42" name="矩形 41"/>
            <p:cNvSpPr/>
            <p:nvPr/>
          </p:nvSpPr>
          <p:spPr bwMode="auto">
            <a:xfrm>
              <a:off x="4716020" y="4619116"/>
              <a:ext cx="2880400" cy="216030"/>
            </a:xfrm>
            <a:prstGeom prst="rect">
              <a:avLst/>
            </a:prstGeom>
            <a:solidFill>
              <a:srgbClr val="99CCFF"/>
            </a:solidFill>
            <a:ln w="25400" cap="flat" cmpd="sng" algn="ctr">
              <a:no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46" name="矩形 45"/>
            <p:cNvSpPr/>
            <p:nvPr/>
          </p:nvSpPr>
          <p:spPr bwMode="auto">
            <a:xfrm flipV="1">
              <a:off x="4726814" y="5241723"/>
              <a:ext cx="2880400" cy="216030"/>
            </a:xfrm>
            <a:prstGeom prst="rect">
              <a:avLst/>
            </a:prstGeom>
            <a:solidFill>
              <a:srgbClr val="99CCFF"/>
            </a:solidFill>
            <a:ln w="25400" cap="flat" cmpd="sng" algn="ctr">
              <a:no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50" name="矩形 49"/>
            <p:cNvSpPr/>
            <p:nvPr/>
          </p:nvSpPr>
          <p:spPr bwMode="auto">
            <a:xfrm flipV="1">
              <a:off x="4726774" y="4934128"/>
              <a:ext cx="2880400" cy="216030"/>
            </a:xfrm>
            <a:prstGeom prst="rect">
              <a:avLst/>
            </a:prstGeom>
            <a:solidFill>
              <a:srgbClr val="99CCFF"/>
            </a:solidFill>
            <a:ln w="25400" cap="flat" cmpd="sng" algn="ctr">
              <a:no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grpSp>
          <p:nvGrpSpPr>
            <p:cNvPr id="73" name="组合 72"/>
            <p:cNvGrpSpPr/>
            <p:nvPr/>
          </p:nvGrpSpPr>
          <p:grpSpPr>
            <a:xfrm>
              <a:off x="2678124" y="3953100"/>
              <a:ext cx="2134468" cy="1863074"/>
              <a:chOff x="2678124" y="3953100"/>
              <a:chExt cx="2134468" cy="1863074"/>
            </a:xfrm>
          </p:grpSpPr>
          <p:sp>
            <p:nvSpPr>
              <p:cNvPr id="39" name="矩形 38"/>
              <p:cNvSpPr/>
              <p:nvPr/>
            </p:nvSpPr>
            <p:spPr bwMode="auto">
              <a:xfrm rot="1355751">
                <a:off x="3846130" y="4127337"/>
                <a:ext cx="955668" cy="216030"/>
              </a:xfrm>
              <a:prstGeom prst="rect">
                <a:avLst/>
              </a:prstGeom>
              <a:solidFill>
                <a:srgbClr val="99CCFF"/>
              </a:solidFill>
              <a:ln w="25400" cap="flat" cmpd="sng" algn="ctr">
                <a:no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40" name="矩形 39"/>
              <p:cNvSpPr/>
              <p:nvPr/>
            </p:nvSpPr>
            <p:spPr bwMode="auto">
              <a:xfrm>
                <a:off x="3216480" y="3953100"/>
                <a:ext cx="707430" cy="216030"/>
              </a:xfrm>
              <a:prstGeom prst="rect">
                <a:avLst/>
              </a:prstGeom>
              <a:solidFill>
                <a:srgbClr val="99CCFF"/>
              </a:solidFill>
              <a:ln w="25400" cap="flat" cmpd="sng" algn="ctr">
                <a:no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43" name="矩形 42"/>
              <p:cNvSpPr/>
              <p:nvPr/>
            </p:nvSpPr>
            <p:spPr bwMode="auto">
              <a:xfrm rot="502035">
                <a:off x="3854811" y="4558059"/>
                <a:ext cx="909329" cy="216030"/>
              </a:xfrm>
              <a:prstGeom prst="rect">
                <a:avLst/>
              </a:prstGeom>
              <a:solidFill>
                <a:srgbClr val="99CCFF"/>
              </a:solidFill>
              <a:ln w="25400" cap="flat" cmpd="sng" algn="ctr">
                <a:no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44" name="矩形 43"/>
              <p:cNvSpPr/>
              <p:nvPr/>
            </p:nvSpPr>
            <p:spPr bwMode="auto">
              <a:xfrm>
                <a:off x="3203810" y="4493047"/>
                <a:ext cx="709346" cy="222704"/>
              </a:xfrm>
              <a:prstGeom prst="rect">
                <a:avLst/>
              </a:prstGeom>
              <a:solidFill>
                <a:srgbClr val="99CCFF"/>
              </a:solidFill>
              <a:ln w="25400" cap="flat" cmpd="sng" algn="ctr">
                <a:no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47" name="矩形 46"/>
              <p:cNvSpPr/>
              <p:nvPr/>
            </p:nvSpPr>
            <p:spPr bwMode="auto">
              <a:xfrm rot="20244249" flipV="1">
                <a:off x="3856924" y="5425907"/>
                <a:ext cx="955668" cy="216030"/>
              </a:xfrm>
              <a:prstGeom prst="rect">
                <a:avLst/>
              </a:prstGeom>
              <a:solidFill>
                <a:srgbClr val="99CCFF"/>
              </a:solidFill>
              <a:ln w="25400" cap="flat" cmpd="sng" algn="ctr">
                <a:no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48" name="矩形 47"/>
              <p:cNvSpPr/>
              <p:nvPr/>
            </p:nvSpPr>
            <p:spPr bwMode="auto">
              <a:xfrm flipV="1">
                <a:off x="3203810" y="5589981"/>
                <a:ext cx="730894" cy="226193"/>
              </a:xfrm>
              <a:prstGeom prst="rect">
                <a:avLst/>
              </a:prstGeom>
              <a:solidFill>
                <a:srgbClr val="99CCFF"/>
              </a:solidFill>
              <a:ln w="25400" cap="flat" cmpd="sng" algn="ctr">
                <a:no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51" name="矩形 50"/>
              <p:cNvSpPr/>
              <p:nvPr/>
            </p:nvSpPr>
            <p:spPr bwMode="auto">
              <a:xfrm rot="21097965" flipV="1">
                <a:off x="3865565" y="4995185"/>
                <a:ext cx="909329" cy="216030"/>
              </a:xfrm>
              <a:prstGeom prst="rect">
                <a:avLst/>
              </a:prstGeom>
              <a:solidFill>
                <a:srgbClr val="99CCFF"/>
              </a:solidFill>
              <a:ln w="25400" cap="flat" cmpd="sng" algn="ctr">
                <a:no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52" name="矩形 51"/>
              <p:cNvSpPr/>
              <p:nvPr/>
            </p:nvSpPr>
            <p:spPr bwMode="auto">
              <a:xfrm flipV="1">
                <a:off x="3216480" y="5053523"/>
                <a:ext cx="707430" cy="216030"/>
              </a:xfrm>
              <a:prstGeom prst="rect">
                <a:avLst/>
              </a:prstGeom>
              <a:solidFill>
                <a:srgbClr val="99CCFF"/>
              </a:solidFill>
              <a:ln w="25400" cap="flat" cmpd="sng" algn="ctr">
                <a:no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cxnSp>
            <p:nvCxnSpPr>
              <p:cNvPr id="65" name="直接连接符 64"/>
              <p:cNvCxnSpPr/>
              <p:nvPr/>
            </p:nvCxnSpPr>
            <p:spPr bwMode="auto">
              <a:xfrm>
                <a:off x="2690794" y="3987885"/>
                <a:ext cx="525686" cy="0"/>
              </a:xfrm>
              <a:prstGeom prst="line">
                <a:avLst/>
              </a:prstGeom>
              <a:noFill/>
              <a:ln w="82550" cap="flat" cmpd="sng" algn="ctr">
                <a:solidFill>
                  <a:srgbClr val="99CCFF"/>
                </a:solidFill>
                <a:prstDash val="solid"/>
                <a:round/>
                <a:headEnd type="none" w="med" len="med"/>
                <a:tailEnd type="none" w="med" len="lg"/>
              </a:ln>
              <a:effectLst/>
            </p:spPr>
          </p:cxnSp>
          <p:cxnSp>
            <p:nvCxnSpPr>
              <p:cNvPr id="66" name="直接连接符 65"/>
              <p:cNvCxnSpPr/>
              <p:nvPr/>
            </p:nvCxnSpPr>
            <p:spPr bwMode="auto">
              <a:xfrm>
                <a:off x="2690794" y="4130358"/>
                <a:ext cx="525686" cy="0"/>
              </a:xfrm>
              <a:prstGeom prst="line">
                <a:avLst/>
              </a:prstGeom>
              <a:noFill/>
              <a:ln w="82550" cap="flat" cmpd="sng" algn="ctr">
                <a:solidFill>
                  <a:srgbClr val="99CCFF"/>
                </a:solidFill>
                <a:prstDash val="solid"/>
                <a:round/>
                <a:headEnd type="none" w="med" len="med"/>
                <a:tailEnd type="none" w="med" len="lg"/>
              </a:ln>
              <a:effectLst/>
            </p:spPr>
          </p:cxnSp>
          <p:cxnSp>
            <p:nvCxnSpPr>
              <p:cNvPr id="67" name="直接连接符 66"/>
              <p:cNvCxnSpPr/>
              <p:nvPr/>
            </p:nvCxnSpPr>
            <p:spPr bwMode="auto">
              <a:xfrm>
                <a:off x="2678124" y="4529911"/>
                <a:ext cx="525686" cy="0"/>
              </a:xfrm>
              <a:prstGeom prst="line">
                <a:avLst/>
              </a:prstGeom>
              <a:noFill/>
              <a:ln w="82550" cap="flat" cmpd="sng" algn="ctr">
                <a:solidFill>
                  <a:srgbClr val="99CCFF"/>
                </a:solidFill>
                <a:prstDash val="solid"/>
                <a:round/>
                <a:headEnd type="none" w="med" len="med"/>
                <a:tailEnd type="none" w="med" len="lg"/>
              </a:ln>
              <a:effectLst/>
            </p:spPr>
          </p:cxnSp>
          <p:cxnSp>
            <p:nvCxnSpPr>
              <p:cNvPr id="68" name="直接连接符 67"/>
              <p:cNvCxnSpPr/>
              <p:nvPr/>
            </p:nvCxnSpPr>
            <p:spPr bwMode="auto">
              <a:xfrm>
                <a:off x="2678124" y="4672384"/>
                <a:ext cx="525686" cy="0"/>
              </a:xfrm>
              <a:prstGeom prst="line">
                <a:avLst/>
              </a:prstGeom>
              <a:noFill/>
              <a:ln w="82550" cap="flat" cmpd="sng" algn="ctr">
                <a:solidFill>
                  <a:srgbClr val="99CCFF"/>
                </a:solidFill>
                <a:prstDash val="solid"/>
                <a:round/>
                <a:headEnd type="none" w="med" len="med"/>
                <a:tailEnd type="none" w="med" len="lg"/>
              </a:ln>
              <a:effectLst/>
            </p:spPr>
          </p:cxnSp>
          <p:cxnSp>
            <p:nvCxnSpPr>
              <p:cNvPr id="69" name="直接连接符 68"/>
              <p:cNvCxnSpPr/>
              <p:nvPr/>
            </p:nvCxnSpPr>
            <p:spPr bwMode="auto">
              <a:xfrm>
                <a:off x="2690794" y="5087026"/>
                <a:ext cx="525686" cy="0"/>
              </a:xfrm>
              <a:prstGeom prst="line">
                <a:avLst/>
              </a:prstGeom>
              <a:noFill/>
              <a:ln w="82550" cap="flat" cmpd="sng" algn="ctr">
                <a:solidFill>
                  <a:srgbClr val="99CCFF"/>
                </a:solidFill>
                <a:prstDash val="solid"/>
                <a:round/>
                <a:headEnd type="none" w="med" len="med"/>
                <a:tailEnd type="none" w="med" len="lg"/>
              </a:ln>
              <a:effectLst/>
            </p:spPr>
          </p:cxnSp>
          <p:cxnSp>
            <p:nvCxnSpPr>
              <p:cNvPr id="70" name="直接连接符 69"/>
              <p:cNvCxnSpPr/>
              <p:nvPr/>
            </p:nvCxnSpPr>
            <p:spPr bwMode="auto">
              <a:xfrm>
                <a:off x="2690794" y="5229499"/>
                <a:ext cx="525686" cy="0"/>
              </a:xfrm>
              <a:prstGeom prst="line">
                <a:avLst/>
              </a:prstGeom>
              <a:noFill/>
              <a:ln w="82550" cap="flat" cmpd="sng" algn="ctr">
                <a:solidFill>
                  <a:srgbClr val="99CCFF"/>
                </a:solidFill>
                <a:prstDash val="solid"/>
                <a:round/>
                <a:headEnd type="none" w="med" len="med"/>
                <a:tailEnd type="none" w="med" len="lg"/>
              </a:ln>
              <a:effectLst/>
            </p:spPr>
          </p:cxnSp>
          <p:cxnSp>
            <p:nvCxnSpPr>
              <p:cNvPr id="71" name="直接连接符 70"/>
              <p:cNvCxnSpPr/>
              <p:nvPr/>
            </p:nvCxnSpPr>
            <p:spPr bwMode="auto">
              <a:xfrm>
                <a:off x="2678124" y="5629052"/>
                <a:ext cx="525686" cy="0"/>
              </a:xfrm>
              <a:prstGeom prst="line">
                <a:avLst/>
              </a:prstGeom>
              <a:noFill/>
              <a:ln w="82550" cap="flat" cmpd="sng" algn="ctr">
                <a:solidFill>
                  <a:srgbClr val="99CCFF"/>
                </a:solidFill>
                <a:prstDash val="solid"/>
                <a:round/>
                <a:headEnd type="none" w="med" len="med"/>
                <a:tailEnd type="none" w="med" len="lg"/>
              </a:ln>
              <a:effectLst/>
            </p:spPr>
          </p:cxnSp>
          <p:cxnSp>
            <p:nvCxnSpPr>
              <p:cNvPr id="72" name="直接连接符 71"/>
              <p:cNvCxnSpPr/>
              <p:nvPr/>
            </p:nvCxnSpPr>
            <p:spPr bwMode="auto">
              <a:xfrm>
                <a:off x="2678124" y="5771525"/>
                <a:ext cx="525686" cy="0"/>
              </a:xfrm>
              <a:prstGeom prst="line">
                <a:avLst/>
              </a:prstGeom>
              <a:noFill/>
              <a:ln w="82550" cap="flat" cmpd="sng" algn="ctr">
                <a:solidFill>
                  <a:srgbClr val="99CCFF"/>
                </a:solidFill>
                <a:prstDash val="solid"/>
                <a:round/>
                <a:headEnd type="none" w="med" len="med"/>
                <a:tailEnd type="none" w="med" len="lg"/>
              </a:ln>
              <a:effectLst/>
            </p:spPr>
          </p:cxnSp>
        </p:grpSp>
      </p:grpSp>
      <p:sp>
        <p:nvSpPr>
          <p:cNvPr id="3" name="标题 2"/>
          <p:cNvSpPr>
            <a:spLocks noGrp="1"/>
          </p:cNvSpPr>
          <p:nvPr>
            <p:ph type="title"/>
          </p:nvPr>
        </p:nvSpPr>
        <p:spPr/>
        <p:txBody>
          <a:bodyPr/>
          <a:lstStyle/>
          <a:p>
            <a:r>
              <a:rPr lang="en-US" altLang="zh-CN" dirty="0">
                <a:solidFill>
                  <a:srgbClr val="00007D"/>
                </a:solidFill>
                <a:latin typeface="Arial"/>
                <a:ea typeface="黑体" pitchFamily="2" charset="-122"/>
              </a:rPr>
              <a:t>2.3.3 </a:t>
            </a:r>
            <a:r>
              <a:rPr lang="zh-CN" altLang="en-US" dirty="0">
                <a:solidFill>
                  <a:srgbClr val="00007D"/>
                </a:solidFill>
                <a:latin typeface="Arial"/>
                <a:ea typeface="黑体" pitchFamily="2" charset="-122"/>
              </a:rPr>
              <a:t>多核处理器关键并行</a:t>
            </a:r>
            <a:r>
              <a:rPr lang="zh-CN" altLang="en-US" dirty="0" smtClean="0">
                <a:solidFill>
                  <a:srgbClr val="00007D"/>
                </a:solidFill>
                <a:latin typeface="Arial"/>
                <a:ea typeface="黑体" pitchFamily="2" charset="-122"/>
              </a:rPr>
              <a:t>技术</a:t>
            </a:r>
            <a:endParaRPr lang="zh-CN" altLang="en-US" dirty="0"/>
          </a:p>
        </p:txBody>
      </p:sp>
      <p:sp>
        <p:nvSpPr>
          <p:cNvPr id="4" name="内容占位符 3"/>
          <p:cNvSpPr>
            <a:spLocks noGrp="1"/>
          </p:cNvSpPr>
          <p:nvPr>
            <p:ph idx="1"/>
          </p:nvPr>
        </p:nvSpPr>
        <p:spPr>
          <a:xfrm>
            <a:off x="1043510" y="6237390"/>
            <a:ext cx="6977942" cy="478904"/>
          </a:xfrm>
        </p:spPr>
        <p:txBody>
          <a:bodyPr/>
          <a:lstStyle/>
          <a:p>
            <a:pPr marL="0" indent="0" algn="ctr">
              <a:buNone/>
            </a:pPr>
            <a:r>
              <a:rPr lang="en-US" altLang="zh-CN" sz="2400" dirty="0" smtClean="0">
                <a:ea typeface="楷体_GB2312" pitchFamily="49" charset="-122"/>
                <a:cs typeface="Arial" pitchFamily="34" charset="0"/>
              </a:rPr>
              <a:t>4 </a:t>
            </a:r>
            <a:r>
              <a:rPr lang="zh-CN" altLang="en-US" sz="2400" dirty="0" smtClean="0">
                <a:ea typeface="楷体_GB2312" pitchFamily="49" charset="-122"/>
                <a:cs typeface="Arial" pitchFamily="34" charset="0"/>
              </a:rPr>
              <a:t>核 </a:t>
            </a:r>
            <a:r>
              <a:rPr lang="en-US" altLang="zh-CN" sz="2400" dirty="0" smtClean="0">
                <a:ea typeface="楷体_GB2312" pitchFamily="49" charset="-122"/>
                <a:cs typeface="Arial" pitchFamily="34" charset="0"/>
              </a:rPr>
              <a:t>Core i7 </a:t>
            </a:r>
            <a:r>
              <a:rPr lang="zh-CN" altLang="en-US" sz="2400" dirty="0" smtClean="0">
                <a:ea typeface="楷体_GB2312" pitchFamily="49" charset="-122"/>
                <a:cs typeface="Arial" pitchFamily="34" charset="0"/>
              </a:rPr>
              <a:t>采用 </a:t>
            </a:r>
            <a:r>
              <a:rPr lang="en-US" altLang="zh-CN" sz="2400" dirty="0" smtClean="0">
                <a:ea typeface="楷体_GB2312" pitchFamily="49" charset="-122"/>
                <a:cs typeface="Arial" pitchFamily="34" charset="0"/>
              </a:rPr>
              <a:t>SMT </a:t>
            </a:r>
            <a:r>
              <a:rPr lang="zh-CN" altLang="en-US" sz="2400" dirty="0" smtClean="0">
                <a:ea typeface="楷体_GB2312" pitchFamily="49" charset="-122"/>
                <a:cs typeface="Arial" pitchFamily="34" charset="0"/>
              </a:rPr>
              <a:t>执行多线程任务示意图</a:t>
            </a:r>
            <a:endParaRPr lang="en-US" altLang="zh-CN" sz="2400" dirty="0">
              <a:ea typeface="楷体_GB2312" pitchFamily="49" charset="-122"/>
              <a:cs typeface="Arial" pitchFamily="34" charset="0"/>
            </a:endParaRPr>
          </a:p>
        </p:txBody>
      </p:sp>
      <p:sp>
        <p:nvSpPr>
          <p:cNvPr id="2" name="灯片编号占位符 1"/>
          <p:cNvSpPr>
            <a:spLocks noGrp="1"/>
          </p:cNvSpPr>
          <p:nvPr>
            <p:ph type="sldNum" sz="quarter" idx="11"/>
          </p:nvPr>
        </p:nvSpPr>
        <p:spPr/>
        <p:txBody>
          <a:bodyPr/>
          <a:lstStyle/>
          <a:p>
            <a:fld id="{1249CAA2-A36C-4D0A-B095-2E3BE72EBB0E}" type="slidenum">
              <a:rPr lang="zh-CN" altLang="en-US" smtClean="0"/>
              <a:pPr/>
              <a:t>116</a:t>
            </a:fld>
            <a:endParaRPr lang="en-US" altLang="zh-CN"/>
          </a:p>
        </p:txBody>
      </p:sp>
      <p:sp>
        <p:nvSpPr>
          <p:cNvPr id="6" name="矩形 5"/>
          <p:cNvSpPr/>
          <p:nvPr/>
        </p:nvSpPr>
        <p:spPr>
          <a:xfrm>
            <a:off x="5569278" y="359842"/>
            <a:ext cx="2387192" cy="523220"/>
          </a:xfrm>
          <a:prstGeom prst="rect">
            <a:avLst/>
          </a:prstGeom>
        </p:spPr>
        <p:txBody>
          <a:bodyPr wrap="none">
            <a:spAutoFit/>
          </a:bodyPr>
          <a:lstStyle/>
          <a:p>
            <a:r>
              <a:rPr lang="en-US" altLang="zh-CN"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1. </a:t>
            </a:r>
            <a:r>
              <a:rPr lang="zh-CN" altLang="en-US"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超</a:t>
            </a:r>
            <a:r>
              <a:rPr lang="zh-CN" altLang="en-US" sz="2800" b="1" kern="0" dirty="0">
                <a:solidFill>
                  <a:srgbClr val="FF6600"/>
                </a:solidFill>
                <a:latin typeface="Arial" panose="020B0604020202020204" pitchFamily="34" charset="0"/>
                <a:ea typeface="黑体" panose="02010609060101010101" pitchFamily="49" charset="-122"/>
                <a:cs typeface="Arial" panose="020B0604020202020204" pitchFamily="34" charset="0"/>
              </a:rPr>
              <a:t>线程技术</a:t>
            </a:r>
            <a:endParaRPr lang="zh-CN" altLang="en-US" dirty="0">
              <a:solidFill>
                <a:srgbClr val="FF6600"/>
              </a:solidFill>
              <a:latin typeface="Arial" panose="020B0604020202020204" pitchFamily="34" charset="0"/>
              <a:ea typeface="黑体" panose="02010609060101010101" pitchFamily="49" charset="-122"/>
              <a:cs typeface="Arial" panose="020B0604020202020204" pitchFamily="34" charset="0"/>
            </a:endParaRPr>
          </a:p>
        </p:txBody>
      </p:sp>
      <p:grpSp>
        <p:nvGrpSpPr>
          <p:cNvPr id="16" name="组合 15"/>
          <p:cNvGrpSpPr/>
          <p:nvPr/>
        </p:nvGrpSpPr>
        <p:grpSpPr>
          <a:xfrm>
            <a:off x="2400838" y="1324583"/>
            <a:ext cx="4907542" cy="574451"/>
            <a:chOff x="2688878" y="1396593"/>
            <a:chExt cx="4907542" cy="574451"/>
          </a:xfrm>
        </p:grpSpPr>
        <p:sp>
          <p:nvSpPr>
            <p:cNvPr id="9" name="矩形 8"/>
            <p:cNvSpPr/>
            <p:nvPr/>
          </p:nvSpPr>
          <p:spPr bwMode="auto">
            <a:xfrm>
              <a:off x="4716020" y="1755014"/>
              <a:ext cx="2880400" cy="216030"/>
            </a:xfrm>
            <a:prstGeom prst="rect">
              <a:avLst/>
            </a:prstGeom>
            <a:solidFill>
              <a:srgbClr val="99CCFF"/>
            </a:solidFill>
            <a:ln w="25400" cap="flat" cmpd="sng" algn="ctr">
              <a:no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10" name="矩形 9"/>
            <p:cNvSpPr/>
            <p:nvPr/>
          </p:nvSpPr>
          <p:spPr bwMode="auto">
            <a:xfrm rot="1355751">
              <a:off x="3846130" y="1570830"/>
              <a:ext cx="955668" cy="216030"/>
            </a:xfrm>
            <a:prstGeom prst="rect">
              <a:avLst/>
            </a:prstGeom>
            <a:solidFill>
              <a:srgbClr val="99CCFF"/>
            </a:solidFill>
            <a:ln w="25400" cap="flat" cmpd="sng" algn="ctr">
              <a:no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11" name="矩形 10"/>
            <p:cNvSpPr/>
            <p:nvPr/>
          </p:nvSpPr>
          <p:spPr bwMode="auto">
            <a:xfrm>
              <a:off x="2688878" y="1396593"/>
              <a:ext cx="1235032" cy="216030"/>
            </a:xfrm>
            <a:prstGeom prst="rect">
              <a:avLst/>
            </a:prstGeom>
            <a:solidFill>
              <a:srgbClr val="99CCFF"/>
            </a:solidFill>
            <a:ln w="25400" cap="flat" cmpd="sng" algn="ctr">
              <a:no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grpSp>
      <p:grpSp>
        <p:nvGrpSpPr>
          <p:cNvPr id="15" name="组合 14"/>
          <p:cNvGrpSpPr/>
          <p:nvPr/>
        </p:nvGrpSpPr>
        <p:grpSpPr>
          <a:xfrm>
            <a:off x="2390084" y="1871204"/>
            <a:ext cx="4918296" cy="335425"/>
            <a:chOff x="2678124" y="1943214"/>
            <a:chExt cx="4918296" cy="335425"/>
          </a:xfrm>
        </p:grpSpPr>
        <p:sp>
          <p:nvSpPr>
            <p:cNvPr id="12" name="矩形 11"/>
            <p:cNvSpPr/>
            <p:nvPr/>
          </p:nvSpPr>
          <p:spPr bwMode="auto">
            <a:xfrm>
              <a:off x="4716020" y="2062609"/>
              <a:ext cx="2880400" cy="216030"/>
            </a:xfrm>
            <a:prstGeom prst="rect">
              <a:avLst/>
            </a:prstGeom>
            <a:solidFill>
              <a:srgbClr val="99CCFF"/>
            </a:solidFill>
            <a:ln w="25400" cap="flat" cmpd="sng" algn="ctr">
              <a:no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13" name="矩形 12"/>
            <p:cNvSpPr/>
            <p:nvPr/>
          </p:nvSpPr>
          <p:spPr bwMode="auto">
            <a:xfrm rot="502035">
              <a:off x="3854811" y="2001552"/>
              <a:ext cx="909329" cy="216030"/>
            </a:xfrm>
            <a:prstGeom prst="rect">
              <a:avLst/>
            </a:prstGeom>
            <a:solidFill>
              <a:srgbClr val="99CCFF"/>
            </a:solidFill>
            <a:ln w="25400" cap="flat" cmpd="sng" algn="ctr">
              <a:no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14" name="矩形 13"/>
            <p:cNvSpPr/>
            <p:nvPr/>
          </p:nvSpPr>
          <p:spPr bwMode="auto">
            <a:xfrm>
              <a:off x="2678124" y="1943214"/>
              <a:ext cx="1235032" cy="216030"/>
            </a:xfrm>
            <a:prstGeom prst="rect">
              <a:avLst/>
            </a:prstGeom>
            <a:solidFill>
              <a:srgbClr val="99CCFF"/>
            </a:solidFill>
            <a:ln w="25400" cap="flat" cmpd="sng" algn="ctr">
              <a:no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grpSp>
      <p:grpSp>
        <p:nvGrpSpPr>
          <p:cNvPr id="17" name="组合 16"/>
          <p:cNvGrpSpPr/>
          <p:nvPr/>
        </p:nvGrpSpPr>
        <p:grpSpPr>
          <a:xfrm flipV="1">
            <a:off x="2411632" y="2613206"/>
            <a:ext cx="4907542" cy="574451"/>
            <a:chOff x="2688878" y="1396593"/>
            <a:chExt cx="4907542" cy="574451"/>
          </a:xfrm>
        </p:grpSpPr>
        <p:sp>
          <p:nvSpPr>
            <p:cNvPr id="18" name="矩形 17"/>
            <p:cNvSpPr/>
            <p:nvPr/>
          </p:nvSpPr>
          <p:spPr bwMode="auto">
            <a:xfrm>
              <a:off x="4716020" y="1755014"/>
              <a:ext cx="2880400" cy="216030"/>
            </a:xfrm>
            <a:prstGeom prst="rect">
              <a:avLst/>
            </a:prstGeom>
            <a:solidFill>
              <a:srgbClr val="99CCFF"/>
            </a:solidFill>
            <a:ln w="25400" cap="flat" cmpd="sng" algn="ctr">
              <a:no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19" name="矩形 18"/>
            <p:cNvSpPr/>
            <p:nvPr/>
          </p:nvSpPr>
          <p:spPr bwMode="auto">
            <a:xfrm rot="1355751">
              <a:off x="3846130" y="1570830"/>
              <a:ext cx="955668" cy="216030"/>
            </a:xfrm>
            <a:prstGeom prst="rect">
              <a:avLst/>
            </a:prstGeom>
            <a:solidFill>
              <a:srgbClr val="99CCFF"/>
            </a:solidFill>
            <a:ln w="25400" cap="flat" cmpd="sng" algn="ctr">
              <a:no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20" name="矩形 19"/>
            <p:cNvSpPr/>
            <p:nvPr/>
          </p:nvSpPr>
          <p:spPr bwMode="auto">
            <a:xfrm>
              <a:off x="2688878" y="1396593"/>
              <a:ext cx="1235032" cy="216030"/>
            </a:xfrm>
            <a:prstGeom prst="rect">
              <a:avLst/>
            </a:prstGeom>
            <a:solidFill>
              <a:srgbClr val="99CCFF"/>
            </a:solidFill>
            <a:ln w="25400" cap="flat" cmpd="sng" algn="ctr">
              <a:no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grpSp>
      <p:grpSp>
        <p:nvGrpSpPr>
          <p:cNvPr id="21" name="组合 20"/>
          <p:cNvGrpSpPr/>
          <p:nvPr/>
        </p:nvGrpSpPr>
        <p:grpSpPr>
          <a:xfrm flipV="1">
            <a:off x="2400838" y="2305611"/>
            <a:ext cx="4918296" cy="335425"/>
            <a:chOff x="2678124" y="1943214"/>
            <a:chExt cx="4918296" cy="335425"/>
          </a:xfrm>
        </p:grpSpPr>
        <p:sp>
          <p:nvSpPr>
            <p:cNvPr id="22" name="矩形 21"/>
            <p:cNvSpPr/>
            <p:nvPr/>
          </p:nvSpPr>
          <p:spPr bwMode="auto">
            <a:xfrm>
              <a:off x="4716020" y="2062609"/>
              <a:ext cx="2880400" cy="216030"/>
            </a:xfrm>
            <a:prstGeom prst="rect">
              <a:avLst/>
            </a:prstGeom>
            <a:solidFill>
              <a:srgbClr val="99CCFF"/>
            </a:solidFill>
            <a:ln w="25400" cap="flat" cmpd="sng" algn="ctr">
              <a:no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23" name="矩形 22"/>
            <p:cNvSpPr/>
            <p:nvPr/>
          </p:nvSpPr>
          <p:spPr bwMode="auto">
            <a:xfrm rot="502035">
              <a:off x="3854811" y="2001552"/>
              <a:ext cx="909329" cy="216030"/>
            </a:xfrm>
            <a:prstGeom prst="rect">
              <a:avLst/>
            </a:prstGeom>
            <a:solidFill>
              <a:srgbClr val="99CCFF"/>
            </a:solidFill>
            <a:ln w="25400" cap="flat" cmpd="sng" algn="ctr">
              <a:no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24" name="矩形 23"/>
            <p:cNvSpPr/>
            <p:nvPr/>
          </p:nvSpPr>
          <p:spPr bwMode="auto">
            <a:xfrm>
              <a:off x="2678124" y="1943214"/>
              <a:ext cx="1235032" cy="216030"/>
            </a:xfrm>
            <a:prstGeom prst="rect">
              <a:avLst/>
            </a:prstGeom>
            <a:solidFill>
              <a:srgbClr val="99CCFF"/>
            </a:solidFill>
            <a:ln w="25400" cap="flat" cmpd="sng" algn="ctr">
              <a:no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grpSp>
      <p:sp>
        <p:nvSpPr>
          <p:cNvPr id="25" name="矩形 24"/>
          <p:cNvSpPr/>
          <p:nvPr/>
        </p:nvSpPr>
        <p:spPr bwMode="auto">
          <a:xfrm>
            <a:off x="5076070" y="1540613"/>
            <a:ext cx="1728240" cy="1431014"/>
          </a:xfrm>
          <a:prstGeom prst="rect">
            <a:avLst/>
          </a:prstGeom>
          <a:noFill/>
          <a:ln w="28575"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26" name="矩形 25"/>
          <p:cNvSpPr/>
          <p:nvPr/>
        </p:nvSpPr>
        <p:spPr bwMode="auto">
          <a:xfrm>
            <a:off x="5508130" y="1540613"/>
            <a:ext cx="864120" cy="1431014"/>
          </a:xfrm>
          <a:prstGeom prst="rect">
            <a:avLst/>
          </a:prstGeom>
          <a:solidFill>
            <a:srgbClr val="FFCC99">
              <a:alpha val="40000"/>
            </a:srgbClr>
          </a:solidFill>
          <a:ln w="25400" cap="flat" cmpd="sng" algn="ctr">
            <a:solidFill>
              <a:schemeClr val="tx1"/>
            </a:solidFill>
            <a:prstDash val="dash"/>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27" name="矩形 26"/>
          <p:cNvSpPr/>
          <p:nvPr/>
        </p:nvSpPr>
        <p:spPr bwMode="auto">
          <a:xfrm>
            <a:off x="5652150" y="1683004"/>
            <a:ext cx="576080" cy="207152"/>
          </a:xfrm>
          <a:prstGeom prst="rect">
            <a:avLst/>
          </a:prstGeom>
          <a:solidFill>
            <a:schemeClr val="bg1"/>
          </a:solidFill>
          <a:ln w="254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宋体" pitchFamily="2" charset="-122"/>
              </a:rPr>
              <a:t>核</a:t>
            </a:r>
            <a:endParaRPr kumimoji="0" lang="zh-CN" altLang="en-US" sz="1800" b="1" i="0" u="none" strike="noStrike" cap="none" normalizeH="0" baseline="0" dirty="0" smtClean="0">
              <a:ln>
                <a:noFill/>
              </a:ln>
              <a:solidFill>
                <a:schemeClr val="tx1"/>
              </a:solidFill>
              <a:effectLst/>
              <a:latin typeface="Arial" charset="0"/>
              <a:ea typeface="宋体" pitchFamily="2" charset="-122"/>
            </a:endParaRPr>
          </a:p>
        </p:txBody>
      </p:sp>
      <p:sp>
        <p:nvSpPr>
          <p:cNvPr id="28" name="矩形 27"/>
          <p:cNvSpPr/>
          <p:nvPr/>
        </p:nvSpPr>
        <p:spPr bwMode="auto">
          <a:xfrm>
            <a:off x="5652150" y="1983658"/>
            <a:ext cx="576080" cy="207152"/>
          </a:xfrm>
          <a:prstGeom prst="rect">
            <a:avLst/>
          </a:prstGeom>
          <a:solidFill>
            <a:schemeClr val="bg1"/>
          </a:solidFill>
          <a:ln w="254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宋体" pitchFamily="2" charset="-122"/>
              </a:rPr>
              <a:t>核</a:t>
            </a:r>
            <a:endParaRPr kumimoji="0" lang="zh-CN" altLang="en-US" sz="1800" b="1" i="0" u="none" strike="noStrike" cap="none" normalizeH="0" baseline="0" dirty="0" smtClean="0">
              <a:ln>
                <a:noFill/>
              </a:ln>
              <a:solidFill>
                <a:schemeClr val="tx1"/>
              </a:solidFill>
              <a:effectLst/>
              <a:latin typeface="Arial" charset="0"/>
              <a:ea typeface="宋体" pitchFamily="2" charset="-122"/>
            </a:endParaRPr>
          </a:p>
        </p:txBody>
      </p:sp>
      <p:sp>
        <p:nvSpPr>
          <p:cNvPr id="29" name="矩形 28"/>
          <p:cNvSpPr/>
          <p:nvPr/>
        </p:nvSpPr>
        <p:spPr bwMode="auto">
          <a:xfrm>
            <a:off x="5652150" y="2304625"/>
            <a:ext cx="576080" cy="207152"/>
          </a:xfrm>
          <a:prstGeom prst="rect">
            <a:avLst/>
          </a:prstGeom>
          <a:solidFill>
            <a:schemeClr val="bg1"/>
          </a:solidFill>
          <a:ln w="254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宋体" pitchFamily="2" charset="-122"/>
              </a:rPr>
              <a:t>核</a:t>
            </a:r>
            <a:endParaRPr kumimoji="0" lang="zh-CN" altLang="en-US" sz="1800" b="1" i="0" u="none" strike="noStrike" cap="none" normalizeH="0" baseline="0" dirty="0" smtClean="0">
              <a:ln>
                <a:noFill/>
              </a:ln>
              <a:solidFill>
                <a:schemeClr val="tx1"/>
              </a:solidFill>
              <a:effectLst/>
              <a:latin typeface="Arial" charset="0"/>
              <a:ea typeface="宋体" pitchFamily="2" charset="-122"/>
            </a:endParaRPr>
          </a:p>
        </p:txBody>
      </p:sp>
      <p:sp>
        <p:nvSpPr>
          <p:cNvPr id="30" name="矩形 29"/>
          <p:cNvSpPr/>
          <p:nvPr/>
        </p:nvSpPr>
        <p:spPr bwMode="auto">
          <a:xfrm>
            <a:off x="5650233" y="2606589"/>
            <a:ext cx="576080" cy="207152"/>
          </a:xfrm>
          <a:prstGeom prst="rect">
            <a:avLst/>
          </a:prstGeom>
          <a:solidFill>
            <a:schemeClr val="bg1"/>
          </a:solidFill>
          <a:ln w="254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宋体" pitchFamily="2" charset="-122"/>
              </a:rPr>
              <a:t>核</a:t>
            </a:r>
            <a:endParaRPr kumimoji="0" lang="zh-CN" altLang="en-US" sz="1800" b="1" i="0" u="none" strike="noStrike" cap="none" normalizeH="0" baseline="0" dirty="0" smtClean="0">
              <a:ln>
                <a:noFill/>
              </a:ln>
              <a:solidFill>
                <a:schemeClr val="tx1"/>
              </a:solidFill>
              <a:effectLst/>
              <a:latin typeface="Arial" charset="0"/>
              <a:ea typeface="宋体" pitchFamily="2" charset="-122"/>
            </a:endParaRPr>
          </a:p>
        </p:txBody>
      </p:sp>
      <p:sp>
        <p:nvSpPr>
          <p:cNvPr id="32" name="矩形 31"/>
          <p:cNvSpPr/>
          <p:nvPr/>
        </p:nvSpPr>
        <p:spPr>
          <a:xfrm>
            <a:off x="5072746" y="3009074"/>
            <a:ext cx="1731564" cy="461665"/>
          </a:xfrm>
          <a:prstGeom prst="rect">
            <a:avLst/>
          </a:prstGeom>
        </p:spPr>
        <p:txBody>
          <a:bodyPr wrap="none">
            <a:spAutoFit/>
          </a:bodyPr>
          <a:lstStyle/>
          <a:p>
            <a:r>
              <a:rPr lang="zh-CN" altLang="en-US" sz="2400" b="1" kern="0" dirty="0">
                <a:solidFill>
                  <a:srgbClr val="C00000"/>
                </a:solidFill>
                <a:latin typeface="Arial" panose="020B0604020202020204" pitchFamily="34" charset="0"/>
                <a:ea typeface="楷体_GB2312" pitchFamily="49" charset="-122"/>
                <a:cs typeface="Arial" pitchFamily="34" charset="0"/>
              </a:rPr>
              <a:t>关闭超线程</a:t>
            </a:r>
            <a:endParaRPr lang="zh-CN" altLang="en-US" sz="2000" dirty="0">
              <a:solidFill>
                <a:srgbClr val="C00000"/>
              </a:solidFill>
            </a:endParaRPr>
          </a:p>
        </p:txBody>
      </p:sp>
      <p:sp>
        <p:nvSpPr>
          <p:cNvPr id="33" name="矩形 32"/>
          <p:cNvSpPr/>
          <p:nvPr/>
        </p:nvSpPr>
        <p:spPr>
          <a:xfrm>
            <a:off x="1571765" y="1232543"/>
            <a:ext cx="893193" cy="400110"/>
          </a:xfrm>
          <a:prstGeom prst="rect">
            <a:avLst/>
          </a:prstGeom>
        </p:spPr>
        <p:txBody>
          <a:bodyPr wrap="none">
            <a:spAutoFit/>
          </a:bodyPr>
          <a:lstStyle/>
          <a:p>
            <a:pPr algn="l"/>
            <a:r>
              <a:rPr lang="zh-CN" altLang="en-US" sz="2000" b="1" kern="0" dirty="0" smtClean="0">
                <a:solidFill>
                  <a:srgbClr val="0000FF"/>
                </a:solidFill>
                <a:latin typeface="+mn-lt"/>
                <a:ea typeface="楷体_GB2312" pitchFamily="49" charset="-122"/>
                <a:cs typeface="Arial" pitchFamily="34" charset="0"/>
              </a:rPr>
              <a:t>线程 </a:t>
            </a:r>
            <a:r>
              <a:rPr lang="en-US" altLang="zh-CN" sz="2000" b="1" kern="0" dirty="0" smtClean="0">
                <a:solidFill>
                  <a:srgbClr val="0000FF"/>
                </a:solidFill>
                <a:latin typeface="+mn-lt"/>
                <a:ea typeface="楷体_GB2312" pitchFamily="49" charset="-122"/>
                <a:cs typeface="Arial" pitchFamily="34" charset="0"/>
              </a:rPr>
              <a:t>1</a:t>
            </a:r>
            <a:endParaRPr lang="zh-CN" altLang="en-US" dirty="0">
              <a:latin typeface="+mn-lt"/>
            </a:endParaRPr>
          </a:p>
        </p:txBody>
      </p:sp>
      <p:sp>
        <p:nvSpPr>
          <p:cNvPr id="34" name="矩形 33"/>
          <p:cNvSpPr/>
          <p:nvPr/>
        </p:nvSpPr>
        <p:spPr>
          <a:xfrm>
            <a:off x="1571765" y="1772770"/>
            <a:ext cx="893193" cy="400110"/>
          </a:xfrm>
          <a:prstGeom prst="rect">
            <a:avLst/>
          </a:prstGeom>
        </p:spPr>
        <p:txBody>
          <a:bodyPr wrap="none">
            <a:spAutoFit/>
          </a:bodyPr>
          <a:lstStyle/>
          <a:p>
            <a:pPr algn="l"/>
            <a:r>
              <a:rPr lang="zh-CN" altLang="en-US" sz="2000" b="1" kern="0" dirty="0" smtClean="0">
                <a:solidFill>
                  <a:srgbClr val="0000FF"/>
                </a:solidFill>
                <a:latin typeface="+mn-lt"/>
                <a:ea typeface="楷体_GB2312" pitchFamily="49" charset="-122"/>
                <a:cs typeface="Arial" pitchFamily="34" charset="0"/>
              </a:rPr>
              <a:t>线程 </a:t>
            </a:r>
            <a:r>
              <a:rPr lang="en-US" altLang="zh-CN" sz="2000" b="1" kern="0" dirty="0" smtClean="0">
                <a:solidFill>
                  <a:srgbClr val="0000FF"/>
                </a:solidFill>
                <a:latin typeface="+mn-lt"/>
                <a:ea typeface="楷体_GB2312" pitchFamily="49" charset="-122"/>
                <a:cs typeface="Arial" pitchFamily="34" charset="0"/>
              </a:rPr>
              <a:t>2</a:t>
            </a:r>
            <a:endParaRPr lang="zh-CN" altLang="en-US" dirty="0">
              <a:latin typeface="+mn-lt"/>
            </a:endParaRPr>
          </a:p>
        </p:txBody>
      </p:sp>
      <p:sp>
        <p:nvSpPr>
          <p:cNvPr id="35" name="矩形 34"/>
          <p:cNvSpPr/>
          <p:nvPr/>
        </p:nvSpPr>
        <p:spPr>
          <a:xfrm>
            <a:off x="1571765" y="2344643"/>
            <a:ext cx="893193" cy="400110"/>
          </a:xfrm>
          <a:prstGeom prst="rect">
            <a:avLst/>
          </a:prstGeom>
        </p:spPr>
        <p:txBody>
          <a:bodyPr wrap="none">
            <a:spAutoFit/>
          </a:bodyPr>
          <a:lstStyle/>
          <a:p>
            <a:pPr algn="l"/>
            <a:r>
              <a:rPr lang="zh-CN" altLang="en-US" sz="2000" b="1" kern="0" dirty="0" smtClean="0">
                <a:solidFill>
                  <a:srgbClr val="0000FF"/>
                </a:solidFill>
                <a:latin typeface="+mn-lt"/>
                <a:ea typeface="楷体_GB2312" pitchFamily="49" charset="-122"/>
                <a:cs typeface="Arial" pitchFamily="34" charset="0"/>
              </a:rPr>
              <a:t>线程 </a:t>
            </a:r>
            <a:r>
              <a:rPr lang="en-US" altLang="zh-CN" sz="2000" b="1" kern="0" dirty="0" smtClean="0">
                <a:solidFill>
                  <a:srgbClr val="0000FF"/>
                </a:solidFill>
                <a:latin typeface="+mn-lt"/>
                <a:ea typeface="楷体_GB2312" pitchFamily="49" charset="-122"/>
                <a:cs typeface="Arial" pitchFamily="34" charset="0"/>
              </a:rPr>
              <a:t>3</a:t>
            </a:r>
            <a:endParaRPr lang="zh-CN" altLang="en-US" dirty="0">
              <a:latin typeface="+mn-lt"/>
            </a:endParaRPr>
          </a:p>
        </p:txBody>
      </p:sp>
      <p:sp>
        <p:nvSpPr>
          <p:cNvPr id="36" name="矩形 35"/>
          <p:cNvSpPr/>
          <p:nvPr/>
        </p:nvSpPr>
        <p:spPr>
          <a:xfrm>
            <a:off x="1571765" y="2884870"/>
            <a:ext cx="893193" cy="400110"/>
          </a:xfrm>
          <a:prstGeom prst="rect">
            <a:avLst/>
          </a:prstGeom>
        </p:spPr>
        <p:txBody>
          <a:bodyPr wrap="none">
            <a:spAutoFit/>
          </a:bodyPr>
          <a:lstStyle/>
          <a:p>
            <a:pPr algn="l"/>
            <a:r>
              <a:rPr lang="zh-CN" altLang="en-US" sz="2000" b="1" kern="0" dirty="0" smtClean="0">
                <a:solidFill>
                  <a:srgbClr val="0000FF"/>
                </a:solidFill>
                <a:latin typeface="+mn-lt"/>
                <a:ea typeface="楷体_GB2312" pitchFamily="49" charset="-122"/>
                <a:cs typeface="Arial" pitchFamily="34" charset="0"/>
              </a:rPr>
              <a:t>线程 </a:t>
            </a:r>
            <a:r>
              <a:rPr lang="en-US" altLang="zh-CN" sz="2000" b="1" kern="0" dirty="0" smtClean="0">
                <a:solidFill>
                  <a:srgbClr val="0000FF"/>
                </a:solidFill>
                <a:latin typeface="+mn-lt"/>
                <a:ea typeface="楷体_GB2312" pitchFamily="49" charset="-122"/>
                <a:cs typeface="Arial" pitchFamily="34" charset="0"/>
              </a:rPr>
              <a:t>4</a:t>
            </a:r>
            <a:endParaRPr lang="zh-CN" altLang="en-US" dirty="0">
              <a:latin typeface="+mn-lt"/>
            </a:endParaRPr>
          </a:p>
        </p:txBody>
      </p:sp>
      <p:sp>
        <p:nvSpPr>
          <p:cNvPr id="53" name="矩形 52"/>
          <p:cNvSpPr/>
          <p:nvPr/>
        </p:nvSpPr>
        <p:spPr bwMode="auto">
          <a:xfrm>
            <a:off x="5076070" y="4097120"/>
            <a:ext cx="1728240" cy="1431014"/>
          </a:xfrm>
          <a:prstGeom prst="rect">
            <a:avLst/>
          </a:prstGeom>
          <a:noFill/>
          <a:ln w="28575"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54" name="矩形 53"/>
          <p:cNvSpPr/>
          <p:nvPr/>
        </p:nvSpPr>
        <p:spPr bwMode="auto">
          <a:xfrm>
            <a:off x="5508130" y="4097120"/>
            <a:ext cx="864120" cy="1431014"/>
          </a:xfrm>
          <a:prstGeom prst="rect">
            <a:avLst/>
          </a:prstGeom>
          <a:solidFill>
            <a:srgbClr val="FFCC99">
              <a:alpha val="40000"/>
            </a:srgbClr>
          </a:solidFill>
          <a:ln w="25400" cap="flat" cmpd="sng" algn="ctr">
            <a:solidFill>
              <a:schemeClr val="tx1"/>
            </a:solidFill>
            <a:prstDash val="dash"/>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55" name="矩形 54"/>
          <p:cNvSpPr/>
          <p:nvPr/>
        </p:nvSpPr>
        <p:spPr bwMode="auto">
          <a:xfrm>
            <a:off x="5652150" y="4239511"/>
            <a:ext cx="576080" cy="207152"/>
          </a:xfrm>
          <a:prstGeom prst="rect">
            <a:avLst/>
          </a:prstGeom>
          <a:solidFill>
            <a:schemeClr val="bg1"/>
          </a:solidFill>
          <a:ln w="254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宋体" pitchFamily="2" charset="-122"/>
              </a:rPr>
              <a:t>核</a:t>
            </a:r>
            <a:endParaRPr kumimoji="0" lang="zh-CN" altLang="en-US" sz="1800" b="1" i="0" u="none" strike="noStrike" cap="none" normalizeH="0" baseline="0" dirty="0" smtClean="0">
              <a:ln>
                <a:noFill/>
              </a:ln>
              <a:solidFill>
                <a:schemeClr val="tx1"/>
              </a:solidFill>
              <a:effectLst/>
              <a:latin typeface="Arial" charset="0"/>
              <a:ea typeface="宋体" pitchFamily="2" charset="-122"/>
            </a:endParaRPr>
          </a:p>
        </p:txBody>
      </p:sp>
      <p:sp>
        <p:nvSpPr>
          <p:cNvPr id="56" name="矩形 55"/>
          <p:cNvSpPr/>
          <p:nvPr/>
        </p:nvSpPr>
        <p:spPr bwMode="auto">
          <a:xfrm>
            <a:off x="5652150" y="4540165"/>
            <a:ext cx="576080" cy="207152"/>
          </a:xfrm>
          <a:prstGeom prst="rect">
            <a:avLst/>
          </a:prstGeom>
          <a:solidFill>
            <a:schemeClr val="bg1"/>
          </a:solidFill>
          <a:ln w="254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宋体" pitchFamily="2" charset="-122"/>
              </a:rPr>
              <a:t>核</a:t>
            </a:r>
            <a:endParaRPr kumimoji="0" lang="zh-CN" altLang="en-US" sz="1800" b="1" i="0" u="none" strike="noStrike" cap="none" normalizeH="0" baseline="0" dirty="0" smtClean="0">
              <a:ln>
                <a:noFill/>
              </a:ln>
              <a:solidFill>
                <a:schemeClr val="tx1"/>
              </a:solidFill>
              <a:effectLst/>
              <a:latin typeface="Arial" charset="0"/>
              <a:ea typeface="宋体" pitchFamily="2" charset="-122"/>
            </a:endParaRPr>
          </a:p>
        </p:txBody>
      </p:sp>
      <p:sp>
        <p:nvSpPr>
          <p:cNvPr id="57" name="矩形 56"/>
          <p:cNvSpPr/>
          <p:nvPr/>
        </p:nvSpPr>
        <p:spPr bwMode="auto">
          <a:xfrm>
            <a:off x="5652150" y="4861132"/>
            <a:ext cx="576080" cy="207152"/>
          </a:xfrm>
          <a:prstGeom prst="rect">
            <a:avLst/>
          </a:prstGeom>
          <a:solidFill>
            <a:schemeClr val="bg1"/>
          </a:solidFill>
          <a:ln w="254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宋体" pitchFamily="2" charset="-122"/>
              </a:rPr>
              <a:t>核</a:t>
            </a:r>
            <a:endParaRPr kumimoji="0" lang="zh-CN" altLang="en-US" sz="1800" b="1" i="0" u="none" strike="noStrike" cap="none" normalizeH="0" baseline="0" dirty="0" smtClean="0">
              <a:ln>
                <a:noFill/>
              </a:ln>
              <a:solidFill>
                <a:schemeClr val="tx1"/>
              </a:solidFill>
              <a:effectLst/>
              <a:latin typeface="Arial" charset="0"/>
              <a:ea typeface="宋体" pitchFamily="2" charset="-122"/>
            </a:endParaRPr>
          </a:p>
        </p:txBody>
      </p:sp>
      <p:sp>
        <p:nvSpPr>
          <p:cNvPr id="58" name="矩形 57"/>
          <p:cNvSpPr/>
          <p:nvPr/>
        </p:nvSpPr>
        <p:spPr bwMode="auto">
          <a:xfrm>
            <a:off x="5650233" y="5163096"/>
            <a:ext cx="576080" cy="207152"/>
          </a:xfrm>
          <a:prstGeom prst="rect">
            <a:avLst/>
          </a:prstGeom>
          <a:solidFill>
            <a:schemeClr val="bg1"/>
          </a:solidFill>
          <a:ln w="254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宋体" pitchFamily="2" charset="-122"/>
              </a:rPr>
              <a:t>核</a:t>
            </a:r>
            <a:endParaRPr kumimoji="0" lang="zh-CN" altLang="en-US" sz="1800" b="1" i="0" u="none" strike="noStrike" cap="none" normalizeH="0" baseline="0" dirty="0" smtClean="0">
              <a:ln>
                <a:noFill/>
              </a:ln>
              <a:solidFill>
                <a:schemeClr val="tx1"/>
              </a:solidFill>
              <a:effectLst/>
              <a:latin typeface="Arial" charset="0"/>
              <a:ea typeface="宋体" pitchFamily="2" charset="-122"/>
            </a:endParaRPr>
          </a:p>
        </p:txBody>
      </p:sp>
      <p:sp>
        <p:nvSpPr>
          <p:cNvPr id="59" name="矩形 58"/>
          <p:cNvSpPr/>
          <p:nvPr/>
        </p:nvSpPr>
        <p:spPr>
          <a:xfrm>
            <a:off x="5072746" y="5565581"/>
            <a:ext cx="1731564" cy="461665"/>
          </a:xfrm>
          <a:prstGeom prst="rect">
            <a:avLst/>
          </a:prstGeom>
        </p:spPr>
        <p:txBody>
          <a:bodyPr wrap="none">
            <a:spAutoFit/>
          </a:bodyPr>
          <a:lstStyle/>
          <a:p>
            <a:r>
              <a:rPr lang="zh-CN" altLang="en-US" sz="2400" b="1" kern="0" dirty="0" smtClean="0">
                <a:solidFill>
                  <a:srgbClr val="C00000"/>
                </a:solidFill>
                <a:latin typeface="Arial" panose="020B0604020202020204" pitchFamily="34" charset="0"/>
                <a:ea typeface="楷体_GB2312" pitchFamily="49" charset="-122"/>
                <a:cs typeface="Arial" pitchFamily="34" charset="0"/>
              </a:rPr>
              <a:t>打开超</a:t>
            </a:r>
            <a:r>
              <a:rPr lang="zh-CN" altLang="en-US" sz="2400" b="1" kern="0" dirty="0">
                <a:solidFill>
                  <a:srgbClr val="C00000"/>
                </a:solidFill>
                <a:latin typeface="Arial" panose="020B0604020202020204" pitchFamily="34" charset="0"/>
                <a:ea typeface="楷体_GB2312" pitchFamily="49" charset="-122"/>
                <a:cs typeface="Arial" pitchFamily="34" charset="0"/>
              </a:rPr>
              <a:t>线程</a:t>
            </a:r>
            <a:endParaRPr lang="zh-CN" altLang="en-US" sz="2000" dirty="0">
              <a:solidFill>
                <a:srgbClr val="C00000"/>
              </a:solidFill>
            </a:endParaRPr>
          </a:p>
        </p:txBody>
      </p:sp>
      <p:sp>
        <p:nvSpPr>
          <p:cNvPr id="60" name="矩形 59"/>
          <p:cNvSpPr/>
          <p:nvPr/>
        </p:nvSpPr>
        <p:spPr>
          <a:xfrm>
            <a:off x="1571765" y="3636920"/>
            <a:ext cx="893193" cy="400110"/>
          </a:xfrm>
          <a:prstGeom prst="rect">
            <a:avLst/>
          </a:prstGeom>
        </p:spPr>
        <p:txBody>
          <a:bodyPr wrap="none">
            <a:spAutoFit/>
          </a:bodyPr>
          <a:lstStyle/>
          <a:p>
            <a:pPr algn="l"/>
            <a:r>
              <a:rPr lang="zh-CN" altLang="en-US" sz="2000" b="1" kern="0" dirty="0" smtClean="0">
                <a:solidFill>
                  <a:srgbClr val="0000FF"/>
                </a:solidFill>
                <a:latin typeface="+mn-lt"/>
                <a:ea typeface="楷体_GB2312" pitchFamily="49" charset="-122"/>
                <a:cs typeface="Arial" pitchFamily="34" charset="0"/>
              </a:rPr>
              <a:t>线程 </a:t>
            </a:r>
            <a:r>
              <a:rPr lang="en-US" altLang="zh-CN" sz="2000" b="1" kern="0" dirty="0" smtClean="0">
                <a:solidFill>
                  <a:srgbClr val="0000FF"/>
                </a:solidFill>
                <a:latin typeface="+mn-lt"/>
                <a:ea typeface="楷体_GB2312" pitchFamily="49" charset="-122"/>
                <a:cs typeface="Arial" pitchFamily="34" charset="0"/>
              </a:rPr>
              <a:t>1</a:t>
            </a:r>
            <a:endParaRPr lang="zh-CN" altLang="en-US" dirty="0">
              <a:latin typeface="+mn-lt"/>
            </a:endParaRPr>
          </a:p>
        </p:txBody>
      </p:sp>
      <p:sp>
        <p:nvSpPr>
          <p:cNvPr id="61" name="矩形 60"/>
          <p:cNvSpPr/>
          <p:nvPr/>
        </p:nvSpPr>
        <p:spPr>
          <a:xfrm>
            <a:off x="1571765" y="3893010"/>
            <a:ext cx="893193" cy="400110"/>
          </a:xfrm>
          <a:prstGeom prst="rect">
            <a:avLst/>
          </a:prstGeom>
        </p:spPr>
        <p:txBody>
          <a:bodyPr wrap="none">
            <a:spAutoFit/>
          </a:bodyPr>
          <a:lstStyle/>
          <a:p>
            <a:pPr algn="l"/>
            <a:r>
              <a:rPr lang="zh-CN" altLang="en-US" sz="2000" b="1" kern="0" dirty="0" smtClean="0">
                <a:solidFill>
                  <a:srgbClr val="0000FF"/>
                </a:solidFill>
                <a:latin typeface="+mn-lt"/>
                <a:ea typeface="楷体_GB2312" pitchFamily="49" charset="-122"/>
                <a:cs typeface="Arial" pitchFamily="34" charset="0"/>
              </a:rPr>
              <a:t>线程 </a:t>
            </a:r>
            <a:r>
              <a:rPr lang="en-US" altLang="zh-CN" sz="2000" b="1" kern="0" dirty="0" smtClean="0">
                <a:solidFill>
                  <a:srgbClr val="0000FF"/>
                </a:solidFill>
                <a:latin typeface="+mn-lt"/>
                <a:ea typeface="楷体_GB2312" pitchFamily="49" charset="-122"/>
                <a:cs typeface="Arial" pitchFamily="34" charset="0"/>
              </a:rPr>
              <a:t>2</a:t>
            </a:r>
            <a:endParaRPr lang="zh-CN" altLang="en-US" dirty="0">
              <a:latin typeface="+mn-lt"/>
            </a:endParaRPr>
          </a:p>
        </p:txBody>
      </p:sp>
      <p:sp>
        <p:nvSpPr>
          <p:cNvPr id="62" name="矩形 61"/>
          <p:cNvSpPr/>
          <p:nvPr/>
        </p:nvSpPr>
        <p:spPr>
          <a:xfrm>
            <a:off x="1571765" y="4212232"/>
            <a:ext cx="893193" cy="400110"/>
          </a:xfrm>
          <a:prstGeom prst="rect">
            <a:avLst/>
          </a:prstGeom>
        </p:spPr>
        <p:txBody>
          <a:bodyPr wrap="none">
            <a:spAutoFit/>
          </a:bodyPr>
          <a:lstStyle/>
          <a:p>
            <a:pPr algn="l"/>
            <a:r>
              <a:rPr lang="zh-CN" altLang="en-US" sz="2000" b="1" kern="0" dirty="0" smtClean="0">
                <a:solidFill>
                  <a:srgbClr val="0000FF"/>
                </a:solidFill>
                <a:latin typeface="+mn-lt"/>
                <a:ea typeface="楷体_GB2312" pitchFamily="49" charset="-122"/>
                <a:cs typeface="Arial" pitchFamily="34" charset="0"/>
              </a:rPr>
              <a:t>线程 </a:t>
            </a:r>
            <a:r>
              <a:rPr lang="en-US" altLang="zh-CN" sz="2000" b="1" kern="0" dirty="0" smtClean="0">
                <a:solidFill>
                  <a:srgbClr val="0000FF"/>
                </a:solidFill>
                <a:latin typeface="+mn-lt"/>
                <a:ea typeface="楷体_GB2312" pitchFamily="49" charset="-122"/>
                <a:cs typeface="Arial" pitchFamily="34" charset="0"/>
              </a:rPr>
              <a:t>3</a:t>
            </a:r>
            <a:endParaRPr lang="zh-CN" altLang="en-US" dirty="0">
              <a:latin typeface="+mn-lt"/>
            </a:endParaRPr>
          </a:p>
        </p:txBody>
      </p:sp>
      <p:sp>
        <p:nvSpPr>
          <p:cNvPr id="63" name="矩形 62"/>
          <p:cNvSpPr/>
          <p:nvPr/>
        </p:nvSpPr>
        <p:spPr>
          <a:xfrm>
            <a:off x="1571765" y="4460212"/>
            <a:ext cx="893193" cy="400110"/>
          </a:xfrm>
          <a:prstGeom prst="rect">
            <a:avLst/>
          </a:prstGeom>
        </p:spPr>
        <p:txBody>
          <a:bodyPr wrap="none">
            <a:spAutoFit/>
          </a:bodyPr>
          <a:lstStyle/>
          <a:p>
            <a:pPr algn="l"/>
            <a:r>
              <a:rPr lang="zh-CN" altLang="en-US" sz="2000" b="1" kern="0" dirty="0" smtClean="0">
                <a:solidFill>
                  <a:srgbClr val="0000FF"/>
                </a:solidFill>
                <a:latin typeface="+mn-lt"/>
                <a:ea typeface="楷体_GB2312" pitchFamily="49" charset="-122"/>
                <a:cs typeface="Arial" pitchFamily="34" charset="0"/>
              </a:rPr>
              <a:t>线程 </a:t>
            </a:r>
            <a:r>
              <a:rPr lang="en-US" altLang="zh-CN" sz="2000" b="1" kern="0" dirty="0" smtClean="0">
                <a:solidFill>
                  <a:srgbClr val="0000FF"/>
                </a:solidFill>
                <a:latin typeface="+mn-lt"/>
                <a:ea typeface="楷体_GB2312" pitchFamily="49" charset="-122"/>
                <a:cs typeface="Arial" pitchFamily="34" charset="0"/>
              </a:rPr>
              <a:t>4</a:t>
            </a:r>
            <a:endParaRPr lang="zh-CN" altLang="en-US" dirty="0">
              <a:latin typeface="+mn-lt"/>
            </a:endParaRPr>
          </a:p>
        </p:txBody>
      </p:sp>
      <p:sp>
        <p:nvSpPr>
          <p:cNvPr id="75" name="矩形 74"/>
          <p:cNvSpPr/>
          <p:nvPr/>
        </p:nvSpPr>
        <p:spPr>
          <a:xfrm>
            <a:off x="1562664" y="4771324"/>
            <a:ext cx="893193" cy="400110"/>
          </a:xfrm>
          <a:prstGeom prst="rect">
            <a:avLst/>
          </a:prstGeom>
        </p:spPr>
        <p:txBody>
          <a:bodyPr wrap="none">
            <a:spAutoFit/>
          </a:bodyPr>
          <a:lstStyle/>
          <a:p>
            <a:pPr algn="l"/>
            <a:r>
              <a:rPr lang="zh-CN" altLang="en-US" sz="2000" b="1" kern="0" dirty="0" smtClean="0">
                <a:solidFill>
                  <a:srgbClr val="0000FF"/>
                </a:solidFill>
                <a:latin typeface="+mn-lt"/>
                <a:ea typeface="楷体_GB2312" pitchFamily="49" charset="-122"/>
                <a:cs typeface="Arial" pitchFamily="34" charset="0"/>
              </a:rPr>
              <a:t>线程 </a:t>
            </a:r>
            <a:r>
              <a:rPr lang="en-US" altLang="zh-CN" sz="2000" b="1" kern="0" dirty="0" smtClean="0">
                <a:solidFill>
                  <a:srgbClr val="0000FF"/>
                </a:solidFill>
                <a:latin typeface="+mn-lt"/>
                <a:ea typeface="楷体_GB2312" pitchFamily="49" charset="-122"/>
                <a:cs typeface="Arial" pitchFamily="34" charset="0"/>
              </a:rPr>
              <a:t>5</a:t>
            </a:r>
            <a:endParaRPr lang="zh-CN" altLang="en-US" dirty="0">
              <a:latin typeface="+mn-lt"/>
            </a:endParaRPr>
          </a:p>
        </p:txBody>
      </p:sp>
      <p:sp>
        <p:nvSpPr>
          <p:cNvPr id="76" name="矩形 75"/>
          <p:cNvSpPr/>
          <p:nvPr/>
        </p:nvSpPr>
        <p:spPr>
          <a:xfrm>
            <a:off x="1562664" y="5027414"/>
            <a:ext cx="893193" cy="400110"/>
          </a:xfrm>
          <a:prstGeom prst="rect">
            <a:avLst/>
          </a:prstGeom>
        </p:spPr>
        <p:txBody>
          <a:bodyPr wrap="none">
            <a:spAutoFit/>
          </a:bodyPr>
          <a:lstStyle/>
          <a:p>
            <a:pPr algn="l"/>
            <a:r>
              <a:rPr lang="zh-CN" altLang="en-US" sz="2000" b="1" kern="0" dirty="0" smtClean="0">
                <a:solidFill>
                  <a:srgbClr val="0000FF"/>
                </a:solidFill>
                <a:latin typeface="+mn-lt"/>
                <a:ea typeface="楷体_GB2312" pitchFamily="49" charset="-122"/>
                <a:cs typeface="Arial" pitchFamily="34" charset="0"/>
              </a:rPr>
              <a:t>线程 </a:t>
            </a:r>
            <a:r>
              <a:rPr lang="en-US" altLang="zh-CN" sz="2000" b="1" kern="0" dirty="0" smtClean="0">
                <a:solidFill>
                  <a:srgbClr val="0000FF"/>
                </a:solidFill>
                <a:latin typeface="+mn-lt"/>
                <a:ea typeface="楷体_GB2312" pitchFamily="49" charset="-122"/>
                <a:cs typeface="Arial" pitchFamily="34" charset="0"/>
              </a:rPr>
              <a:t>6</a:t>
            </a:r>
            <a:endParaRPr lang="zh-CN" altLang="en-US" dirty="0">
              <a:latin typeface="+mn-lt"/>
            </a:endParaRPr>
          </a:p>
        </p:txBody>
      </p:sp>
      <p:sp>
        <p:nvSpPr>
          <p:cNvPr id="77" name="矩形 76"/>
          <p:cNvSpPr/>
          <p:nvPr/>
        </p:nvSpPr>
        <p:spPr>
          <a:xfrm>
            <a:off x="1562664" y="5311124"/>
            <a:ext cx="893193" cy="400110"/>
          </a:xfrm>
          <a:prstGeom prst="rect">
            <a:avLst/>
          </a:prstGeom>
        </p:spPr>
        <p:txBody>
          <a:bodyPr wrap="none">
            <a:spAutoFit/>
          </a:bodyPr>
          <a:lstStyle/>
          <a:p>
            <a:pPr algn="l"/>
            <a:r>
              <a:rPr lang="zh-CN" altLang="en-US" sz="2000" b="1" kern="0" dirty="0" smtClean="0">
                <a:solidFill>
                  <a:srgbClr val="0000FF"/>
                </a:solidFill>
                <a:latin typeface="+mn-lt"/>
                <a:ea typeface="楷体_GB2312" pitchFamily="49" charset="-122"/>
                <a:cs typeface="Arial" pitchFamily="34" charset="0"/>
              </a:rPr>
              <a:t>线程 </a:t>
            </a:r>
            <a:r>
              <a:rPr lang="en-US" altLang="zh-CN" sz="2000" b="1" kern="0" dirty="0" smtClean="0">
                <a:solidFill>
                  <a:srgbClr val="0000FF"/>
                </a:solidFill>
                <a:latin typeface="+mn-lt"/>
                <a:ea typeface="楷体_GB2312" pitchFamily="49" charset="-122"/>
                <a:cs typeface="Arial" pitchFamily="34" charset="0"/>
              </a:rPr>
              <a:t>7</a:t>
            </a:r>
            <a:endParaRPr lang="zh-CN" altLang="en-US" dirty="0">
              <a:latin typeface="+mn-lt"/>
            </a:endParaRPr>
          </a:p>
        </p:txBody>
      </p:sp>
      <p:sp>
        <p:nvSpPr>
          <p:cNvPr id="78" name="矩形 77"/>
          <p:cNvSpPr/>
          <p:nvPr/>
        </p:nvSpPr>
        <p:spPr>
          <a:xfrm>
            <a:off x="1562664" y="5559104"/>
            <a:ext cx="893193" cy="400110"/>
          </a:xfrm>
          <a:prstGeom prst="rect">
            <a:avLst/>
          </a:prstGeom>
        </p:spPr>
        <p:txBody>
          <a:bodyPr wrap="none">
            <a:spAutoFit/>
          </a:bodyPr>
          <a:lstStyle/>
          <a:p>
            <a:pPr algn="l"/>
            <a:r>
              <a:rPr lang="zh-CN" altLang="en-US" sz="2000" b="1" kern="0" dirty="0" smtClean="0">
                <a:solidFill>
                  <a:srgbClr val="0000FF"/>
                </a:solidFill>
                <a:latin typeface="+mn-lt"/>
                <a:ea typeface="楷体_GB2312" pitchFamily="49" charset="-122"/>
                <a:cs typeface="Arial" pitchFamily="34" charset="0"/>
              </a:rPr>
              <a:t>线程 </a:t>
            </a:r>
            <a:r>
              <a:rPr lang="en-US" altLang="zh-CN" sz="2000" b="1" kern="0" dirty="0" smtClean="0">
                <a:solidFill>
                  <a:srgbClr val="0000FF"/>
                </a:solidFill>
                <a:latin typeface="+mn-lt"/>
                <a:ea typeface="楷体_GB2312" pitchFamily="49" charset="-122"/>
                <a:cs typeface="Arial" pitchFamily="34" charset="0"/>
              </a:rPr>
              <a:t>8</a:t>
            </a:r>
            <a:endParaRPr lang="zh-CN" altLang="en-US" dirty="0">
              <a:latin typeface="+mn-lt"/>
            </a:endParaRPr>
          </a:p>
        </p:txBody>
      </p:sp>
      <p:sp>
        <p:nvSpPr>
          <p:cNvPr id="79" name="矩形 78"/>
          <p:cNvSpPr/>
          <p:nvPr/>
        </p:nvSpPr>
        <p:spPr bwMode="auto">
          <a:xfrm>
            <a:off x="1475570" y="980660"/>
            <a:ext cx="6048840" cy="2592360"/>
          </a:xfrm>
          <a:prstGeom prst="rect">
            <a:avLst/>
          </a:prstGeom>
          <a:noFill/>
          <a:ln w="19050" cap="flat" cmpd="sng" algn="ctr">
            <a:solidFill>
              <a:srgbClr val="00B05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80" name="矩形 79"/>
          <p:cNvSpPr/>
          <p:nvPr/>
        </p:nvSpPr>
        <p:spPr bwMode="auto">
          <a:xfrm>
            <a:off x="1475570" y="3573020"/>
            <a:ext cx="6048840" cy="2592360"/>
          </a:xfrm>
          <a:prstGeom prst="rect">
            <a:avLst/>
          </a:prstGeom>
          <a:noFill/>
          <a:ln w="19050" cap="flat" cmpd="sng" algn="ctr">
            <a:solidFill>
              <a:srgbClr val="00B05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33651469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rgbClr val="00007D"/>
                </a:solidFill>
                <a:latin typeface="Arial"/>
                <a:ea typeface="黑体" pitchFamily="2" charset="-122"/>
              </a:rPr>
              <a:t>2.3.3 </a:t>
            </a:r>
            <a:r>
              <a:rPr lang="zh-CN" altLang="en-US" dirty="0">
                <a:solidFill>
                  <a:srgbClr val="00007D"/>
                </a:solidFill>
                <a:latin typeface="Arial"/>
                <a:ea typeface="黑体" pitchFamily="2" charset="-122"/>
              </a:rPr>
              <a:t>多核处理器关键并行</a:t>
            </a:r>
            <a:r>
              <a:rPr lang="zh-CN" altLang="en-US" dirty="0" smtClean="0">
                <a:solidFill>
                  <a:srgbClr val="00007D"/>
                </a:solidFill>
                <a:latin typeface="Arial"/>
                <a:ea typeface="黑体" pitchFamily="2" charset="-122"/>
              </a:rPr>
              <a:t>技术</a:t>
            </a:r>
            <a:endParaRPr lang="zh-CN" altLang="en-US" dirty="0"/>
          </a:p>
        </p:txBody>
      </p:sp>
      <p:sp>
        <p:nvSpPr>
          <p:cNvPr id="4" name="内容占位符 3"/>
          <p:cNvSpPr>
            <a:spLocks noGrp="1"/>
          </p:cNvSpPr>
          <p:nvPr>
            <p:ph idx="1"/>
          </p:nvPr>
        </p:nvSpPr>
        <p:spPr>
          <a:xfrm>
            <a:off x="330438" y="1729772"/>
            <a:ext cx="8661162" cy="4792348"/>
          </a:xfrm>
        </p:spPr>
        <p:txBody>
          <a:bodyPr/>
          <a:lstStyle/>
          <a:p>
            <a:pPr>
              <a:spcBef>
                <a:spcPts val="600"/>
              </a:spcBef>
            </a:pPr>
            <a:r>
              <a:rPr lang="zh-CN" altLang="en-US" dirty="0" smtClean="0">
                <a:solidFill>
                  <a:srgbClr val="FF0000"/>
                </a:solidFill>
                <a:ea typeface="楷体_GB2312" pitchFamily="49" charset="-122"/>
                <a:cs typeface="Arial" pitchFamily="34" charset="0"/>
              </a:rPr>
              <a:t>微融合</a:t>
            </a:r>
            <a:r>
              <a:rPr lang="zh-CN" altLang="en-US" dirty="0" smtClean="0">
                <a:solidFill>
                  <a:srgbClr val="000000"/>
                </a:solidFill>
                <a:ea typeface="楷体_GB2312" pitchFamily="49" charset="-122"/>
                <a:cs typeface="Arial" pitchFamily="34" charset="0"/>
              </a:rPr>
              <a:t>（</a:t>
            </a:r>
            <a:r>
              <a:rPr lang="en-US" altLang="zh-CN" dirty="0" smtClean="0">
                <a:solidFill>
                  <a:srgbClr val="000000"/>
                </a:solidFill>
                <a:ea typeface="楷体_GB2312" pitchFamily="49" charset="-122"/>
                <a:cs typeface="Arial" pitchFamily="34" charset="0"/>
              </a:rPr>
              <a:t>Micro-Fusion</a:t>
            </a:r>
            <a:r>
              <a:rPr lang="zh-CN" altLang="en-US" dirty="0" smtClean="0">
                <a:solidFill>
                  <a:srgbClr val="000000"/>
                </a:solidFill>
                <a:ea typeface="楷体_GB2312" pitchFamily="49" charset="-122"/>
                <a:cs typeface="Arial" pitchFamily="34" charset="0"/>
              </a:rPr>
              <a:t>）</a:t>
            </a:r>
            <a:r>
              <a:rPr lang="en-US" altLang="zh-CN" dirty="0" smtClean="0">
                <a:solidFill>
                  <a:srgbClr val="000000"/>
                </a:solidFill>
                <a:ea typeface="楷体_GB2312" pitchFamily="49" charset="-122"/>
                <a:cs typeface="Arial" pitchFamily="34" charset="0"/>
              </a:rPr>
              <a:t/>
            </a:r>
            <a:br>
              <a:rPr lang="en-US" altLang="zh-CN" dirty="0" smtClean="0">
                <a:solidFill>
                  <a:srgbClr val="000000"/>
                </a:solidFill>
                <a:ea typeface="楷体_GB2312" pitchFamily="49" charset="-122"/>
                <a:cs typeface="Arial" pitchFamily="34" charset="0"/>
              </a:rPr>
            </a:br>
            <a:r>
              <a:rPr lang="zh-CN" altLang="en-US" dirty="0" smtClean="0">
                <a:solidFill>
                  <a:srgbClr val="000000"/>
                </a:solidFill>
                <a:ea typeface="楷体_GB2312" pitchFamily="49" charset="-122"/>
                <a:cs typeface="Arial" pitchFamily="34" charset="0"/>
              </a:rPr>
              <a:t>将来自同一指令的多个微操作融合为单一的复杂微操作。</a:t>
            </a:r>
            <a:endParaRPr lang="en-US" altLang="zh-CN" dirty="0" smtClean="0">
              <a:solidFill>
                <a:srgbClr val="000000"/>
              </a:solidFill>
              <a:ea typeface="楷体_GB2312" pitchFamily="49" charset="-122"/>
              <a:cs typeface="Arial" pitchFamily="34" charset="0"/>
            </a:endParaRPr>
          </a:p>
          <a:p>
            <a:pPr>
              <a:spcBef>
                <a:spcPts val="600"/>
              </a:spcBef>
            </a:pPr>
            <a:r>
              <a:rPr lang="zh-CN" altLang="en-US" dirty="0" smtClean="0">
                <a:solidFill>
                  <a:srgbClr val="000000"/>
                </a:solidFill>
                <a:ea typeface="楷体_GB2312" pitchFamily="49" charset="-122"/>
                <a:cs typeface="Arial" pitchFamily="34" charset="0"/>
              </a:rPr>
              <a:t>如果不是被微融合，这些微操作会被多次发送到乱序执行核中。</a:t>
            </a:r>
            <a:endParaRPr lang="en-US" altLang="zh-CN" dirty="0">
              <a:solidFill>
                <a:srgbClr val="000000"/>
              </a:solidFill>
              <a:ea typeface="楷体_GB2312" pitchFamily="49" charset="-122"/>
              <a:cs typeface="Arial" pitchFamily="34" charset="0"/>
            </a:endParaRPr>
          </a:p>
        </p:txBody>
      </p:sp>
      <p:sp>
        <p:nvSpPr>
          <p:cNvPr id="2" name="灯片编号占位符 1"/>
          <p:cNvSpPr>
            <a:spLocks noGrp="1"/>
          </p:cNvSpPr>
          <p:nvPr>
            <p:ph type="sldNum" sz="quarter" idx="11"/>
          </p:nvPr>
        </p:nvSpPr>
        <p:spPr/>
        <p:txBody>
          <a:bodyPr/>
          <a:lstStyle/>
          <a:p>
            <a:fld id="{1249CAA2-A36C-4D0A-B095-2E3BE72EBB0E}" type="slidenum">
              <a:rPr lang="zh-CN" altLang="en-US" smtClean="0"/>
              <a:pPr/>
              <a:t>117</a:t>
            </a:fld>
            <a:endParaRPr lang="en-US" altLang="zh-CN"/>
          </a:p>
        </p:txBody>
      </p:sp>
      <p:sp>
        <p:nvSpPr>
          <p:cNvPr id="6" name="矩形 5"/>
          <p:cNvSpPr/>
          <p:nvPr/>
        </p:nvSpPr>
        <p:spPr>
          <a:xfrm>
            <a:off x="755470" y="778107"/>
            <a:ext cx="3829895" cy="523220"/>
          </a:xfrm>
          <a:prstGeom prst="rect">
            <a:avLst/>
          </a:prstGeom>
        </p:spPr>
        <p:txBody>
          <a:bodyPr wrap="none">
            <a:spAutoFit/>
          </a:bodyPr>
          <a:lstStyle/>
          <a:p>
            <a:pPr algn="l"/>
            <a:r>
              <a:rPr lang="en-US" altLang="zh-CN"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2. </a:t>
            </a:r>
            <a:r>
              <a:rPr lang="zh-CN" altLang="en-US"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微融合和宏融合技术</a:t>
            </a:r>
            <a:endParaRPr lang="zh-CN" altLang="en-US" dirty="0">
              <a:solidFill>
                <a:srgbClr val="FF6600"/>
              </a:solidFill>
              <a:latin typeface="Arial" panose="020B0604020202020204" pitchFamily="34" charset="0"/>
              <a:ea typeface="黑体" panose="02010609060101010101" pitchFamily="49" charset="-122"/>
              <a:cs typeface="Arial" panose="020B0604020202020204" pitchFamily="34" charset="0"/>
            </a:endParaRPr>
          </a:p>
        </p:txBody>
      </p:sp>
      <p:sp>
        <p:nvSpPr>
          <p:cNvPr id="7" name="矩形 6"/>
          <p:cNvSpPr/>
          <p:nvPr/>
        </p:nvSpPr>
        <p:spPr>
          <a:xfrm>
            <a:off x="4904556" y="788287"/>
            <a:ext cx="1827744" cy="523220"/>
          </a:xfrm>
          <a:prstGeom prst="rect">
            <a:avLst/>
          </a:prstGeom>
        </p:spPr>
        <p:txBody>
          <a:bodyPr wrap="none">
            <a:spAutoFit/>
          </a:bodyPr>
          <a:lstStyle/>
          <a:p>
            <a:pPr algn="l"/>
            <a:r>
              <a:rPr lang="en-US" altLang="zh-CN"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1</a:t>
            </a:r>
            <a:r>
              <a:rPr lang="zh-CN" altLang="en-US"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）微融合</a:t>
            </a:r>
            <a:endParaRPr lang="zh-CN" altLang="en-US" dirty="0">
              <a:solidFill>
                <a:srgbClr val="008000"/>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8585456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rgbClr val="00007D"/>
                </a:solidFill>
                <a:latin typeface="Arial"/>
                <a:ea typeface="黑体" pitchFamily="2" charset="-122"/>
              </a:rPr>
              <a:t>2.3.3 </a:t>
            </a:r>
            <a:r>
              <a:rPr lang="zh-CN" altLang="en-US" dirty="0">
                <a:solidFill>
                  <a:srgbClr val="00007D"/>
                </a:solidFill>
                <a:latin typeface="Arial"/>
                <a:ea typeface="黑体" pitchFamily="2" charset="-122"/>
              </a:rPr>
              <a:t>多核处理器关键并行</a:t>
            </a:r>
            <a:r>
              <a:rPr lang="zh-CN" altLang="en-US" dirty="0" smtClean="0">
                <a:solidFill>
                  <a:srgbClr val="00007D"/>
                </a:solidFill>
                <a:latin typeface="Arial"/>
                <a:ea typeface="黑体" pitchFamily="2" charset="-122"/>
              </a:rPr>
              <a:t>技术</a:t>
            </a:r>
            <a:endParaRPr lang="zh-CN" altLang="en-US" dirty="0"/>
          </a:p>
        </p:txBody>
      </p:sp>
      <p:sp>
        <p:nvSpPr>
          <p:cNvPr id="4" name="内容占位符 3"/>
          <p:cNvSpPr>
            <a:spLocks noGrp="1"/>
          </p:cNvSpPr>
          <p:nvPr>
            <p:ph idx="1"/>
          </p:nvPr>
        </p:nvSpPr>
        <p:spPr>
          <a:xfrm>
            <a:off x="330438" y="1897462"/>
            <a:ext cx="8661162" cy="4771988"/>
          </a:xfrm>
        </p:spPr>
        <p:txBody>
          <a:bodyPr/>
          <a:lstStyle/>
          <a:p>
            <a:r>
              <a:rPr lang="zh-CN" altLang="en-US" sz="2400" dirty="0" smtClean="0">
                <a:solidFill>
                  <a:srgbClr val="000000"/>
                </a:solidFill>
                <a:ea typeface="楷体_GB2312" pitchFamily="49" charset="-122"/>
                <a:cs typeface="Arial" pitchFamily="34" charset="0"/>
              </a:rPr>
              <a:t>对</a:t>
            </a:r>
            <a:r>
              <a:rPr lang="zh-CN" altLang="en-US" sz="2400" dirty="0" smtClean="0">
                <a:solidFill>
                  <a:srgbClr val="FF0000"/>
                </a:solidFill>
                <a:ea typeface="楷体_GB2312" pitchFamily="49" charset="-122"/>
                <a:cs typeface="Arial" pitchFamily="34" charset="0"/>
              </a:rPr>
              <a:t>主存储器</a:t>
            </a:r>
            <a:r>
              <a:rPr lang="zh-CN" altLang="en-US" sz="2400" dirty="0" smtClean="0">
                <a:solidFill>
                  <a:srgbClr val="000000"/>
                </a:solidFill>
                <a:ea typeface="楷体_GB2312" pitchFamily="49" charset="-122"/>
                <a:cs typeface="Arial" pitchFamily="34" charset="0"/>
              </a:rPr>
              <a:t>的</a:t>
            </a:r>
            <a:r>
              <a:rPr lang="zh-CN" altLang="en-US" sz="2400" dirty="0" smtClean="0">
                <a:solidFill>
                  <a:srgbClr val="FF0000"/>
                </a:solidFill>
                <a:ea typeface="楷体_GB2312" pitchFamily="49" charset="-122"/>
                <a:cs typeface="Arial" pitchFamily="34" charset="0"/>
              </a:rPr>
              <a:t>存储</a:t>
            </a:r>
            <a:r>
              <a:rPr lang="zh-CN" altLang="en-US" sz="2400" dirty="0" smtClean="0">
                <a:solidFill>
                  <a:srgbClr val="000000"/>
                </a:solidFill>
                <a:ea typeface="楷体_GB2312" pitchFamily="49" charset="-122"/>
                <a:cs typeface="Arial" pitchFamily="34" charset="0"/>
              </a:rPr>
              <a:t>，包括立即存储。</a:t>
            </a:r>
            <a:r>
              <a:rPr lang="en-US" altLang="zh-CN" sz="2400" dirty="0" smtClean="0">
                <a:solidFill>
                  <a:srgbClr val="000000"/>
                </a:solidFill>
                <a:ea typeface="楷体_GB2312" pitchFamily="49" charset="-122"/>
                <a:cs typeface="Arial" pitchFamily="34" charset="0"/>
              </a:rPr>
              <a:t/>
            </a:r>
            <a:br>
              <a:rPr lang="en-US" altLang="zh-CN" sz="2400" dirty="0" smtClean="0">
                <a:solidFill>
                  <a:srgbClr val="000000"/>
                </a:solidFill>
                <a:ea typeface="楷体_GB2312" pitchFamily="49" charset="-122"/>
                <a:cs typeface="Arial" pitchFamily="34" charset="0"/>
              </a:rPr>
            </a:br>
            <a:r>
              <a:rPr lang="zh-CN" altLang="en-US" sz="2400" dirty="0" smtClean="0">
                <a:solidFill>
                  <a:srgbClr val="000000"/>
                </a:solidFill>
                <a:ea typeface="楷体_GB2312" pitchFamily="49" charset="-122"/>
                <a:cs typeface="Arial" pitchFamily="34" charset="0"/>
              </a:rPr>
              <a:t>两个独立功能：存储地址、存储数据。</a:t>
            </a:r>
            <a:endParaRPr lang="en-US" altLang="zh-CN" sz="2400" dirty="0" smtClean="0">
              <a:solidFill>
                <a:srgbClr val="000000"/>
              </a:solidFill>
              <a:ea typeface="楷体_GB2312" pitchFamily="49" charset="-122"/>
              <a:cs typeface="Arial" pitchFamily="34" charset="0"/>
            </a:endParaRPr>
          </a:p>
          <a:p>
            <a:r>
              <a:rPr lang="zh-CN" altLang="en-US" sz="2400" dirty="0" smtClean="0">
                <a:solidFill>
                  <a:srgbClr val="000000"/>
                </a:solidFill>
                <a:ea typeface="楷体_GB2312" pitchFamily="49" charset="-122"/>
                <a:cs typeface="Arial" pitchFamily="34" charset="0"/>
              </a:rPr>
              <a:t>所有结合</a:t>
            </a:r>
            <a:r>
              <a:rPr lang="zh-CN" altLang="en-US" sz="2400" dirty="0" smtClean="0">
                <a:solidFill>
                  <a:srgbClr val="FF0000"/>
                </a:solidFill>
                <a:ea typeface="楷体_GB2312" pitchFamily="49" charset="-122"/>
                <a:cs typeface="Arial" pitchFamily="34" charset="0"/>
              </a:rPr>
              <a:t>加载</a:t>
            </a:r>
            <a:r>
              <a:rPr lang="zh-CN" altLang="en-US" sz="2400" dirty="0" smtClean="0">
                <a:solidFill>
                  <a:srgbClr val="000000"/>
                </a:solidFill>
                <a:ea typeface="楷体_GB2312" pitchFamily="49" charset="-122"/>
                <a:cs typeface="Arial" pitchFamily="34" charset="0"/>
              </a:rPr>
              <a:t>和</a:t>
            </a:r>
            <a:r>
              <a:rPr lang="zh-CN" altLang="en-US" sz="2400" dirty="0" smtClean="0">
                <a:solidFill>
                  <a:srgbClr val="FF0000"/>
                </a:solidFill>
                <a:ea typeface="楷体_GB2312" pitchFamily="49" charset="-122"/>
                <a:cs typeface="Arial" pitchFamily="34" charset="0"/>
              </a:rPr>
              <a:t>计算</a:t>
            </a:r>
            <a:r>
              <a:rPr lang="zh-CN" altLang="en-US" sz="2400" dirty="0" smtClean="0">
                <a:solidFill>
                  <a:srgbClr val="000000"/>
                </a:solidFill>
                <a:ea typeface="楷体_GB2312" pitchFamily="49" charset="-122"/>
                <a:cs typeface="Arial" pitchFamily="34" charset="0"/>
              </a:rPr>
              <a:t>操作</a:t>
            </a:r>
            <a:r>
              <a:rPr lang="en-US" altLang="zh-CN" sz="2400" dirty="0" smtClean="0">
                <a:solidFill>
                  <a:srgbClr val="000000"/>
                </a:solidFill>
                <a:latin typeface="+mn-ea"/>
                <a:cs typeface="Arial" pitchFamily="34" charset="0"/>
              </a:rPr>
              <a:t>(</a:t>
            </a:r>
            <a:r>
              <a:rPr lang="en-US" altLang="zh-CN" sz="2400" dirty="0" err="1" smtClean="0">
                <a:solidFill>
                  <a:srgbClr val="000000"/>
                </a:solidFill>
                <a:ea typeface="楷体_GB2312" pitchFamily="49" charset="-122"/>
                <a:cs typeface="Arial" pitchFamily="34" charset="0"/>
              </a:rPr>
              <a:t>Load+Op</a:t>
            </a:r>
            <a:r>
              <a:rPr lang="en-US" altLang="zh-CN" sz="2400" dirty="0">
                <a:solidFill>
                  <a:srgbClr val="000000"/>
                </a:solidFill>
                <a:latin typeface="+mn-ea"/>
                <a:cs typeface="Arial" pitchFamily="34" charset="0"/>
              </a:rPr>
              <a:t>)</a:t>
            </a:r>
            <a:r>
              <a:rPr lang="zh-CN" altLang="en-US" sz="2400" dirty="0" smtClean="0">
                <a:solidFill>
                  <a:srgbClr val="000000"/>
                </a:solidFill>
                <a:ea typeface="楷体_GB2312" pitchFamily="49" charset="-122"/>
                <a:cs typeface="Arial" pitchFamily="34" charset="0"/>
              </a:rPr>
              <a:t>的指令，例如：</a:t>
            </a:r>
            <a:endParaRPr lang="en-US" altLang="zh-CN" sz="2400" dirty="0" smtClean="0">
              <a:solidFill>
                <a:srgbClr val="000000"/>
              </a:solidFill>
              <a:ea typeface="楷体_GB2312" pitchFamily="49" charset="-122"/>
              <a:cs typeface="Arial" pitchFamily="34" charset="0"/>
            </a:endParaRPr>
          </a:p>
          <a:p>
            <a:pPr marL="358775" lvl="1" indent="0">
              <a:buNone/>
            </a:pPr>
            <a:r>
              <a:rPr lang="en-US" altLang="zh-CN" sz="2400" dirty="0" smtClean="0">
                <a:solidFill>
                  <a:srgbClr val="0000FF"/>
                </a:solidFill>
                <a:ea typeface="楷体_GB2312" pitchFamily="49" charset="-122"/>
                <a:cs typeface="Courier New" panose="02070309020205020404" pitchFamily="49" charset="0"/>
              </a:rPr>
              <a:t>ADDPS  XMM9 ,</a:t>
            </a:r>
            <a:r>
              <a:rPr lang="zh-CN" altLang="en-US" sz="2400" dirty="0" smtClean="0">
                <a:solidFill>
                  <a:srgbClr val="0000FF"/>
                </a:solidFill>
                <a:ea typeface="楷体_GB2312" pitchFamily="49" charset="-122"/>
                <a:cs typeface="Courier New" panose="02070309020205020404" pitchFamily="49" charset="0"/>
              </a:rPr>
              <a:t>  </a:t>
            </a:r>
            <a:r>
              <a:rPr lang="en-US" altLang="zh-CN" sz="2400" dirty="0" smtClean="0">
                <a:solidFill>
                  <a:srgbClr val="0000FF"/>
                </a:solidFill>
                <a:ea typeface="楷体_GB2312" pitchFamily="49" charset="-122"/>
                <a:cs typeface="Courier New" panose="02070309020205020404" pitchFamily="49" charset="0"/>
              </a:rPr>
              <a:t>OWORD PTR </a:t>
            </a:r>
            <a:r>
              <a:rPr lang="en-US" altLang="zh-CN" sz="2400" dirty="0" smtClean="0">
                <a:solidFill>
                  <a:srgbClr val="0000FF"/>
                </a:solidFill>
                <a:latin typeface="+mn-ea"/>
                <a:cs typeface="Courier New" panose="02070309020205020404" pitchFamily="49" charset="0"/>
              </a:rPr>
              <a:t>[</a:t>
            </a:r>
            <a:r>
              <a:rPr lang="en-US" altLang="zh-CN" sz="2400" dirty="0" smtClean="0">
                <a:solidFill>
                  <a:srgbClr val="0000FF"/>
                </a:solidFill>
                <a:ea typeface="楷体_GB2312" pitchFamily="49" charset="-122"/>
                <a:cs typeface="Courier New" panose="02070309020205020404" pitchFamily="49" charset="0"/>
              </a:rPr>
              <a:t>RSP+40</a:t>
            </a:r>
            <a:r>
              <a:rPr lang="en-US" altLang="zh-CN" sz="2400" dirty="0">
                <a:solidFill>
                  <a:srgbClr val="0000FF"/>
                </a:solidFill>
                <a:latin typeface="+mn-ea"/>
                <a:cs typeface="Courier New" panose="02070309020205020404" pitchFamily="49" charset="0"/>
              </a:rPr>
              <a:t>]</a:t>
            </a:r>
          </a:p>
          <a:p>
            <a:pPr marL="358775" lvl="1" indent="0">
              <a:buNone/>
            </a:pPr>
            <a:r>
              <a:rPr lang="en-US" altLang="zh-CN" sz="2400" dirty="0" smtClean="0">
                <a:solidFill>
                  <a:srgbClr val="0000FF"/>
                </a:solidFill>
                <a:ea typeface="楷体_GB2312" pitchFamily="49" charset="-122"/>
                <a:cs typeface="Courier New" panose="02070309020205020404" pitchFamily="49" charset="0"/>
              </a:rPr>
              <a:t>FADD  DOUBLE PTR </a:t>
            </a:r>
            <a:r>
              <a:rPr lang="en-US" altLang="zh-CN" sz="2400" dirty="0">
                <a:solidFill>
                  <a:srgbClr val="0000FF"/>
                </a:solidFill>
                <a:latin typeface="+mn-ea"/>
                <a:cs typeface="Courier New" panose="02070309020205020404" pitchFamily="49" charset="0"/>
              </a:rPr>
              <a:t>[</a:t>
            </a:r>
            <a:r>
              <a:rPr lang="en-US" altLang="zh-CN" sz="2400" dirty="0" smtClean="0">
                <a:solidFill>
                  <a:srgbClr val="0000FF"/>
                </a:solidFill>
                <a:ea typeface="楷体_GB2312" pitchFamily="49" charset="-122"/>
                <a:cs typeface="Courier New" panose="02070309020205020404" pitchFamily="49" charset="0"/>
              </a:rPr>
              <a:t>RDI+RSI</a:t>
            </a:r>
            <a:r>
              <a:rPr lang="en-US" altLang="zh-CN" sz="2400" dirty="0">
                <a:solidFill>
                  <a:srgbClr val="0000FF"/>
                </a:solidFill>
                <a:latin typeface="+mn-ea"/>
                <a:cs typeface="Courier New" panose="02070309020205020404" pitchFamily="49" charset="0"/>
              </a:rPr>
              <a:t>*</a:t>
            </a:r>
            <a:r>
              <a:rPr lang="en-US" altLang="zh-CN" sz="2400" dirty="0" smtClean="0">
                <a:solidFill>
                  <a:srgbClr val="0000FF"/>
                </a:solidFill>
                <a:ea typeface="楷体_GB2312" pitchFamily="49" charset="-122"/>
                <a:cs typeface="Courier New" panose="02070309020205020404" pitchFamily="49" charset="0"/>
              </a:rPr>
              <a:t>8</a:t>
            </a:r>
            <a:r>
              <a:rPr lang="en-US" altLang="zh-CN" sz="2400" dirty="0">
                <a:solidFill>
                  <a:srgbClr val="0000FF"/>
                </a:solidFill>
                <a:latin typeface="+mn-ea"/>
                <a:cs typeface="Courier New" panose="02070309020205020404" pitchFamily="49" charset="0"/>
              </a:rPr>
              <a:t>]</a:t>
            </a:r>
          </a:p>
          <a:p>
            <a:pPr marL="358775" lvl="1" indent="0">
              <a:buNone/>
            </a:pPr>
            <a:r>
              <a:rPr lang="en-US" altLang="zh-CN" sz="2400" dirty="0" smtClean="0">
                <a:solidFill>
                  <a:srgbClr val="0000FF"/>
                </a:solidFill>
                <a:ea typeface="楷体_GB2312" pitchFamily="49" charset="-122"/>
                <a:cs typeface="Courier New" panose="02070309020205020404" pitchFamily="49" charset="0"/>
              </a:rPr>
              <a:t>XOR  RAX ,  QWORD PTR </a:t>
            </a:r>
            <a:r>
              <a:rPr lang="en-US" altLang="zh-CN" sz="2400" dirty="0" smtClean="0">
                <a:solidFill>
                  <a:srgbClr val="0000FF"/>
                </a:solidFill>
                <a:latin typeface="+mn-ea"/>
                <a:cs typeface="Courier New" panose="02070309020205020404" pitchFamily="49" charset="0"/>
              </a:rPr>
              <a:t>[</a:t>
            </a:r>
            <a:r>
              <a:rPr lang="en-US" altLang="zh-CN" sz="2400" dirty="0" smtClean="0">
                <a:solidFill>
                  <a:srgbClr val="0000FF"/>
                </a:solidFill>
                <a:ea typeface="楷体_GB2312" pitchFamily="49" charset="-122"/>
                <a:cs typeface="Courier New" panose="02070309020205020404" pitchFamily="49" charset="0"/>
              </a:rPr>
              <a:t>RBP+32</a:t>
            </a:r>
            <a:r>
              <a:rPr lang="en-US" altLang="zh-CN" sz="2400" dirty="0">
                <a:solidFill>
                  <a:srgbClr val="0000FF"/>
                </a:solidFill>
                <a:latin typeface="+mn-ea"/>
                <a:cs typeface="Courier New" panose="02070309020205020404" pitchFamily="49" charset="0"/>
              </a:rPr>
              <a:t>]</a:t>
            </a:r>
          </a:p>
          <a:p>
            <a:r>
              <a:rPr lang="zh-CN" altLang="en-US" sz="2400" dirty="0" smtClean="0">
                <a:solidFill>
                  <a:srgbClr val="000000"/>
                </a:solidFill>
                <a:ea typeface="楷体_GB2312" pitchFamily="49" charset="-122"/>
                <a:cs typeface="Courier New" panose="02070309020205020404" pitchFamily="49" charset="0"/>
              </a:rPr>
              <a:t>所有形式为“</a:t>
            </a:r>
            <a:r>
              <a:rPr lang="en-US" altLang="zh-CN" sz="2400" dirty="0" smtClean="0">
                <a:solidFill>
                  <a:srgbClr val="000000"/>
                </a:solidFill>
                <a:ea typeface="楷体_GB2312" pitchFamily="49" charset="-122"/>
                <a:cs typeface="Courier New" panose="02070309020205020404" pitchFamily="49" charset="0"/>
              </a:rPr>
              <a:t>Load and Jump</a:t>
            </a:r>
            <a:r>
              <a:rPr lang="zh-CN" altLang="en-US" sz="2400" dirty="0" smtClean="0">
                <a:solidFill>
                  <a:srgbClr val="000000"/>
                </a:solidFill>
                <a:ea typeface="楷体_GB2312" pitchFamily="49" charset="-122"/>
                <a:cs typeface="Courier New" panose="02070309020205020404" pitchFamily="49" charset="0"/>
              </a:rPr>
              <a:t>”的指令，例如：</a:t>
            </a:r>
            <a:endParaRPr lang="en-US" altLang="zh-CN" sz="2400" dirty="0" smtClean="0">
              <a:solidFill>
                <a:srgbClr val="000000"/>
              </a:solidFill>
              <a:ea typeface="楷体_GB2312" pitchFamily="49" charset="-122"/>
              <a:cs typeface="Courier New" panose="02070309020205020404" pitchFamily="49" charset="0"/>
            </a:endParaRPr>
          </a:p>
          <a:p>
            <a:pPr marL="358775" lvl="1" indent="0">
              <a:buNone/>
            </a:pPr>
            <a:r>
              <a:rPr lang="en-US" altLang="zh-CN" sz="2400" dirty="0" smtClean="0">
                <a:solidFill>
                  <a:srgbClr val="0000FF"/>
                </a:solidFill>
                <a:ea typeface="楷体_GB2312" pitchFamily="49" charset="-122"/>
                <a:cs typeface="Courier New" panose="02070309020205020404" pitchFamily="49" charset="0"/>
              </a:rPr>
              <a:t>JMP  </a:t>
            </a:r>
            <a:r>
              <a:rPr lang="en-US" altLang="zh-CN" sz="2400" dirty="0" smtClean="0">
                <a:solidFill>
                  <a:srgbClr val="0000FF"/>
                </a:solidFill>
                <a:latin typeface="+mn-ea"/>
                <a:cs typeface="Courier New" panose="02070309020205020404" pitchFamily="49" charset="0"/>
              </a:rPr>
              <a:t>[</a:t>
            </a:r>
            <a:r>
              <a:rPr lang="en-US" altLang="zh-CN" sz="2400" dirty="0" smtClean="0">
                <a:solidFill>
                  <a:srgbClr val="0000FF"/>
                </a:solidFill>
                <a:ea typeface="楷体_GB2312" pitchFamily="49" charset="-122"/>
                <a:cs typeface="Courier New" panose="02070309020205020404" pitchFamily="49" charset="0"/>
              </a:rPr>
              <a:t>RDI+200</a:t>
            </a:r>
            <a:r>
              <a:rPr lang="en-US" altLang="zh-CN" sz="2400" dirty="0">
                <a:solidFill>
                  <a:srgbClr val="0000FF"/>
                </a:solidFill>
                <a:latin typeface="+mn-ea"/>
                <a:cs typeface="Courier New" panose="02070309020205020404" pitchFamily="49" charset="0"/>
              </a:rPr>
              <a:t>]</a:t>
            </a:r>
          </a:p>
          <a:p>
            <a:pPr marL="358775" lvl="1" indent="0">
              <a:buNone/>
            </a:pPr>
            <a:r>
              <a:rPr lang="en-US" altLang="zh-CN" sz="2400" dirty="0" smtClean="0">
                <a:solidFill>
                  <a:srgbClr val="0000FF"/>
                </a:solidFill>
                <a:ea typeface="楷体_GB2312" pitchFamily="49" charset="-122"/>
                <a:cs typeface="Courier New" panose="02070309020205020404" pitchFamily="49" charset="0"/>
              </a:rPr>
              <a:t>RET</a:t>
            </a:r>
          </a:p>
          <a:p>
            <a:r>
              <a:rPr lang="zh-CN" altLang="en-US" sz="2400" dirty="0" smtClean="0">
                <a:solidFill>
                  <a:srgbClr val="000000"/>
                </a:solidFill>
                <a:ea typeface="楷体_GB2312" pitchFamily="49" charset="-122"/>
                <a:cs typeface="Courier New" panose="02070309020205020404" pitchFamily="49" charset="0"/>
              </a:rPr>
              <a:t>具有</a:t>
            </a:r>
            <a:r>
              <a:rPr lang="zh-CN" altLang="en-US" sz="2400" dirty="0" smtClean="0">
                <a:solidFill>
                  <a:srgbClr val="FF0000"/>
                </a:solidFill>
                <a:ea typeface="楷体_GB2312" pitchFamily="49" charset="-122"/>
                <a:cs typeface="Courier New" panose="02070309020205020404" pitchFamily="49" charset="0"/>
              </a:rPr>
              <a:t>立即操作数</a:t>
            </a:r>
            <a:r>
              <a:rPr lang="zh-CN" altLang="en-US" sz="2400" dirty="0" smtClean="0">
                <a:solidFill>
                  <a:srgbClr val="000000"/>
                </a:solidFill>
                <a:ea typeface="楷体_GB2312" pitchFamily="49" charset="-122"/>
                <a:cs typeface="Courier New" panose="02070309020205020404" pitchFamily="49" charset="0"/>
              </a:rPr>
              <a:t>和</a:t>
            </a:r>
            <a:r>
              <a:rPr lang="zh-CN" altLang="en-US" sz="2400" dirty="0" smtClean="0">
                <a:solidFill>
                  <a:srgbClr val="FF0000"/>
                </a:solidFill>
                <a:ea typeface="楷体_GB2312" pitchFamily="49" charset="-122"/>
                <a:cs typeface="Courier New" panose="02070309020205020404" pitchFamily="49" charset="0"/>
              </a:rPr>
              <a:t>存储器操作数</a:t>
            </a:r>
            <a:r>
              <a:rPr lang="zh-CN" altLang="en-US" sz="2400" dirty="0" smtClean="0">
                <a:solidFill>
                  <a:srgbClr val="000000"/>
                </a:solidFill>
                <a:ea typeface="楷体_GB2312" pitchFamily="49" charset="-122"/>
                <a:cs typeface="Courier New" panose="02070309020205020404" pitchFamily="49" charset="0"/>
              </a:rPr>
              <a:t>的</a:t>
            </a:r>
            <a:r>
              <a:rPr lang="en-US" altLang="zh-CN" sz="2400" dirty="0" smtClean="0">
                <a:solidFill>
                  <a:srgbClr val="008000"/>
                </a:solidFill>
                <a:ea typeface="楷体_GB2312" pitchFamily="49" charset="-122"/>
                <a:cs typeface="Courier New" panose="02070309020205020404" pitchFamily="49" charset="0"/>
              </a:rPr>
              <a:t>CMP</a:t>
            </a:r>
            <a:r>
              <a:rPr lang="zh-CN" altLang="en-US" sz="2400" dirty="0" smtClean="0">
                <a:solidFill>
                  <a:srgbClr val="000000"/>
                </a:solidFill>
                <a:ea typeface="楷体_GB2312" pitchFamily="49" charset="-122"/>
                <a:cs typeface="Courier New" panose="02070309020205020404" pitchFamily="49" charset="0"/>
              </a:rPr>
              <a:t>和</a:t>
            </a:r>
            <a:r>
              <a:rPr lang="en-US" altLang="zh-CN" sz="2400" dirty="0" smtClean="0">
                <a:solidFill>
                  <a:srgbClr val="008000"/>
                </a:solidFill>
                <a:ea typeface="楷体_GB2312" pitchFamily="49" charset="-122"/>
                <a:cs typeface="Courier New" panose="02070309020205020404" pitchFamily="49" charset="0"/>
              </a:rPr>
              <a:t>TEST</a:t>
            </a:r>
            <a:r>
              <a:rPr lang="zh-CN" altLang="en-US" sz="2400" dirty="0" smtClean="0">
                <a:solidFill>
                  <a:srgbClr val="000000"/>
                </a:solidFill>
                <a:ea typeface="楷体_GB2312" pitchFamily="49" charset="-122"/>
                <a:cs typeface="Courier New" panose="02070309020205020404" pitchFamily="49" charset="0"/>
              </a:rPr>
              <a:t>。</a:t>
            </a:r>
            <a:endParaRPr lang="en-US" altLang="zh-CN" sz="2400" dirty="0">
              <a:solidFill>
                <a:srgbClr val="000000"/>
              </a:solidFill>
              <a:ea typeface="楷体_GB2312" pitchFamily="49" charset="-122"/>
              <a:cs typeface="Courier New" panose="02070309020205020404" pitchFamily="49" charset="0"/>
            </a:endParaRPr>
          </a:p>
        </p:txBody>
      </p:sp>
      <p:sp>
        <p:nvSpPr>
          <p:cNvPr id="2" name="灯片编号占位符 1"/>
          <p:cNvSpPr>
            <a:spLocks noGrp="1"/>
          </p:cNvSpPr>
          <p:nvPr>
            <p:ph type="sldNum" sz="quarter" idx="11"/>
          </p:nvPr>
        </p:nvSpPr>
        <p:spPr/>
        <p:txBody>
          <a:bodyPr/>
          <a:lstStyle/>
          <a:p>
            <a:fld id="{1249CAA2-A36C-4D0A-B095-2E3BE72EBB0E}" type="slidenum">
              <a:rPr lang="zh-CN" altLang="en-US" smtClean="0"/>
              <a:pPr/>
              <a:t>118</a:t>
            </a:fld>
            <a:endParaRPr lang="en-US" altLang="zh-CN"/>
          </a:p>
        </p:txBody>
      </p:sp>
      <p:sp>
        <p:nvSpPr>
          <p:cNvPr id="6" name="矩形 5"/>
          <p:cNvSpPr/>
          <p:nvPr/>
        </p:nvSpPr>
        <p:spPr>
          <a:xfrm>
            <a:off x="755470" y="778107"/>
            <a:ext cx="3829895" cy="523220"/>
          </a:xfrm>
          <a:prstGeom prst="rect">
            <a:avLst/>
          </a:prstGeom>
        </p:spPr>
        <p:txBody>
          <a:bodyPr wrap="none">
            <a:spAutoFit/>
          </a:bodyPr>
          <a:lstStyle/>
          <a:p>
            <a:pPr algn="l"/>
            <a:r>
              <a:rPr lang="en-US" altLang="zh-CN"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2. </a:t>
            </a:r>
            <a:r>
              <a:rPr lang="zh-CN" altLang="en-US"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微融合和宏融合技术</a:t>
            </a:r>
            <a:endParaRPr lang="zh-CN" altLang="en-US" dirty="0">
              <a:solidFill>
                <a:srgbClr val="FF6600"/>
              </a:solidFill>
              <a:latin typeface="Arial" panose="020B0604020202020204" pitchFamily="34" charset="0"/>
              <a:ea typeface="黑体" panose="02010609060101010101" pitchFamily="49" charset="-122"/>
              <a:cs typeface="Arial" panose="020B0604020202020204" pitchFamily="34" charset="0"/>
            </a:endParaRPr>
          </a:p>
        </p:txBody>
      </p:sp>
      <p:sp>
        <p:nvSpPr>
          <p:cNvPr id="7" name="矩形 6"/>
          <p:cNvSpPr/>
          <p:nvPr/>
        </p:nvSpPr>
        <p:spPr>
          <a:xfrm>
            <a:off x="4904556" y="788287"/>
            <a:ext cx="1827744" cy="523220"/>
          </a:xfrm>
          <a:prstGeom prst="rect">
            <a:avLst/>
          </a:prstGeom>
        </p:spPr>
        <p:txBody>
          <a:bodyPr wrap="none">
            <a:spAutoFit/>
          </a:bodyPr>
          <a:lstStyle/>
          <a:p>
            <a:pPr algn="l"/>
            <a:r>
              <a:rPr lang="en-US" altLang="zh-CN"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1</a:t>
            </a:r>
            <a:r>
              <a:rPr lang="zh-CN" altLang="en-US"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）微融合</a:t>
            </a:r>
            <a:endParaRPr lang="zh-CN" altLang="en-US" dirty="0">
              <a:solidFill>
                <a:srgbClr val="008000"/>
              </a:solidFill>
              <a:latin typeface="Arial" panose="020B0604020202020204" pitchFamily="34" charset="0"/>
              <a:ea typeface="黑体" panose="02010609060101010101" pitchFamily="49" charset="-122"/>
              <a:cs typeface="Arial" panose="020B0604020202020204" pitchFamily="34" charset="0"/>
            </a:endParaRPr>
          </a:p>
        </p:txBody>
      </p:sp>
      <p:sp>
        <p:nvSpPr>
          <p:cNvPr id="8" name="内容占位符 3"/>
          <p:cNvSpPr txBox="1">
            <a:spLocks/>
          </p:cNvSpPr>
          <p:nvPr/>
        </p:nvSpPr>
        <p:spPr bwMode="auto">
          <a:xfrm>
            <a:off x="330438" y="1416837"/>
            <a:ext cx="8661162" cy="47044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58775" indent="-358775" algn="l" rtl="0" fontAlgn="base">
              <a:spcBef>
                <a:spcPts val="3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717550" indent="-358775" algn="l" rtl="0" fontAlgn="base">
              <a:spcBef>
                <a:spcPts val="300"/>
              </a:spcBef>
              <a:spcAft>
                <a:spcPct val="0"/>
              </a:spcAft>
              <a:buClr>
                <a:srgbClr val="008000"/>
              </a:buClr>
              <a:buSzPct val="75000"/>
              <a:buFont typeface="Wingdings" pitchFamily="2" charset="2"/>
              <a:buChar char="l"/>
              <a:defRPr sz="2800" b="1">
                <a:solidFill>
                  <a:schemeClr val="tx1"/>
                </a:solidFill>
                <a:latin typeface="+mn-lt"/>
                <a:ea typeface="+mn-ea"/>
              </a:defRPr>
            </a:lvl2pPr>
            <a:lvl3pPr marL="1076325" indent="-358775" algn="l" rtl="0" fontAlgn="base">
              <a:spcBef>
                <a:spcPts val="300"/>
              </a:spcBef>
              <a:spcAft>
                <a:spcPct val="0"/>
              </a:spcAft>
              <a:buClr>
                <a:srgbClr val="FF6600"/>
              </a:buClr>
              <a:buSzPct val="75000"/>
              <a:buFont typeface="Wingdings" pitchFamily="2" charset="2"/>
              <a:buChar char="u"/>
              <a:defRPr sz="2400" b="1">
                <a:solidFill>
                  <a:schemeClr val="tx1"/>
                </a:solidFill>
                <a:latin typeface="+mn-lt"/>
                <a:ea typeface="楷体" panose="02010609060101010101" pitchFamily="49" charset="-122"/>
              </a:defRPr>
            </a:lvl3pPr>
            <a:lvl4pPr marL="1435100" indent="-358775" algn="l" rtl="0" fontAlgn="base">
              <a:spcBef>
                <a:spcPts val="300"/>
              </a:spcBef>
              <a:spcAft>
                <a:spcPct val="0"/>
              </a:spcAft>
              <a:buClr>
                <a:srgbClr val="0000FF"/>
              </a:buClr>
              <a:buSzPct val="75000"/>
              <a:buFont typeface="Wingdings" pitchFamily="2" charset="2"/>
              <a:buChar char="p"/>
              <a:defRPr sz="2400" b="1">
                <a:solidFill>
                  <a:schemeClr val="tx1"/>
                </a:solidFill>
                <a:latin typeface="+mn-lt"/>
                <a:ea typeface="楷体" panose="02010609060101010101" pitchFamily="49" charset="-122"/>
              </a:defRPr>
            </a:lvl4pPr>
            <a:lvl5pPr marL="1700213" indent="-265113" algn="l" rtl="0" fontAlgn="base">
              <a:spcBef>
                <a:spcPts val="300"/>
              </a:spcBef>
              <a:spcAft>
                <a:spcPct val="0"/>
              </a:spcAft>
              <a:buClr>
                <a:srgbClr val="FF0066"/>
              </a:buClr>
              <a:buSzPct val="75000"/>
              <a:buFont typeface="Wingdings" pitchFamily="2" charset="2"/>
              <a:buChar char="þ"/>
              <a:defRPr sz="2400" b="1">
                <a:solidFill>
                  <a:schemeClr val="tx1"/>
                </a:solidFill>
                <a:latin typeface="+mn-lt"/>
                <a:ea typeface="楷体" panose="02010609060101010101" pitchFamily="49" charset="-122"/>
              </a:defRPr>
            </a:lvl5pPr>
            <a:lvl6pPr marL="27003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6pPr>
            <a:lvl7pPr marL="31575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7pPr>
            <a:lvl8pPr marL="36147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8pPr>
            <a:lvl9pPr marL="40719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9pPr>
          </a:lstStyle>
          <a:p>
            <a:pPr marL="0" indent="0">
              <a:buNone/>
            </a:pPr>
            <a:r>
              <a:rPr lang="zh-CN" altLang="en-US" sz="2400" kern="0" dirty="0" smtClean="0">
                <a:solidFill>
                  <a:srgbClr val="000000"/>
                </a:solidFill>
                <a:ea typeface="楷体_GB2312" pitchFamily="49" charset="-122"/>
                <a:cs typeface="Arial" pitchFamily="34" charset="0"/>
              </a:rPr>
              <a:t>可以由所有译码器处理的被微融合的微操作示例：</a:t>
            </a:r>
            <a:endParaRPr lang="en-US" altLang="zh-CN" sz="2400" kern="0" dirty="0">
              <a:solidFill>
                <a:srgbClr val="000000"/>
              </a:solidFill>
              <a:ea typeface="楷体_GB2312" pitchFamily="49" charset="-122"/>
              <a:cs typeface="Arial" pitchFamily="34" charset="0"/>
            </a:endParaRPr>
          </a:p>
        </p:txBody>
      </p:sp>
    </p:spTree>
    <p:extLst>
      <p:ext uri="{BB962C8B-B14F-4D97-AF65-F5344CB8AC3E}">
        <p14:creationId xmlns:p14="http://schemas.microsoft.com/office/powerpoint/2010/main" val="20252935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rgbClr val="00007D"/>
                </a:solidFill>
                <a:latin typeface="Arial"/>
                <a:ea typeface="黑体" pitchFamily="2" charset="-122"/>
              </a:rPr>
              <a:t>2.3.3 </a:t>
            </a:r>
            <a:r>
              <a:rPr lang="zh-CN" altLang="en-US" dirty="0">
                <a:solidFill>
                  <a:srgbClr val="00007D"/>
                </a:solidFill>
                <a:latin typeface="Arial"/>
                <a:ea typeface="黑体" pitchFamily="2" charset="-122"/>
              </a:rPr>
              <a:t>多核处理器关键并行</a:t>
            </a:r>
            <a:r>
              <a:rPr lang="zh-CN" altLang="en-US" dirty="0" smtClean="0">
                <a:solidFill>
                  <a:srgbClr val="00007D"/>
                </a:solidFill>
                <a:latin typeface="Arial"/>
                <a:ea typeface="黑体" pitchFamily="2" charset="-122"/>
              </a:rPr>
              <a:t>技术</a:t>
            </a:r>
            <a:endParaRPr lang="zh-CN" altLang="en-US" dirty="0"/>
          </a:p>
        </p:txBody>
      </p:sp>
      <p:sp>
        <p:nvSpPr>
          <p:cNvPr id="4" name="内容占位符 3"/>
          <p:cNvSpPr>
            <a:spLocks noGrp="1"/>
          </p:cNvSpPr>
          <p:nvPr>
            <p:ph idx="1"/>
          </p:nvPr>
        </p:nvSpPr>
        <p:spPr>
          <a:xfrm>
            <a:off x="330438" y="1897462"/>
            <a:ext cx="8661162" cy="4771988"/>
          </a:xfrm>
        </p:spPr>
        <p:txBody>
          <a:bodyPr/>
          <a:lstStyle/>
          <a:p>
            <a:r>
              <a:rPr lang="zh-CN" altLang="en-US" sz="2400" dirty="0" smtClean="0">
                <a:solidFill>
                  <a:srgbClr val="000000"/>
                </a:solidFill>
                <a:ea typeface="楷体_GB2312" pitchFamily="49" charset="-122"/>
                <a:cs typeface="Courier New" panose="02070309020205020404" pitchFamily="49" charset="0"/>
              </a:rPr>
              <a:t>需要另一个立即数，例如：</a:t>
            </a:r>
            <a:endParaRPr lang="en-US" altLang="zh-CN" sz="2400" dirty="0" smtClean="0">
              <a:solidFill>
                <a:srgbClr val="000000"/>
              </a:solidFill>
              <a:ea typeface="楷体_GB2312" pitchFamily="49" charset="-122"/>
              <a:cs typeface="Courier New" panose="02070309020205020404" pitchFamily="49" charset="0"/>
            </a:endParaRPr>
          </a:p>
          <a:p>
            <a:pPr marL="358775" lvl="1" indent="0">
              <a:buNone/>
            </a:pPr>
            <a:r>
              <a:rPr lang="en-US" altLang="zh-CN" sz="2400" dirty="0" smtClean="0">
                <a:solidFill>
                  <a:srgbClr val="0000FF"/>
                </a:solidFill>
                <a:ea typeface="楷体_GB2312" pitchFamily="49" charset="-122"/>
                <a:cs typeface="Courier New" panose="02070309020205020404" pitchFamily="49" charset="0"/>
              </a:rPr>
              <a:t>CMP  </a:t>
            </a:r>
            <a:r>
              <a:rPr lang="en-US" altLang="zh-CN" sz="2400" dirty="0" smtClean="0">
                <a:solidFill>
                  <a:srgbClr val="0000FF"/>
                </a:solidFill>
                <a:latin typeface="+mn-ea"/>
                <a:cs typeface="Courier New" panose="02070309020205020404" pitchFamily="49" charset="0"/>
              </a:rPr>
              <a:t>[</a:t>
            </a:r>
            <a:r>
              <a:rPr lang="en-US" altLang="zh-CN" sz="2400" dirty="0" smtClean="0">
                <a:solidFill>
                  <a:srgbClr val="0000FF"/>
                </a:solidFill>
                <a:ea typeface="楷体_GB2312" pitchFamily="49" charset="-122"/>
                <a:cs typeface="Courier New" panose="02070309020205020404" pitchFamily="49" charset="0"/>
              </a:rPr>
              <a:t>RIP+400</a:t>
            </a:r>
            <a:r>
              <a:rPr lang="en-US" altLang="zh-CN" sz="2400" dirty="0">
                <a:solidFill>
                  <a:srgbClr val="0000FF"/>
                </a:solidFill>
                <a:latin typeface="+mn-ea"/>
                <a:cs typeface="Courier New" panose="02070309020205020404" pitchFamily="49" charset="0"/>
              </a:rPr>
              <a:t>]</a:t>
            </a:r>
            <a:r>
              <a:rPr lang="en-US" altLang="zh-CN" sz="2400" dirty="0" smtClean="0">
                <a:solidFill>
                  <a:srgbClr val="0000FF"/>
                </a:solidFill>
                <a:ea typeface="楷体_GB2312" pitchFamily="49" charset="-122"/>
                <a:cs typeface="Courier New" panose="02070309020205020404" pitchFamily="49" charset="0"/>
              </a:rPr>
              <a:t> ,  27</a:t>
            </a:r>
          </a:p>
          <a:p>
            <a:pPr marL="358775" lvl="1" indent="0">
              <a:buNone/>
            </a:pPr>
            <a:r>
              <a:rPr lang="en-US" altLang="zh-CN" sz="2400" dirty="0" smtClean="0">
                <a:solidFill>
                  <a:srgbClr val="0000FF"/>
                </a:solidFill>
                <a:ea typeface="楷体_GB2312" pitchFamily="49" charset="-122"/>
                <a:cs typeface="Courier New" panose="02070309020205020404" pitchFamily="49" charset="0"/>
              </a:rPr>
              <a:t>MOV  </a:t>
            </a:r>
            <a:r>
              <a:rPr lang="en-US" altLang="zh-CN" sz="2400" dirty="0">
                <a:solidFill>
                  <a:srgbClr val="0000FF"/>
                </a:solidFill>
                <a:latin typeface="+mn-ea"/>
                <a:cs typeface="Courier New" panose="02070309020205020404" pitchFamily="49" charset="0"/>
              </a:rPr>
              <a:t>[</a:t>
            </a:r>
            <a:r>
              <a:rPr lang="en-US" altLang="zh-CN" sz="2400" dirty="0" smtClean="0">
                <a:solidFill>
                  <a:srgbClr val="0000FF"/>
                </a:solidFill>
                <a:ea typeface="楷体_GB2312" pitchFamily="49" charset="-122"/>
                <a:cs typeface="Courier New" panose="02070309020205020404" pitchFamily="49" charset="0"/>
              </a:rPr>
              <a:t>RIP+3000</a:t>
            </a:r>
            <a:r>
              <a:rPr lang="en-US" altLang="zh-CN" sz="2400" dirty="0">
                <a:solidFill>
                  <a:srgbClr val="0000FF"/>
                </a:solidFill>
                <a:latin typeface="+mn-ea"/>
                <a:cs typeface="Courier New" panose="02070309020205020404" pitchFamily="49" charset="0"/>
              </a:rPr>
              <a:t>]</a:t>
            </a:r>
            <a:r>
              <a:rPr lang="en-US" altLang="zh-CN" sz="2400" dirty="0" smtClean="0">
                <a:solidFill>
                  <a:srgbClr val="0000FF"/>
                </a:solidFill>
                <a:ea typeface="楷体_GB2312" pitchFamily="49" charset="-122"/>
                <a:cs typeface="Courier New" panose="02070309020205020404" pitchFamily="49" charset="0"/>
              </a:rPr>
              <a:t> , 142</a:t>
            </a:r>
          </a:p>
          <a:p>
            <a:r>
              <a:rPr lang="zh-CN" altLang="en-US" sz="2400" dirty="0" smtClean="0">
                <a:solidFill>
                  <a:srgbClr val="000000"/>
                </a:solidFill>
                <a:ea typeface="楷体_GB2312" pitchFamily="49" charset="-122"/>
                <a:cs typeface="Courier New" panose="02070309020205020404" pitchFamily="49" charset="0"/>
              </a:rPr>
              <a:t>使用</a:t>
            </a:r>
            <a:r>
              <a:rPr lang="en-US" altLang="zh-CN" sz="2400" dirty="0" smtClean="0">
                <a:solidFill>
                  <a:srgbClr val="000000"/>
                </a:solidFill>
                <a:ea typeface="楷体_GB2312" pitchFamily="49" charset="-122"/>
                <a:cs typeface="Courier New" panose="02070309020205020404" pitchFamily="49" charset="0"/>
              </a:rPr>
              <a:t>RIP</a:t>
            </a:r>
            <a:r>
              <a:rPr lang="zh-CN" altLang="en-US" sz="2400" dirty="0" smtClean="0">
                <a:solidFill>
                  <a:srgbClr val="000000"/>
                </a:solidFill>
                <a:ea typeface="楷体_GB2312" pitchFamily="49" charset="-122"/>
                <a:cs typeface="Courier New" panose="02070309020205020404" pitchFamily="49" charset="0"/>
              </a:rPr>
              <a:t>相对寻址方式指定间接目标的控制流指令，例如：</a:t>
            </a:r>
            <a:endParaRPr lang="en-US" altLang="zh-CN" sz="2400" dirty="0" smtClean="0">
              <a:solidFill>
                <a:srgbClr val="000000"/>
              </a:solidFill>
              <a:ea typeface="楷体_GB2312" pitchFamily="49" charset="-122"/>
              <a:cs typeface="Courier New" panose="02070309020205020404" pitchFamily="49" charset="0"/>
            </a:endParaRPr>
          </a:p>
          <a:p>
            <a:pPr marL="358775" lvl="1" indent="0">
              <a:buNone/>
            </a:pPr>
            <a:r>
              <a:rPr lang="en-US" altLang="zh-CN" sz="2400" dirty="0" smtClean="0">
                <a:solidFill>
                  <a:srgbClr val="0000FF"/>
                </a:solidFill>
                <a:ea typeface="楷体_GB2312" pitchFamily="49" charset="-122"/>
                <a:cs typeface="Courier New" panose="02070309020205020404" pitchFamily="49" charset="0"/>
              </a:rPr>
              <a:t>JMP  </a:t>
            </a:r>
            <a:r>
              <a:rPr lang="en-US" altLang="zh-CN" sz="2400" dirty="0">
                <a:solidFill>
                  <a:srgbClr val="0000FF"/>
                </a:solidFill>
                <a:latin typeface="+mn-ea"/>
                <a:cs typeface="Courier New" panose="02070309020205020404" pitchFamily="49" charset="0"/>
              </a:rPr>
              <a:t>[</a:t>
            </a:r>
            <a:r>
              <a:rPr lang="en-US" altLang="zh-CN" sz="2400" dirty="0" smtClean="0">
                <a:solidFill>
                  <a:srgbClr val="0000FF"/>
                </a:solidFill>
                <a:ea typeface="楷体_GB2312" pitchFamily="49" charset="-122"/>
                <a:cs typeface="Courier New" panose="02070309020205020404" pitchFamily="49" charset="0"/>
              </a:rPr>
              <a:t>RIP</a:t>
            </a:r>
            <a:r>
              <a:rPr lang="en-US" altLang="zh-CN" sz="2400" dirty="0">
                <a:solidFill>
                  <a:srgbClr val="0000FF"/>
                </a:solidFill>
                <a:cs typeface="Courier New" panose="02070309020205020404" pitchFamily="49" charset="0"/>
              </a:rPr>
              <a:t>+</a:t>
            </a:r>
            <a:r>
              <a:rPr lang="en-US" altLang="zh-CN" sz="2400" dirty="0" smtClean="0">
                <a:solidFill>
                  <a:srgbClr val="0000FF"/>
                </a:solidFill>
                <a:ea typeface="楷体_GB2312" pitchFamily="49" charset="-122"/>
                <a:cs typeface="Courier New" panose="02070309020205020404" pitchFamily="49" charset="0"/>
              </a:rPr>
              <a:t>5000000</a:t>
            </a:r>
            <a:r>
              <a:rPr lang="en-US" altLang="zh-CN" sz="2400" dirty="0">
                <a:solidFill>
                  <a:srgbClr val="0000FF"/>
                </a:solidFill>
                <a:latin typeface="+mn-ea"/>
                <a:cs typeface="Courier New" panose="02070309020205020404" pitchFamily="49" charset="0"/>
              </a:rPr>
              <a:t>]</a:t>
            </a:r>
          </a:p>
          <a:p>
            <a:r>
              <a:rPr lang="zh-CN" altLang="en-US" sz="2400" dirty="0" smtClean="0">
                <a:solidFill>
                  <a:srgbClr val="000000"/>
                </a:solidFill>
                <a:ea typeface="楷体_GB2312" pitchFamily="49" charset="-122"/>
                <a:cs typeface="Courier New" panose="02070309020205020404" pitchFamily="49" charset="0"/>
              </a:rPr>
              <a:t>在这些情况下，一条不可微融合的指令需要译码器</a:t>
            </a:r>
            <a:r>
              <a:rPr lang="en-US" altLang="zh-CN" sz="2400" dirty="0" smtClean="0">
                <a:solidFill>
                  <a:srgbClr val="000000"/>
                </a:solidFill>
                <a:ea typeface="楷体_GB2312" pitchFamily="49" charset="-122"/>
                <a:cs typeface="Courier New" panose="02070309020205020404" pitchFamily="49" charset="0"/>
              </a:rPr>
              <a:t>0</a:t>
            </a:r>
            <a:r>
              <a:rPr lang="zh-CN" altLang="en-US" sz="2400" dirty="0" smtClean="0">
                <a:solidFill>
                  <a:srgbClr val="000000"/>
                </a:solidFill>
                <a:ea typeface="楷体_GB2312" pitchFamily="49" charset="-122"/>
                <a:cs typeface="Courier New" panose="02070309020205020404" pitchFamily="49" charset="0"/>
              </a:rPr>
              <a:t>发布两个微操作。</a:t>
            </a:r>
            <a:endParaRPr lang="en-US" altLang="zh-CN" sz="2400" dirty="0">
              <a:solidFill>
                <a:srgbClr val="000000"/>
              </a:solidFill>
              <a:ea typeface="楷体_GB2312" pitchFamily="49" charset="-122"/>
              <a:cs typeface="Courier New" panose="02070309020205020404" pitchFamily="49" charset="0"/>
            </a:endParaRPr>
          </a:p>
        </p:txBody>
      </p:sp>
      <p:sp>
        <p:nvSpPr>
          <p:cNvPr id="2" name="灯片编号占位符 1"/>
          <p:cNvSpPr>
            <a:spLocks noGrp="1"/>
          </p:cNvSpPr>
          <p:nvPr>
            <p:ph type="sldNum" sz="quarter" idx="11"/>
          </p:nvPr>
        </p:nvSpPr>
        <p:spPr/>
        <p:txBody>
          <a:bodyPr/>
          <a:lstStyle/>
          <a:p>
            <a:fld id="{1249CAA2-A36C-4D0A-B095-2E3BE72EBB0E}" type="slidenum">
              <a:rPr lang="zh-CN" altLang="en-US" smtClean="0"/>
              <a:pPr/>
              <a:t>119</a:t>
            </a:fld>
            <a:endParaRPr lang="en-US" altLang="zh-CN"/>
          </a:p>
        </p:txBody>
      </p:sp>
      <p:sp>
        <p:nvSpPr>
          <p:cNvPr id="6" name="矩形 5"/>
          <p:cNvSpPr/>
          <p:nvPr/>
        </p:nvSpPr>
        <p:spPr>
          <a:xfrm>
            <a:off x="755470" y="778107"/>
            <a:ext cx="3829895" cy="523220"/>
          </a:xfrm>
          <a:prstGeom prst="rect">
            <a:avLst/>
          </a:prstGeom>
        </p:spPr>
        <p:txBody>
          <a:bodyPr wrap="none">
            <a:spAutoFit/>
          </a:bodyPr>
          <a:lstStyle/>
          <a:p>
            <a:pPr algn="l"/>
            <a:r>
              <a:rPr lang="en-US" altLang="zh-CN"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2. </a:t>
            </a:r>
            <a:r>
              <a:rPr lang="zh-CN" altLang="en-US"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微融合和宏融合技术</a:t>
            </a:r>
            <a:endParaRPr lang="zh-CN" altLang="en-US" dirty="0">
              <a:solidFill>
                <a:srgbClr val="FF6600"/>
              </a:solidFill>
              <a:latin typeface="Arial" panose="020B0604020202020204" pitchFamily="34" charset="0"/>
              <a:ea typeface="黑体" panose="02010609060101010101" pitchFamily="49" charset="-122"/>
              <a:cs typeface="Arial" panose="020B0604020202020204" pitchFamily="34" charset="0"/>
            </a:endParaRPr>
          </a:p>
        </p:txBody>
      </p:sp>
      <p:sp>
        <p:nvSpPr>
          <p:cNvPr id="7" name="矩形 6"/>
          <p:cNvSpPr/>
          <p:nvPr/>
        </p:nvSpPr>
        <p:spPr>
          <a:xfrm>
            <a:off x="4904556" y="788287"/>
            <a:ext cx="1827744" cy="523220"/>
          </a:xfrm>
          <a:prstGeom prst="rect">
            <a:avLst/>
          </a:prstGeom>
        </p:spPr>
        <p:txBody>
          <a:bodyPr wrap="none">
            <a:spAutoFit/>
          </a:bodyPr>
          <a:lstStyle/>
          <a:p>
            <a:pPr algn="l"/>
            <a:r>
              <a:rPr lang="en-US" altLang="zh-CN"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1</a:t>
            </a:r>
            <a:r>
              <a:rPr lang="zh-CN" altLang="en-US"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）微融合</a:t>
            </a:r>
            <a:endParaRPr lang="zh-CN" altLang="en-US" dirty="0">
              <a:solidFill>
                <a:srgbClr val="008000"/>
              </a:solidFill>
              <a:latin typeface="Arial" panose="020B0604020202020204" pitchFamily="34" charset="0"/>
              <a:ea typeface="黑体" panose="02010609060101010101" pitchFamily="49" charset="-122"/>
              <a:cs typeface="Arial" panose="020B0604020202020204" pitchFamily="34" charset="0"/>
            </a:endParaRPr>
          </a:p>
        </p:txBody>
      </p:sp>
      <p:sp>
        <p:nvSpPr>
          <p:cNvPr id="8" name="内容占位符 3"/>
          <p:cNvSpPr txBox="1">
            <a:spLocks/>
          </p:cNvSpPr>
          <p:nvPr/>
        </p:nvSpPr>
        <p:spPr bwMode="auto">
          <a:xfrm>
            <a:off x="330438" y="1416837"/>
            <a:ext cx="8661162" cy="47044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58775" indent="-358775" algn="l" rtl="0" fontAlgn="base">
              <a:spcBef>
                <a:spcPts val="3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717550" indent="-358775" algn="l" rtl="0" fontAlgn="base">
              <a:spcBef>
                <a:spcPts val="300"/>
              </a:spcBef>
              <a:spcAft>
                <a:spcPct val="0"/>
              </a:spcAft>
              <a:buClr>
                <a:srgbClr val="008000"/>
              </a:buClr>
              <a:buSzPct val="75000"/>
              <a:buFont typeface="Wingdings" pitchFamily="2" charset="2"/>
              <a:buChar char="l"/>
              <a:defRPr sz="2800" b="1">
                <a:solidFill>
                  <a:schemeClr val="tx1"/>
                </a:solidFill>
                <a:latin typeface="+mn-lt"/>
                <a:ea typeface="+mn-ea"/>
              </a:defRPr>
            </a:lvl2pPr>
            <a:lvl3pPr marL="1076325" indent="-358775" algn="l" rtl="0" fontAlgn="base">
              <a:spcBef>
                <a:spcPts val="300"/>
              </a:spcBef>
              <a:spcAft>
                <a:spcPct val="0"/>
              </a:spcAft>
              <a:buClr>
                <a:srgbClr val="FF6600"/>
              </a:buClr>
              <a:buSzPct val="75000"/>
              <a:buFont typeface="Wingdings" pitchFamily="2" charset="2"/>
              <a:buChar char="u"/>
              <a:defRPr sz="2400" b="1">
                <a:solidFill>
                  <a:schemeClr val="tx1"/>
                </a:solidFill>
                <a:latin typeface="+mn-lt"/>
                <a:ea typeface="楷体" panose="02010609060101010101" pitchFamily="49" charset="-122"/>
              </a:defRPr>
            </a:lvl3pPr>
            <a:lvl4pPr marL="1435100" indent="-358775" algn="l" rtl="0" fontAlgn="base">
              <a:spcBef>
                <a:spcPts val="300"/>
              </a:spcBef>
              <a:spcAft>
                <a:spcPct val="0"/>
              </a:spcAft>
              <a:buClr>
                <a:srgbClr val="0000FF"/>
              </a:buClr>
              <a:buSzPct val="75000"/>
              <a:buFont typeface="Wingdings" pitchFamily="2" charset="2"/>
              <a:buChar char="p"/>
              <a:defRPr sz="2400" b="1">
                <a:solidFill>
                  <a:schemeClr val="tx1"/>
                </a:solidFill>
                <a:latin typeface="+mn-lt"/>
                <a:ea typeface="楷体" panose="02010609060101010101" pitchFamily="49" charset="-122"/>
              </a:defRPr>
            </a:lvl4pPr>
            <a:lvl5pPr marL="1700213" indent="-265113" algn="l" rtl="0" fontAlgn="base">
              <a:spcBef>
                <a:spcPts val="300"/>
              </a:spcBef>
              <a:spcAft>
                <a:spcPct val="0"/>
              </a:spcAft>
              <a:buClr>
                <a:srgbClr val="FF0066"/>
              </a:buClr>
              <a:buSzPct val="75000"/>
              <a:buFont typeface="Wingdings" pitchFamily="2" charset="2"/>
              <a:buChar char="þ"/>
              <a:defRPr sz="2400" b="1">
                <a:solidFill>
                  <a:schemeClr val="tx1"/>
                </a:solidFill>
                <a:latin typeface="+mn-lt"/>
                <a:ea typeface="楷体" panose="02010609060101010101" pitchFamily="49" charset="-122"/>
              </a:defRPr>
            </a:lvl5pPr>
            <a:lvl6pPr marL="27003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6pPr>
            <a:lvl7pPr marL="31575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7pPr>
            <a:lvl8pPr marL="36147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8pPr>
            <a:lvl9pPr marL="40719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9pPr>
          </a:lstStyle>
          <a:p>
            <a:pPr marL="0" indent="0">
              <a:buNone/>
            </a:pPr>
            <a:r>
              <a:rPr lang="zh-CN" altLang="en-US" sz="2400" kern="0" dirty="0" smtClean="0">
                <a:solidFill>
                  <a:srgbClr val="000000"/>
                </a:solidFill>
                <a:ea typeface="楷体_GB2312" pitchFamily="49" charset="-122"/>
                <a:cs typeface="Arial" pitchFamily="34" charset="0"/>
              </a:rPr>
              <a:t>下列情况中，具有对</a:t>
            </a:r>
            <a:r>
              <a:rPr lang="en-US" altLang="zh-CN" sz="2400" kern="0" dirty="0" smtClean="0">
                <a:solidFill>
                  <a:srgbClr val="000000"/>
                </a:solidFill>
                <a:ea typeface="楷体_GB2312" pitchFamily="49" charset="-122"/>
                <a:cs typeface="Arial" pitchFamily="34" charset="0"/>
              </a:rPr>
              <a:t>RIP</a:t>
            </a:r>
            <a:r>
              <a:rPr lang="zh-CN" altLang="en-US" sz="2400" kern="0" dirty="0" smtClean="0">
                <a:solidFill>
                  <a:srgbClr val="000000"/>
                </a:solidFill>
                <a:ea typeface="楷体_GB2312" pitchFamily="49" charset="-122"/>
                <a:cs typeface="Arial" pitchFamily="34" charset="0"/>
              </a:rPr>
              <a:t>相对寻址的指令不能被融合：</a:t>
            </a:r>
            <a:endParaRPr lang="en-US" altLang="zh-CN" sz="2400" kern="0" dirty="0">
              <a:solidFill>
                <a:srgbClr val="000000"/>
              </a:solidFill>
              <a:ea typeface="楷体_GB2312" pitchFamily="49" charset="-122"/>
              <a:cs typeface="Arial" pitchFamily="34" charset="0"/>
            </a:endParaRPr>
          </a:p>
        </p:txBody>
      </p:sp>
    </p:spTree>
    <p:extLst>
      <p:ext uri="{BB962C8B-B14F-4D97-AF65-F5344CB8AC3E}">
        <p14:creationId xmlns:p14="http://schemas.microsoft.com/office/powerpoint/2010/main" val="1980221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943" name="Text Box 119"/>
          <p:cNvSpPr txBox="1">
            <a:spLocks noChangeArrowheads="1"/>
          </p:cNvSpPr>
          <p:nvPr/>
        </p:nvSpPr>
        <p:spPr bwMode="auto">
          <a:xfrm>
            <a:off x="3388438" y="3077339"/>
            <a:ext cx="719137"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sz="2400" b="1" dirty="0">
                <a:solidFill>
                  <a:srgbClr val="008000"/>
                </a:solidFill>
                <a:latin typeface="Times New Roman" pitchFamily="18" charset="0"/>
              </a:rPr>
              <a:t>CF</a:t>
            </a:r>
          </a:p>
        </p:txBody>
      </p:sp>
      <p:sp>
        <p:nvSpPr>
          <p:cNvPr id="717944" name="Text Box 120"/>
          <p:cNvSpPr txBox="1">
            <a:spLocks noChangeArrowheads="1"/>
          </p:cNvSpPr>
          <p:nvPr/>
        </p:nvSpPr>
        <p:spPr bwMode="auto">
          <a:xfrm>
            <a:off x="6485650" y="3077339"/>
            <a:ext cx="719138"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sz="2400" b="1">
                <a:solidFill>
                  <a:srgbClr val="008000"/>
                </a:solidFill>
                <a:latin typeface="Times New Roman" pitchFamily="18" charset="0"/>
              </a:rPr>
              <a:t>AF</a:t>
            </a:r>
          </a:p>
        </p:txBody>
      </p:sp>
      <p:sp>
        <p:nvSpPr>
          <p:cNvPr id="717945" name="Text Box 121"/>
          <p:cNvSpPr txBox="1">
            <a:spLocks noChangeArrowheads="1"/>
          </p:cNvSpPr>
          <p:nvPr/>
        </p:nvSpPr>
        <p:spPr bwMode="auto">
          <a:xfrm>
            <a:off x="2245917" y="3519144"/>
            <a:ext cx="719138"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sz="2400" b="1" dirty="0">
                <a:solidFill>
                  <a:srgbClr val="008000"/>
                </a:solidFill>
                <a:latin typeface="Times New Roman" pitchFamily="18" charset="0"/>
              </a:rPr>
              <a:t>ZF</a:t>
            </a:r>
          </a:p>
        </p:txBody>
      </p:sp>
      <p:sp>
        <p:nvSpPr>
          <p:cNvPr id="717946" name="Text Box 122"/>
          <p:cNvSpPr txBox="1">
            <a:spLocks noChangeArrowheads="1"/>
          </p:cNvSpPr>
          <p:nvPr/>
        </p:nvSpPr>
        <p:spPr bwMode="auto">
          <a:xfrm>
            <a:off x="2839163" y="3963616"/>
            <a:ext cx="719137"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sz="2400" b="1" dirty="0">
                <a:solidFill>
                  <a:srgbClr val="008000"/>
                </a:solidFill>
                <a:latin typeface="Times New Roman" pitchFamily="18" charset="0"/>
              </a:rPr>
              <a:t>SF</a:t>
            </a:r>
          </a:p>
        </p:txBody>
      </p:sp>
      <p:sp>
        <p:nvSpPr>
          <p:cNvPr id="717947" name="Text Box 123"/>
          <p:cNvSpPr txBox="1">
            <a:spLocks noChangeArrowheads="1"/>
          </p:cNvSpPr>
          <p:nvPr/>
        </p:nvSpPr>
        <p:spPr bwMode="auto">
          <a:xfrm>
            <a:off x="4555278" y="4412222"/>
            <a:ext cx="719138"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sz="2400" b="1" dirty="0">
                <a:solidFill>
                  <a:srgbClr val="008000"/>
                </a:solidFill>
                <a:latin typeface="Times New Roman" pitchFamily="18" charset="0"/>
              </a:rPr>
              <a:t>OF</a:t>
            </a:r>
          </a:p>
        </p:txBody>
      </p:sp>
      <p:sp>
        <p:nvSpPr>
          <p:cNvPr id="717948" name="Text Box 124"/>
          <p:cNvSpPr txBox="1">
            <a:spLocks noChangeArrowheads="1"/>
          </p:cNvSpPr>
          <p:nvPr/>
        </p:nvSpPr>
        <p:spPr bwMode="auto">
          <a:xfrm>
            <a:off x="5059117" y="4846510"/>
            <a:ext cx="719138"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sz="2400" b="1">
                <a:solidFill>
                  <a:srgbClr val="008000"/>
                </a:solidFill>
                <a:latin typeface="Times New Roman" pitchFamily="18" charset="0"/>
              </a:rPr>
              <a:t>PF</a:t>
            </a:r>
          </a:p>
        </p:txBody>
      </p:sp>
      <p:sp>
        <p:nvSpPr>
          <p:cNvPr id="717826" name="Rectangle 2"/>
          <p:cNvSpPr>
            <a:spLocks noGrp="1" noChangeArrowheads="1"/>
          </p:cNvSpPr>
          <p:nvPr>
            <p:ph type="title"/>
          </p:nvPr>
        </p:nvSpPr>
        <p:spPr>
          <a:xfrm>
            <a:off x="323849" y="333375"/>
            <a:ext cx="8640763" cy="544513"/>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a:t>
            </a:r>
            <a:r>
              <a:rPr lang="zh-CN" altLang="en-US" sz="2800" b="1" dirty="0">
                <a:solidFill>
                  <a:srgbClr val="00007D"/>
                </a:solidFill>
                <a:ea typeface="黑体" pitchFamily="2" charset="-122"/>
              </a:rPr>
              <a:t>      </a:t>
            </a:r>
            <a:r>
              <a:rPr lang="en-US" altLang="zh-CN" sz="2800" b="1" dirty="0">
                <a:solidFill>
                  <a:srgbClr val="006600"/>
                </a:solidFill>
                <a:ea typeface="黑体" pitchFamily="2" charset="-122"/>
              </a:rPr>
              <a:t>2.1.3 </a:t>
            </a:r>
            <a:r>
              <a:rPr lang="zh-CN" altLang="en-US" sz="2800" b="1" dirty="0">
                <a:solidFill>
                  <a:srgbClr val="006600"/>
                </a:solidFill>
                <a:ea typeface="黑体" pitchFamily="2" charset="-122"/>
              </a:rPr>
              <a:t>寄存器、主存和</a:t>
            </a:r>
            <a:r>
              <a:rPr lang="en-US" altLang="zh-CN" sz="2800" b="1" dirty="0">
                <a:solidFill>
                  <a:srgbClr val="006600"/>
                </a:solidFill>
                <a:ea typeface="黑体" pitchFamily="2" charset="-122"/>
              </a:rPr>
              <a:t>IO</a:t>
            </a:r>
            <a:r>
              <a:rPr lang="zh-CN" altLang="en-US" sz="2800" b="1" dirty="0">
                <a:solidFill>
                  <a:srgbClr val="006600"/>
                </a:solidFill>
                <a:ea typeface="黑体" pitchFamily="2" charset="-122"/>
              </a:rPr>
              <a:t>结构</a:t>
            </a:r>
            <a:endParaRPr lang="zh-CN" altLang="en-US" sz="2400" b="1" dirty="0">
              <a:solidFill>
                <a:srgbClr val="006600"/>
              </a:solidFill>
              <a:ea typeface="黑体" pitchFamily="2" charset="-122"/>
            </a:endParaRPr>
          </a:p>
        </p:txBody>
      </p:sp>
      <p:sp>
        <p:nvSpPr>
          <p:cNvPr id="717827" name="Rectangle 3"/>
          <p:cNvSpPr>
            <a:spLocks noGrp="1" noChangeArrowheads="1"/>
          </p:cNvSpPr>
          <p:nvPr>
            <p:ph idx="1"/>
          </p:nvPr>
        </p:nvSpPr>
        <p:spPr>
          <a:xfrm>
            <a:off x="277813" y="908907"/>
            <a:ext cx="8686800" cy="4824413"/>
          </a:xfrm>
          <a:noFill/>
          <a:ln/>
        </p:spPr>
        <p:txBody>
          <a:bodyPr/>
          <a:lstStyle/>
          <a:p>
            <a:pPr marL="352425" indent="-352425">
              <a:spcBef>
                <a:spcPts val="600"/>
              </a:spcBef>
              <a:buSzTx/>
              <a:buFont typeface="Wingdings" pitchFamily="2" charset="2"/>
              <a:buNone/>
            </a:pPr>
            <a:r>
              <a:rPr lang="en-US" altLang="zh-CN" sz="2800" b="1" dirty="0">
                <a:latin typeface="Times New Roman" pitchFamily="18" charset="0"/>
              </a:rPr>
              <a:t>【</a:t>
            </a:r>
            <a:r>
              <a:rPr lang="zh-CN" altLang="en-US" sz="2800" b="1" dirty="0">
                <a:latin typeface="Times New Roman" pitchFamily="18" charset="0"/>
              </a:rPr>
              <a:t>例</a:t>
            </a:r>
            <a:r>
              <a:rPr lang="en-US" altLang="zh-CN" sz="2800" b="1" dirty="0">
                <a:latin typeface="Times New Roman" pitchFamily="18" charset="0"/>
              </a:rPr>
              <a:t>】8</a:t>
            </a:r>
            <a:r>
              <a:rPr lang="zh-CN" altLang="en-US" sz="2800" b="1" dirty="0">
                <a:latin typeface="Times New Roman" pitchFamily="18" charset="0"/>
              </a:rPr>
              <a:t>位二进制加法如下，给出各状态标志位的值。</a:t>
            </a:r>
          </a:p>
          <a:p>
            <a:pPr marL="352425" indent="-352425">
              <a:spcBef>
                <a:spcPts val="0"/>
              </a:spcBef>
              <a:buSzTx/>
              <a:buFont typeface="Wingdings" pitchFamily="2" charset="2"/>
              <a:buNone/>
            </a:pPr>
            <a:r>
              <a:rPr lang="zh-CN" altLang="en-US" sz="2800" b="1" dirty="0">
                <a:latin typeface="Times New Roman" pitchFamily="18" charset="0"/>
              </a:rPr>
              <a:t>            </a:t>
            </a:r>
            <a:r>
              <a:rPr lang="en-US" altLang="zh-CN" sz="2800" b="1" dirty="0"/>
              <a:t>1 0 1 1  0 1 0 1</a:t>
            </a:r>
            <a:r>
              <a:rPr lang="en-US" altLang="zh-CN" sz="2800" b="1" dirty="0">
                <a:latin typeface="Times New Roman" pitchFamily="18" charset="0"/>
              </a:rPr>
              <a:t>      </a:t>
            </a:r>
            <a:r>
              <a:rPr lang="zh-CN" altLang="en-US" sz="2800" b="1" dirty="0">
                <a:latin typeface="Times New Roman" pitchFamily="18" charset="0"/>
              </a:rPr>
              <a:t>被加数</a:t>
            </a:r>
            <a:r>
              <a:rPr lang="en-US" altLang="zh-CN" sz="2800" b="1" dirty="0">
                <a:latin typeface="Times New Roman" pitchFamily="18" charset="0"/>
              </a:rPr>
              <a:t>8</a:t>
            </a:r>
            <a:r>
              <a:rPr lang="zh-CN" altLang="en-US" sz="2800" b="1" dirty="0">
                <a:latin typeface="Times New Roman" pitchFamily="18" charset="0"/>
              </a:rPr>
              <a:t>位</a:t>
            </a:r>
          </a:p>
          <a:p>
            <a:pPr marL="352425" indent="-352425">
              <a:spcBef>
                <a:spcPts val="0"/>
              </a:spcBef>
              <a:buSzTx/>
              <a:buFont typeface="Wingdings" pitchFamily="2" charset="2"/>
              <a:buNone/>
            </a:pPr>
            <a:r>
              <a:rPr lang="zh-CN" altLang="en-US" sz="2800" b="1" dirty="0">
                <a:latin typeface="Times New Roman" pitchFamily="18" charset="0"/>
              </a:rPr>
              <a:t>      ＋  </a:t>
            </a:r>
            <a:r>
              <a:rPr lang="en-US" altLang="zh-CN" sz="2800" b="1" dirty="0"/>
              <a:t>1 0 0 0  1 1 1 1</a:t>
            </a:r>
            <a:r>
              <a:rPr lang="en-US" altLang="zh-CN" sz="2800" b="1" dirty="0">
                <a:latin typeface="Times New Roman" pitchFamily="18" charset="0"/>
              </a:rPr>
              <a:t>      </a:t>
            </a:r>
            <a:r>
              <a:rPr lang="zh-CN" altLang="en-US" sz="2800" b="1" dirty="0">
                <a:latin typeface="Times New Roman" pitchFamily="18" charset="0"/>
              </a:rPr>
              <a:t>加数</a:t>
            </a:r>
            <a:r>
              <a:rPr lang="en-US" altLang="zh-CN" sz="2800" b="1" dirty="0">
                <a:latin typeface="Times New Roman" pitchFamily="18" charset="0"/>
              </a:rPr>
              <a:t>8</a:t>
            </a:r>
            <a:r>
              <a:rPr lang="zh-CN" altLang="en-US" sz="2800" b="1" dirty="0">
                <a:latin typeface="Times New Roman" pitchFamily="18" charset="0"/>
              </a:rPr>
              <a:t>位</a:t>
            </a:r>
          </a:p>
          <a:p>
            <a:pPr marL="352425" indent="-352425">
              <a:spcBef>
                <a:spcPts val="0"/>
              </a:spcBef>
              <a:buSzTx/>
              <a:buFont typeface="Wingdings" pitchFamily="2" charset="2"/>
              <a:buNone/>
            </a:pPr>
            <a:r>
              <a:rPr lang="zh-CN" altLang="en-US" sz="2000" b="1" dirty="0">
                <a:latin typeface="Times New Roman" pitchFamily="18" charset="0"/>
              </a:rPr>
              <a:t>    </a:t>
            </a:r>
            <a:r>
              <a:rPr lang="zh-CN" altLang="en-US" sz="2000" b="1" dirty="0">
                <a:solidFill>
                  <a:srgbClr val="FF0000"/>
                </a:solidFill>
                <a:latin typeface="Times New Roman" pitchFamily="18" charset="0"/>
              </a:rPr>
              <a:t>进位  </a:t>
            </a:r>
            <a:r>
              <a:rPr lang="en-US" altLang="zh-CN" sz="2000" b="1" dirty="0">
                <a:solidFill>
                  <a:srgbClr val="FF0000"/>
                </a:solidFill>
                <a:latin typeface="Times New Roman" pitchFamily="18" charset="0"/>
              </a:rPr>
              <a:t>1      1   1  1     1   1  1</a:t>
            </a:r>
          </a:p>
          <a:p>
            <a:pPr marL="352425" indent="-352425">
              <a:spcBef>
                <a:spcPts val="0"/>
              </a:spcBef>
              <a:buSzTx/>
              <a:buFont typeface="Wingdings" pitchFamily="2" charset="2"/>
              <a:buNone/>
            </a:pPr>
            <a:r>
              <a:rPr lang="en-US" altLang="zh-CN" sz="2800" b="1" dirty="0">
                <a:latin typeface="Times New Roman" pitchFamily="18" charset="0"/>
              </a:rPr>
              <a:t>            </a:t>
            </a:r>
            <a:r>
              <a:rPr lang="en-US" altLang="zh-CN" sz="2800" b="1" dirty="0"/>
              <a:t>0 1 0 0  0 1 0 0</a:t>
            </a:r>
            <a:r>
              <a:rPr lang="en-US" altLang="zh-CN" sz="2800" b="1" dirty="0">
                <a:latin typeface="Times New Roman" pitchFamily="18" charset="0"/>
              </a:rPr>
              <a:t>      </a:t>
            </a:r>
            <a:r>
              <a:rPr lang="zh-CN" altLang="en-US" sz="2800" b="1" dirty="0">
                <a:latin typeface="Times New Roman" pitchFamily="18" charset="0"/>
              </a:rPr>
              <a:t>和</a:t>
            </a:r>
            <a:r>
              <a:rPr lang="en-US" altLang="zh-CN" sz="2800" b="1" dirty="0">
                <a:latin typeface="Times New Roman" pitchFamily="18" charset="0"/>
              </a:rPr>
              <a:t>8</a:t>
            </a:r>
            <a:r>
              <a:rPr lang="zh-CN" altLang="en-US" sz="2800" b="1" dirty="0">
                <a:latin typeface="Times New Roman" pitchFamily="18" charset="0"/>
              </a:rPr>
              <a:t>位</a:t>
            </a:r>
          </a:p>
          <a:p>
            <a:pPr marL="352425" indent="-352425">
              <a:spcBef>
                <a:spcPts val="1200"/>
              </a:spcBef>
              <a:buClr>
                <a:srgbClr val="008000"/>
              </a:buClr>
              <a:buFont typeface="Wingdings" pitchFamily="2" charset="2"/>
              <a:buChar char="l"/>
            </a:pPr>
            <a:r>
              <a:rPr lang="zh-CN" altLang="en-US" sz="2400" b="1" dirty="0">
                <a:solidFill>
                  <a:srgbClr val="0000FF"/>
                </a:solidFill>
                <a:latin typeface="Times New Roman" pitchFamily="18" charset="0"/>
              </a:rPr>
              <a:t>最高位</a:t>
            </a:r>
            <a:r>
              <a:rPr lang="en-US" altLang="zh-CN" sz="2400" b="1" dirty="0">
                <a:solidFill>
                  <a:srgbClr val="0000FF"/>
                </a:solidFill>
                <a:latin typeface="Times New Roman" pitchFamily="18" charset="0"/>
              </a:rPr>
              <a:t>D7</a:t>
            </a:r>
            <a:r>
              <a:rPr lang="zh-CN" altLang="en-US" sz="2400" b="1" dirty="0">
                <a:solidFill>
                  <a:srgbClr val="0000FF"/>
                </a:solidFill>
                <a:latin typeface="Times New Roman" pitchFamily="18" charset="0"/>
              </a:rPr>
              <a:t>产生进位：</a:t>
            </a:r>
            <a:r>
              <a:rPr lang="en-US" altLang="zh-CN" sz="2400" b="1" dirty="0">
                <a:solidFill>
                  <a:srgbClr val="FF0000"/>
                </a:solidFill>
                <a:latin typeface="Times New Roman" pitchFamily="18" charset="0"/>
              </a:rPr>
              <a:t>CF</a:t>
            </a:r>
            <a:r>
              <a:rPr lang="en-US" altLang="zh-CN" sz="2400" b="1" dirty="0">
                <a:solidFill>
                  <a:srgbClr val="0000FF"/>
                </a:solidFill>
                <a:latin typeface="Times New Roman" pitchFamily="18" charset="0"/>
              </a:rPr>
              <a:t>=1</a:t>
            </a:r>
            <a:r>
              <a:rPr lang="zh-CN" altLang="en-US" sz="2400" b="1" dirty="0">
                <a:solidFill>
                  <a:srgbClr val="0000FF"/>
                </a:solidFill>
                <a:latin typeface="Times New Roman" pitchFamily="18" charset="0"/>
              </a:rPr>
              <a:t>；  </a:t>
            </a:r>
            <a:r>
              <a:rPr lang="en-US" altLang="zh-CN" sz="2400" b="1" dirty="0">
                <a:solidFill>
                  <a:srgbClr val="0000FF"/>
                </a:solidFill>
                <a:latin typeface="Times New Roman" pitchFamily="18" charset="0"/>
              </a:rPr>
              <a:t>D3</a:t>
            </a:r>
            <a:r>
              <a:rPr lang="zh-CN" altLang="en-US" sz="2400" b="1" dirty="0">
                <a:solidFill>
                  <a:srgbClr val="0000FF"/>
                </a:solidFill>
                <a:latin typeface="Times New Roman" pitchFamily="18" charset="0"/>
              </a:rPr>
              <a:t>产生进位：</a:t>
            </a:r>
            <a:r>
              <a:rPr lang="en-US" altLang="zh-CN" sz="2400" b="1" dirty="0">
                <a:solidFill>
                  <a:srgbClr val="FF0000"/>
                </a:solidFill>
                <a:latin typeface="Times New Roman" pitchFamily="18" charset="0"/>
              </a:rPr>
              <a:t>AF</a:t>
            </a:r>
            <a:r>
              <a:rPr lang="en-US" altLang="zh-CN" sz="2400" b="1" dirty="0">
                <a:solidFill>
                  <a:srgbClr val="0000FF"/>
                </a:solidFill>
                <a:latin typeface="Times New Roman" pitchFamily="18" charset="0"/>
              </a:rPr>
              <a:t>=1</a:t>
            </a:r>
          </a:p>
          <a:p>
            <a:pPr marL="352425" indent="-352425">
              <a:spcBef>
                <a:spcPts val="600"/>
              </a:spcBef>
              <a:buClr>
                <a:srgbClr val="008000"/>
              </a:buClr>
              <a:buFont typeface="Wingdings" pitchFamily="2" charset="2"/>
              <a:buChar char="l"/>
            </a:pPr>
            <a:r>
              <a:rPr lang="zh-CN" altLang="en-US" sz="2400" b="1" dirty="0">
                <a:solidFill>
                  <a:srgbClr val="0000FF"/>
                </a:solidFill>
                <a:latin typeface="Times New Roman" pitchFamily="18" charset="0"/>
              </a:rPr>
              <a:t>结果不为</a:t>
            </a:r>
            <a:r>
              <a:rPr lang="en-US" altLang="zh-CN" sz="2400" b="1" dirty="0">
                <a:solidFill>
                  <a:srgbClr val="0000FF"/>
                </a:solidFill>
                <a:latin typeface="Times New Roman" pitchFamily="18" charset="0"/>
              </a:rPr>
              <a:t>0</a:t>
            </a:r>
            <a:r>
              <a:rPr lang="zh-CN" altLang="en-US" sz="2400" b="1" dirty="0">
                <a:solidFill>
                  <a:srgbClr val="0000FF"/>
                </a:solidFill>
                <a:latin typeface="Times New Roman" pitchFamily="18" charset="0"/>
              </a:rPr>
              <a:t>：</a:t>
            </a:r>
            <a:r>
              <a:rPr lang="en-US" altLang="zh-CN" sz="2400" b="1" dirty="0">
                <a:solidFill>
                  <a:srgbClr val="FF0000"/>
                </a:solidFill>
                <a:latin typeface="Times New Roman" pitchFamily="18" charset="0"/>
              </a:rPr>
              <a:t>ZF</a:t>
            </a:r>
            <a:r>
              <a:rPr lang="en-US" altLang="zh-CN" sz="2400" b="1" dirty="0">
                <a:solidFill>
                  <a:srgbClr val="0000FF"/>
                </a:solidFill>
                <a:latin typeface="Times New Roman" pitchFamily="18" charset="0"/>
              </a:rPr>
              <a:t>=0</a:t>
            </a:r>
            <a:r>
              <a:rPr lang="zh-CN" altLang="en-US" sz="2400" b="1" dirty="0">
                <a:solidFill>
                  <a:srgbClr val="0000FF"/>
                </a:solidFill>
                <a:latin typeface="Times New Roman" pitchFamily="18" charset="0"/>
              </a:rPr>
              <a:t>；</a:t>
            </a:r>
          </a:p>
          <a:p>
            <a:pPr marL="352425" indent="-352425">
              <a:spcBef>
                <a:spcPts val="600"/>
              </a:spcBef>
              <a:buClr>
                <a:srgbClr val="008000"/>
              </a:buClr>
              <a:buFont typeface="Wingdings" pitchFamily="2" charset="2"/>
              <a:buChar char="l"/>
            </a:pPr>
            <a:r>
              <a:rPr lang="zh-CN" altLang="en-US" sz="2400" b="1" dirty="0">
                <a:solidFill>
                  <a:srgbClr val="0000FF"/>
                </a:solidFill>
                <a:latin typeface="Times New Roman" pitchFamily="18" charset="0"/>
              </a:rPr>
              <a:t>结果最高位为</a:t>
            </a:r>
            <a:r>
              <a:rPr lang="en-US" altLang="zh-CN" sz="2400" b="1" dirty="0">
                <a:solidFill>
                  <a:srgbClr val="0000FF"/>
                </a:solidFill>
                <a:latin typeface="Times New Roman" pitchFamily="18" charset="0"/>
              </a:rPr>
              <a:t>0</a:t>
            </a:r>
            <a:r>
              <a:rPr lang="zh-CN" altLang="en-US" sz="2400" b="1" dirty="0">
                <a:solidFill>
                  <a:srgbClr val="0000FF"/>
                </a:solidFill>
                <a:latin typeface="Times New Roman" pitchFamily="18" charset="0"/>
              </a:rPr>
              <a:t>：</a:t>
            </a:r>
            <a:r>
              <a:rPr lang="en-US" altLang="zh-CN" sz="2400" b="1" dirty="0">
                <a:solidFill>
                  <a:srgbClr val="FF0000"/>
                </a:solidFill>
                <a:latin typeface="Times New Roman" pitchFamily="18" charset="0"/>
              </a:rPr>
              <a:t>SF</a:t>
            </a:r>
            <a:r>
              <a:rPr lang="en-US" altLang="zh-CN" sz="2400" b="1" dirty="0">
                <a:solidFill>
                  <a:srgbClr val="0000FF"/>
                </a:solidFill>
                <a:latin typeface="Times New Roman" pitchFamily="18" charset="0"/>
              </a:rPr>
              <a:t>=0</a:t>
            </a:r>
            <a:r>
              <a:rPr lang="zh-CN" altLang="en-US" sz="2400" b="1" dirty="0">
                <a:solidFill>
                  <a:srgbClr val="0000FF"/>
                </a:solidFill>
                <a:latin typeface="Times New Roman" pitchFamily="18" charset="0"/>
              </a:rPr>
              <a:t>；</a:t>
            </a:r>
          </a:p>
          <a:p>
            <a:pPr marL="352425" indent="-352425">
              <a:spcBef>
                <a:spcPts val="600"/>
              </a:spcBef>
              <a:buClr>
                <a:srgbClr val="008000"/>
              </a:buClr>
              <a:buFont typeface="Wingdings" pitchFamily="2" charset="2"/>
              <a:buChar char="l"/>
            </a:pPr>
            <a:r>
              <a:rPr lang="zh-CN" altLang="en-US" sz="2400" b="1" dirty="0">
                <a:solidFill>
                  <a:srgbClr val="0000FF"/>
                </a:solidFill>
                <a:latin typeface="Times New Roman" pitchFamily="18" charset="0"/>
              </a:rPr>
              <a:t>两负数相加结果为正，溢出：</a:t>
            </a:r>
            <a:r>
              <a:rPr lang="en-US" altLang="zh-CN" sz="2400" b="1" dirty="0">
                <a:solidFill>
                  <a:srgbClr val="FF0000"/>
                </a:solidFill>
                <a:latin typeface="Times New Roman" pitchFamily="18" charset="0"/>
              </a:rPr>
              <a:t>OF</a:t>
            </a:r>
            <a:r>
              <a:rPr lang="en-US" altLang="zh-CN" sz="2400" b="1" dirty="0">
                <a:solidFill>
                  <a:srgbClr val="0000FF"/>
                </a:solidFill>
                <a:latin typeface="Times New Roman" pitchFamily="18" charset="0"/>
              </a:rPr>
              <a:t>=1</a:t>
            </a:r>
          </a:p>
          <a:p>
            <a:pPr marL="352425" indent="-352425">
              <a:spcBef>
                <a:spcPts val="600"/>
              </a:spcBef>
              <a:buClr>
                <a:srgbClr val="008000"/>
              </a:buClr>
              <a:buFont typeface="Wingdings" pitchFamily="2" charset="2"/>
              <a:buChar char="l"/>
            </a:pPr>
            <a:r>
              <a:rPr lang="zh-CN" altLang="en-US" sz="2400" b="1" dirty="0">
                <a:solidFill>
                  <a:srgbClr val="0000FF"/>
                </a:solidFill>
                <a:latin typeface="Times New Roman" pitchFamily="18" charset="0"/>
              </a:rPr>
              <a:t>结果中有</a:t>
            </a:r>
            <a:r>
              <a:rPr lang="en-US" altLang="zh-CN" sz="2400" b="1" dirty="0">
                <a:solidFill>
                  <a:srgbClr val="0000FF"/>
                </a:solidFill>
                <a:latin typeface="Times New Roman" pitchFamily="18" charset="0"/>
              </a:rPr>
              <a:t>2</a:t>
            </a:r>
            <a:r>
              <a:rPr lang="zh-CN" altLang="en-US" sz="2400" b="1" dirty="0">
                <a:solidFill>
                  <a:srgbClr val="0000FF"/>
                </a:solidFill>
                <a:latin typeface="Times New Roman" pitchFamily="18" charset="0"/>
              </a:rPr>
              <a:t>个“</a:t>
            </a:r>
            <a:r>
              <a:rPr lang="en-US" altLang="zh-CN" sz="2400" b="1" dirty="0">
                <a:solidFill>
                  <a:srgbClr val="0000FF"/>
                </a:solidFill>
                <a:latin typeface="Times New Roman" pitchFamily="18" charset="0"/>
              </a:rPr>
              <a:t>1”</a:t>
            </a:r>
            <a:r>
              <a:rPr lang="zh-CN" altLang="en-US" sz="2400" b="1" dirty="0">
                <a:solidFill>
                  <a:srgbClr val="0000FF"/>
                </a:solidFill>
                <a:latin typeface="Times New Roman" pitchFamily="18" charset="0"/>
              </a:rPr>
              <a:t>，偶数个“</a:t>
            </a:r>
            <a:r>
              <a:rPr lang="en-US" altLang="zh-CN" sz="2400" b="1" dirty="0">
                <a:solidFill>
                  <a:srgbClr val="0000FF"/>
                </a:solidFill>
                <a:latin typeface="Times New Roman" pitchFamily="18" charset="0"/>
              </a:rPr>
              <a:t>1”</a:t>
            </a:r>
            <a:r>
              <a:rPr lang="zh-CN" altLang="en-US" sz="2400" b="1" dirty="0">
                <a:solidFill>
                  <a:srgbClr val="0000FF"/>
                </a:solidFill>
                <a:latin typeface="Times New Roman" pitchFamily="18" charset="0"/>
              </a:rPr>
              <a:t> ：</a:t>
            </a:r>
            <a:r>
              <a:rPr lang="en-US" altLang="zh-CN" sz="2400" b="1" dirty="0">
                <a:solidFill>
                  <a:srgbClr val="FF0000"/>
                </a:solidFill>
                <a:latin typeface="Times New Roman" pitchFamily="18" charset="0"/>
              </a:rPr>
              <a:t>PF</a:t>
            </a:r>
            <a:r>
              <a:rPr lang="en-US" altLang="zh-CN" sz="2400" b="1" dirty="0">
                <a:solidFill>
                  <a:srgbClr val="0000FF"/>
                </a:solidFill>
                <a:latin typeface="Times New Roman" pitchFamily="18" charset="0"/>
              </a:rPr>
              <a:t>=1</a:t>
            </a:r>
          </a:p>
        </p:txBody>
      </p:sp>
      <p:sp>
        <p:nvSpPr>
          <p:cNvPr id="99" name="灯片编号占位符 4"/>
          <p:cNvSpPr>
            <a:spLocks noGrp="1"/>
          </p:cNvSpPr>
          <p:nvPr>
            <p:ph type="sldNum" sz="quarter" idx="11"/>
          </p:nvPr>
        </p:nvSpPr>
        <p:spPr/>
        <p:txBody>
          <a:bodyPr/>
          <a:lstStyle/>
          <a:p>
            <a:fld id="{52C74CB3-69E0-4896-BA6E-B9AAB2C7922C}" type="slidenum">
              <a:rPr lang="zh-CN" altLang="en-US"/>
              <a:pPr/>
              <a:t>12</a:t>
            </a:fld>
            <a:endParaRPr lang="en-US" altLang="zh-CN"/>
          </a:p>
        </p:txBody>
      </p:sp>
      <p:sp>
        <p:nvSpPr>
          <p:cNvPr id="717828" name="Line 4"/>
          <p:cNvSpPr>
            <a:spLocks noChangeShapeType="1"/>
          </p:cNvSpPr>
          <p:nvPr/>
        </p:nvSpPr>
        <p:spPr bwMode="auto">
          <a:xfrm>
            <a:off x="466725" y="2564880"/>
            <a:ext cx="3744913" cy="0"/>
          </a:xfrm>
          <a:prstGeom prst="line">
            <a:avLst/>
          </a:prstGeom>
          <a:noFill/>
          <a:ln w="28575">
            <a:solidFill>
              <a:schemeClr val="tx1"/>
            </a:solidFill>
            <a:round/>
            <a:headEnd/>
            <a:tailEnd type="none" w="med" len="lg"/>
          </a:ln>
          <a:effectLst/>
        </p:spPr>
        <p:txBody>
          <a:bodyPr wrap="none" anchor="ctr"/>
          <a:lstStyle/>
          <a:p>
            <a:endParaRPr lang="zh-CN" altLang="en-US"/>
          </a:p>
        </p:txBody>
      </p:sp>
      <p:graphicFrame>
        <p:nvGraphicFramePr>
          <p:cNvPr id="717875" name="Group 51"/>
          <p:cNvGraphicFramePr>
            <a:graphicFrameLocks noGrp="1"/>
          </p:cNvGraphicFramePr>
          <p:nvPr>
            <p:extLst>
              <p:ext uri="{D42A27DB-BD31-4B8C-83A1-F6EECF244321}">
                <p14:modId xmlns:p14="http://schemas.microsoft.com/office/powerpoint/2010/main" val="2646220670"/>
              </p:ext>
            </p:extLst>
          </p:nvPr>
        </p:nvGraphicFramePr>
        <p:xfrm>
          <a:off x="323850" y="5799620"/>
          <a:ext cx="8424863" cy="365760"/>
        </p:xfrm>
        <a:graphic>
          <a:graphicData uri="http://schemas.openxmlformats.org/drawingml/2006/table">
            <a:tbl>
              <a:tblPr/>
              <a:tblGrid>
                <a:gridCol w="525463"/>
                <a:gridCol w="527050"/>
                <a:gridCol w="528637"/>
                <a:gridCol w="525463"/>
                <a:gridCol w="527050"/>
                <a:gridCol w="525462"/>
                <a:gridCol w="525463"/>
                <a:gridCol w="528637"/>
                <a:gridCol w="527050"/>
                <a:gridCol w="525463"/>
                <a:gridCol w="525462"/>
                <a:gridCol w="527050"/>
                <a:gridCol w="525463"/>
                <a:gridCol w="528637"/>
                <a:gridCol w="527050"/>
                <a:gridCol w="525463"/>
              </a:tblGrid>
              <a:tr h="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1800" b="1" i="0" u="none" strike="noStrike" cap="none" normalizeH="0" baseline="0" dirty="0" smtClean="0">
                        <a:ln>
                          <a:noFill/>
                        </a:ln>
                        <a:solidFill>
                          <a:srgbClr val="FF0000"/>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1800" b="1" i="0" u="none" strike="noStrike" cap="none" normalizeH="0" baseline="0" smtClean="0">
                        <a:ln>
                          <a:noFill/>
                        </a:ln>
                        <a:solidFill>
                          <a:srgbClr val="FF0000"/>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1800" b="1" i="0" u="none" strike="noStrike" cap="none" normalizeH="0" baseline="0" smtClean="0">
                        <a:ln>
                          <a:noFill/>
                        </a:ln>
                        <a:solidFill>
                          <a:srgbClr val="FF0000"/>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1800" b="1" i="0" u="none" strike="noStrike" cap="none" normalizeH="0" baseline="0" smtClean="0">
                        <a:ln>
                          <a:noFill/>
                        </a:ln>
                        <a:solidFill>
                          <a:srgbClr val="FF0000"/>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dirty="0" smtClean="0">
                          <a:ln>
                            <a:noFill/>
                          </a:ln>
                          <a:solidFill>
                            <a:srgbClr val="FF0000"/>
                          </a:solidFill>
                          <a:effectLst/>
                          <a:latin typeface="Times New Roman" pitchFamily="18" charset="0"/>
                          <a:ea typeface="宋体" pitchFamily="2" charset="-122"/>
                        </a:rPr>
                        <a:t>OF</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rgbClr val="008000"/>
                          </a:solidFill>
                          <a:effectLst/>
                          <a:latin typeface="Times New Roman" pitchFamily="18" charset="0"/>
                          <a:ea typeface="宋体" pitchFamily="2" charset="-122"/>
                        </a:rPr>
                        <a:t>DF</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rgbClr val="008000"/>
                          </a:solidFill>
                          <a:effectLst/>
                          <a:latin typeface="Times New Roman" pitchFamily="18" charset="0"/>
                          <a:ea typeface="宋体" pitchFamily="2" charset="-122"/>
                        </a:rPr>
                        <a:t>IF</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rgbClr val="008000"/>
                          </a:solidFill>
                          <a:effectLst/>
                          <a:latin typeface="Times New Roman" pitchFamily="18" charset="0"/>
                          <a:ea typeface="宋体" pitchFamily="2" charset="-122"/>
                        </a:rPr>
                        <a:t>TF</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rgbClr val="FF0000"/>
                          </a:solidFill>
                          <a:effectLst/>
                          <a:latin typeface="Times New Roman" pitchFamily="18" charset="0"/>
                          <a:ea typeface="宋体" pitchFamily="2" charset="-122"/>
                        </a:rPr>
                        <a:t>SF</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rgbClr val="FF0000"/>
                          </a:solidFill>
                          <a:effectLst/>
                          <a:latin typeface="Times New Roman" pitchFamily="18" charset="0"/>
                          <a:ea typeface="宋体" pitchFamily="2" charset="-122"/>
                        </a:rPr>
                        <a:t>ZF</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1800" b="1" i="0" u="none" strike="noStrike" cap="none" normalizeH="0" baseline="0" smtClean="0">
                        <a:ln>
                          <a:noFill/>
                        </a:ln>
                        <a:solidFill>
                          <a:srgbClr val="FF0000"/>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rgbClr val="FF0000"/>
                          </a:solidFill>
                          <a:effectLst/>
                          <a:latin typeface="Times New Roman" pitchFamily="18" charset="0"/>
                          <a:ea typeface="宋体" pitchFamily="2" charset="-122"/>
                        </a:rPr>
                        <a:t>AF</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1800" b="1" i="0" u="none" strike="noStrike" cap="none" normalizeH="0" baseline="0" smtClean="0">
                        <a:ln>
                          <a:noFill/>
                        </a:ln>
                        <a:solidFill>
                          <a:srgbClr val="FF0000"/>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rgbClr val="FF0000"/>
                          </a:solidFill>
                          <a:effectLst/>
                          <a:latin typeface="Times New Roman" pitchFamily="18" charset="0"/>
                          <a:ea typeface="宋体" pitchFamily="2" charset="-122"/>
                        </a:rPr>
                        <a:t>PF</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1800" b="1" i="0" u="none" strike="noStrike" cap="none" normalizeH="0" baseline="0" smtClean="0">
                        <a:ln>
                          <a:noFill/>
                        </a:ln>
                        <a:solidFill>
                          <a:srgbClr val="FF0000"/>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rgbClr val="FF0000"/>
                          </a:solidFill>
                          <a:effectLst/>
                          <a:latin typeface="Times New Roman" pitchFamily="18" charset="0"/>
                          <a:ea typeface="宋体" pitchFamily="2" charset="-122"/>
                        </a:rPr>
                        <a:t>CF</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r>
            </a:tbl>
          </a:graphicData>
        </a:graphic>
      </p:graphicFrame>
      <p:graphicFrame>
        <p:nvGraphicFramePr>
          <p:cNvPr id="717942" name="Group 118"/>
          <p:cNvGraphicFramePr>
            <a:graphicFrameLocks noGrp="1"/>
          </p:cNvGraphicFramePr>
          <p:nvPr>
            <p:extLst>
              <p:ext uri="{D42A27DB-BD31-4B8C-83A1-F6EECF244321}">
                <p14:modId xmlns:p14="http://schemas.microsoft.com/office/powerpoint/2010/main" val="862058847"/>
              </p:ext>
            </p:extLst>
          </p:nvPr>
        </p:nvGraphicFramePr>
        <p:xfrm>
          <a:off x="323850" y="5439258"/>
          <a:ext cx="8424863" cy="365760"/>
        </p:xfrm>
        <a:graphic>
          <a:graphicData uri="http://schemas.openxmlformats.org/drawingml/2006/table">
            <a:tbl>
              <a:tblPr/>
              <a:tblGrid>
                <a:gridCol w="525463"/>
                <a:gridCol w="527050"/>
                <a:gridCol w="528637"/>
                <a:gridCol w="525463"/>
                <a:gridCol w="527050"/>
                <a:gridCol w="525462"/>
                <a:gridCol w="525463"/>
                <a:gridCol w="528637"/>
                <a:gridCol w="527050"/>
                <a:gridCol w="525463"/>
                <a:gridCol w="525462"/>
                <a:gridCol w="527050"/>
                <a:gridCol w="525463"/>
                <a:gridCol w="528637"/>
                <a:gridCol w="527050"/>
                <a:gridCol w="525463"/>
              </a:tblGrid>
              <a:tr h="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1800" b="1" i="0" u="none" strike="noStrike" cap="none" normalizeH="0" baseline="0" dirty="0" smtClean="0">
                        <a:ln>
                          <a:noFill/>
                        </a:ln>
                        <a:solidFill>
                          <a:srgbClr val="FF0066"/>
                        </a:solidFill>
                        <a:effectLst/>
                        <a:latin typeface="Arial" charset="0"/>
                        <a:ea typeface="宋体" pitchFamily="2" charset="-122"/>
                      </a:endParaRP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1800" b="1" i="0" u="none" strike="noStrike" cap="none" normalizeH="0" baseline="0" smtClean="0">
                        <a:ln>
                          <a:noFill/>
                        </a:ln>
                        <a:solidFill>
                          <a:srgbClr val="FF0066"/>
                        </a:solidFill>
                        <a:effectLst/>
                        <a:latin typeface="Arial" charset="0"/>
                        <a:ea typeface="宋体" pitchFamily="2" charset="-122"/>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1800" b="1" i="0" u="none" strike="noStrike" cap="none" normalizeH="0" baseline="0" smtClean="0">
                        <a:ln>
                          <a:noFill/>
                        </a:ln>
                        <a:solidFill>
                          <a:srgbClr val="FF0066"/>
                        </a:solidFill>
                        <a:effectLst/>
                        <a:latin typeface="Arial" charset="0"/>
                        <a:ea typeface="宋体" pitchFamily="2" charset="-122"/>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1800" b="1" i="0" u="none" strike="noStrike" cap="none" normalizeH="0" baseline="0" smtClean="0">
                        <a:ln>
                          <a:noFill/>
                        </a:ln>
                        <a:solidFill>
                          <a:srgbClr val="FF0066"/>
                        </a:solidFill>
                        <a:effectLst/>
                        <a:latin typeface="Arial" charset="0"/>
                        <a:ea typeface="宋体" pitchFamily="2" charset="-122"/>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dirty="0" smtClean="0">
                          <a:ln>
                            <a:noFill/>
                          </a:ln>
                          <a:solidFill>
                            <a:srgbClr val="FF0066"/>
                          </a:solidFill>
                          <a:effectLst/>
                          <a:latin typeface="Arial" charset="0"/>
                          <a:ea typeface="宋体" pitchFamily="2" charset="-122"/>
                        </a:rPr>
                        <a:t>1</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1800" b="1" i="0" u="none" strike="noStrike" cap="none" normalizeH="0" baseline="0" smtClean="0">
                        <a:ln>
                          <a:noFill/>
                        </a:ln>
                        <a:solidFill>
                          <a:srgbClr val="FF0066"/>
                        </a:solidFill>
                        <a:effectLst/>
                        <a:latin typeface="Arial" charset="0"/>
                        <a:ea typeface="宋体" pitchFamily="2" charset="-122"/>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1800" b="1" i="0" u="none" strike="noStrike" cap="none" normalizeH="0" baseline="0" dirty="0" smtClean="0">
                        <a:ln>
                          <a:noFill/>
                        </a:ln>
                        <a:solidFill>
                          <a:srgbClr val="FF0066"/>
                        </a:solidFill>
                        <a:effectLst/>
                        <a:latin typeface="Arial" charset="0"/>
                        <a:ea typeface="宋体" pitchFamily="2" charset="-122"/>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1800" b="1" i="0" u="none" strike="noStrike" cap="none" normalizeH="0" baseline="0" smtClean="0">
                        <a:ln>
                          <a:noFill/>
                        </a:ln>
                        <a:solidFill>
                          <a:srgbClr val="FF0066"/>
                        </a:solidFill>
                        <a:effectLst/>
                        <a:latin typeface="Arial" charset="0"/>
                        <a:ea typeface="宋体" pitchFamily="2" charset="-122"/>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rgbClr val="FF0066"/>
                          </a:solidFill>
                          <a:effectLst/>
                          <a:latin typeface="Arial" charset="0"/>
                          <a:ea typeface="宋体" pitchFamily="2" charset="-122"/>
                        </a:rPr>
                        <a:t>0</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rgbClr val="FF0066"/>
                          </a:solidFill>
                          <a:effectLst/>
                          <a:latin typeface="Arial" charset="0"/>
                          <a:ea typeface="宋体" pitchFamily="2" charset="-122"/>
                        </a:rPr>
                        <a:t>0</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1800" b="1" i="0" u="none" strike="noStrike" cap="none" normalizeH="0" baseline="0" dirty="0" smtClean="0">
                        <a:ln>
                          <a:noFill/>
                        </a:ln>
                        <a:solidFill>
                          <a:srgbClr val="FF0066"/>
                        </a:solidFill>
                        <a:effectLst/>
                        <a:latin typeface="Arial" charset="0"/>
                        <a:ea typeface="宋体" pitchFamily="2" charset="-122"/>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rgbClr val="FF0066"/>
                          </a:solidFill>
                          <a:effectLst/>
                          <a:latin typeface="Arial" charset="0"/>
                          <a:ea typeface="宋体" pitchFamily="2" charset="-122"/>
                        </a:rPr>
                        <a:t>1</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1800" b="1" i="0" u="none" strike="noStrike" cap="none" normalizeH="0" baseline="0" smtClean="0">
                        <a:ln>
                          <a:noFill/>
                        </a:ln>
                        <a:solidFill>
                          <a:srgbClr val="FF0066"/>
                        </a:solidFill>
                        <a:effectLst/>
                        <a:latin typeface="Arial" charset="0"/>
                        <a:ea typeface="宋体" pitchFamily="2" charset="-122"/>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rgbClr val="FF0066"/>
                          </a:solidFill>
                          <a:effectLst/>
                          <a:latin typeface="Arial" charset="0"/>
                          <a:ea typeface="宋体" pitchFamily="2" charset="-122"/>
                        </a:rPr>
                        <a:t>1</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1800" b="1" i="0" u="none" strike="noStrike" cap="none" normalizeH="0" baseline="0" smtClean="0">
                        <a:ln>
                          <a:noFill/>
                        </a:ln>
                        <a:solidFill>
                          <a:srgbClr val="FF0066"/>
                        </a:solidFill>
                        <a:effectLst/>
                        <a:latin typeface="Arial" charset="0"/>
                        <a:ea typeface="宋体" pitchFamily="2" charset="-122"/>
                      </a:endParaRP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rgbClr val="FF0066"/>
                          </a:solidFill>
                          <a:effectLst/>
                          <a:latin typeface="Arial" charset="0"/>
                          <a:ea typeface="宋体" pitchFamily="2" charset="-122"/>
                        </a:rPr>
                        <a:t>1</a:t>
                      </a:r>
                    </a:p>
                  </a:txBody>
                  <a:tcPr horzOverflow="overflow">
                    <a:lnL>
                      <a:noFill/>
                    </a:lnL>
                    <a:lnR cap="flat">
                      <a:noFill/>
                    </a:lnR>
                    <a:lnT cap="flat">
                      <a:noFill/>
                    </a:lnT>
                    <a:lnB cap="flat">
                      <a:noFill/>
                    </a:lnB>
                    <a:lnTlToBr>
                      <a:noFill/>
                    </a:lnTlToBr>
                    <a:lnBlToTr>
                      <a:noFill/>
                    </a:lnBlToTr>
                    <a:noFill/>
                  </a:tcPr>
                </a:tc>
              </a:tr>
            </a:tbl>
          </a:graphicData>
        </a:graphic>
      </p:graphicFrame>
      <p:sp>
        <p:nvSpPr>
          <p:cNvPr id="14" name="TextBox 13"/>
          <p:cNvSpPr txBox="1"/>
          <p:nvPr/>
        </p:nvSpPr>
        <p:spPr>
          <a:xfrm>
            <a:off x="6084210" y="1754793"/>
            <a:ext cx="2664370" cy="954107"/>
          </a:xfrm>
          <a:prstGeom prst="rect">
            <a:avLst/>
          </a:prstGeom>
          <a:solidFill>
            <a:srgbClr val="FFFF99"/>
          </a:solidFill>
          <a:ln w="28575">
            <a:solidFill>
              <a:srgbClr val="FF6600"/>
            </a:solidFill>
          </a:ln>
          <a:effectLst>
            <a:outerShdw blurRad="50800" dist="38100" dir="2700000" algn="tl" rotWithShape="0">
              <a:prstClr val="black">
                <a:alpha val="40000"/>
              </a:prstClr>
            </a:outerShdw>
          </a:effectLst>
        </p:spPr>
        <p:txBody>
          <a:bodyPr wrap="square" rtlCol="0">
            <a:spAutoFit/>
          </a:bodyPr>
          <a:lstStyle/>
          <a:p>
            <a:pPr algn="l"/>
            <a:r>
              <a:rPr lang="en-US" altLang="zh-CN" sz="2800" b="1" smtClean="0">
                <a:latin typeface="Courier New" pitchFamily="49" charset="0"/>
                <a:cs typeface="Courier New" pitchFamily="49" charset="0"/>
              </a:rPr>
              <a:t>MOV AL,0B5H</a:t>
            </a:r>
          </a:p>
          <a:p>
            <a:pPr algn="l"/>
            <a:r>
              <a:rPr lang="en-US" altLang="zh-CN" sz="2800" b="1" smtClean="0">
                <a:solidFill>
                  <a:srgbClr val="CC0000"/>
                </a:solidFill>
                <a:effectLst>
                  <a:outerShdw blurRad="38100" dist="38100" dir="2700000" algn="tl">
                    <a:srgbClr val="000000">
                      <a:alpha val="43137"/>
                    </a:srgbClr>
                  </a:outerShdw>
                </a:effectLst>
                <a:latin typeface="Courier New" pitchFamily="49" charset="0"/>
                <a:cs typeface="Courier New" pitchFamily="49" charset="0"/>
              </a:rPr>
              <a:t>ADD AL,8FH</a:t>
            </a:r>
            <a:endParaRPr lang="zh-CN" altLang="en-US" sz="2800" b="1">
              <a:solidFill>
                <a:srgbClr val="CC0000"/>
              </a:solidFill>
              <a:effectLst>
                <a:outerShdw blurRad="38100" dist="38100" dir="2700000" algn="tl">
                  <a:srgbClr val="000000">
                    <a:alpha val="43137"/>
                  </a:srgbClr>
                </a:outerShdw>
              </a:effectLst>
              <a:latin typeface="Courier New" pitchFamily="49" charset="0"/>
              <a:cs typeface="Courier New" pitchFamily="49" charset="0"/>
            </a:endParaRPr>
          </a:p>
        </p:txBody>
      </p:sp>
      <p:sp>
        <p:nvSpPr>
          <p:cNvPr id="15" name="右箭头 14"/>
          <p:cNvSpPr/>
          <p:nvPr/>
        </p:nvSpPr>
        <p:spPr bwMode="auto">
          <a:xfrm flipH="1">
            <a:off x="5004060" y="2276840"/>
            <a:ext cx="1008140" cy="288040"/>
          </a:xfrm>
          <a:prstGeom prst="rightArrow">
            <a:avLst>
              <a:gd name="adj1" fmla="val 50000"/>
              <a:gd name="adj2" fmla="val 97987"/>
            </a:avLst>
          </a:prstGeom>
          <a:solidFill>
            <a:srgbClr val="FF3300"/>
          </a:solid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717827">
                                            <p:txEl>
                                              <p:pRg st="5" end="5"/>
                                            </p:txEl>
                                          </p:spTgt>
                                        </p:tgtEl>
                                        <p:attrNameLst>
                                          <p:attrName>style.visibility</p:attrName>
                                        </p:attrNameLst>
                                      </p:cBhvr>
                                      <p:to>
                                        <p:strVal val="visible"/>
                                      </p:to>
                                    </p:set>
                                    <p:anim calcmode="discrete" valueType="clr">
                                      <p:cBhvr override="childStyle">
                                        <p:cTn id="7" dur="80"/>
                                        <p:tgtEl>
                                          <p:spTgt spid="717827">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17827">
                                            <p:txEl>
                                              <p:pRg st="5" end="5"/>
                                            </p:txEl>
                                          </p:spTgt>
                                        </p:tgtEl>
                                        <p:attrNameLst>
                                          <p:attrName>fillcolor</p:attrName>
                                        </p:attrNameLst>
                                      </p:cBhvr>
                                      <p:tavLst>
                                        <p:tav tm="0">
                                          <p:val>
                                            <p:clrVal>
                                              <a:schemeClr val="accent2"/>
                                            </p:clrVal>
                                          </p:val>
                                        </p:tav>
                                        <p:tav tm="50000">
                                          <p:val>
                                            <p:clrVal>
                                              <a:schemeClr val="hlink"/>
                                            </p:clrVal>
                                          </p:val>
                                        </p:tav>
                                      </p:tavLst>
                                    </p:anim>
                                    <p:set>
                                      <p:cBhvr>
                                        <p:cTn id="9" dur="80"/>
                                        <p:tgtEl>
                                          <p:spTgt spid="717827">
                                            <p:txEl>
                                              <p:pRg st="5" end="5"/>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717827">
                                            <p:txEl>
                                              <p:pRg st="6" end="6"/>
                                            </p:txEl>
                                          </p:spTgt>
                                        </p:tgtEl>
                                        <p:attrNameLst>
                                          <p:attrName>style.visibility</p:attrName>
                                        </p:attrNameLst>
                                      </p:cBhvr>
                                      <p:to>
                                        <p:strVal val="visible"/>
                                      </p:to>
                                    </p:set>
                                    <p:anim calcmode="discrete" valueType="clr">
                                      <p:cBhvr override="childStyle">
                                        <p:cTn id="14" dur="80"/>
                                        <p:tgtEl>
                                          <p:spTgt spid="717827">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717827">
                                            <p:txEl>
                                              <p:pRg st="6" end="6"/>
                                            </p:txEl>
                                          </p:spTgt>
                                        </p:tgtEl>
                                        <p:attrNameLst>
                                          <p:attrName>fillcolor</p:attrName>
                                        </p:attrNameLst>
                                      </p:cBhvr>
                                      <p:tavLst>
                                        <p:tav tm="0">
                                          <p:val>
                                            <p:clrVal>
                                              <a:schemeClr val="accent2"/>
                                            </p:clrVal>
                                          </p:val>
                                        </p:tav>
                                        <p:tav tm="50000">
                                          <p:val>
                                            <p:clrVal>
                                              <a:schemeClr val="hlink"/>
                                            </p:clrVal>
                                          </p:val>
                                        </p:tav>
                                      </p:tavLst>
                                    </p:anim>
                                    <p:set>
                                      <p:cBhvr>
                                        <p:cTn id="16" dur="80"/>
                                        <p:tgtEl>
                                          <p:spTgt spid="717827">
                                            <p:txEl>
                                              <p:pRg st="6" end="6"/>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717827">
                                            <p:txEl>
                                              <p:pRg st="7" end="7"/>
                                            </p:txEl>
                                          </p:spTgt>
                                        </p:tgtEl>
                                        <p:attrNameLst>
                                          <p:attrName>style.visibility</p:attrName>
                                        </p:attrNameLst>
                                      </p:cBhvr>
                                      <p:to>
                                        <p:strVal val="visible"/>
                                      </p:to>
                                    </p:set>
                                    <p:anim calcmode="discrete" valueType="clr">
                                      <p:cBhvr override="childStyle">
                                        <p:cTn id="21" dur="80"/>
                                        <p:tgtEl>
                                          <p:spTgt spid="717827">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717827">
                                            <p:txEl>
                                              <p:pRg st="7" end="7"/>
                                            </p:txEl>
                                          </p:spTgt>
                                        </p:tgtEl>
                                        <p:attrNameLst>
                                          <p:attrName>fillcolor</p:attrName>
                                        </p:attrNameLst>
                                      </p:cBhvr>
                                      <p:tavLst>
                                        <p:tav tm="0">
                                          <p:val>
                                            <p:clrVal>
                                              <a:schemeClr val="accent2"/>
                                            </p:clrVal>
                                          </p:val>
                                        </p:tav>
                                        <p:tav tm="50000">
                                          <p:val>
                                            <p:clrVal>
                                              <a:schemeClr val="hlink"/>
                                            </p:clrVal>
                                          </p:val>
                                        </p:tav>
                                      </p:tavLst>
                                    </p:anim>
                                    <p:set>
                                      <p:cBhvr>
                                        <p:cTn id="23" dur="80"/>
                                        <p:tgtEl>
                                          <p:spTgt spid="717827">
                                            <p:txEl>
                                              <p:pRg st="7" end="7"/>
                                            </p:txEl>
                                          </p:spTgt>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717827">
                                            <p:txEl>
                                              <p:pRg st="8" end="8"/>
                                            </p:txEl>
                                          </p:spTgt>
                                        </p:tgtEl>
                                        <p:attrNameLst>
                                          <p:attrName>style.visibility</p:attrName>
                                        </p:attrNameLst>
                                      </p:cBhvr>
                                      <p:to>
                                        <p:strVal val="visible"/>
                                      </p:to>
                                    </p:set>
                                    <p:anim calcmode="discrete" valueType="clr">
                                      <p:cBhvr override="childStyle">
                                        <p:cTn id="28" dur="80"/>
                                        <p:tgtEl>
                                          <p:spTgt spid="717827">
                                            <p:txEl>
                                              <p:pRg st="8" end="8"/>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717827">
                                            <p:txEl>
                                              <p:pRg st="8" end="8"/>
                                            </p:txEl>
                                          </p:spTgt>
                                        </p:tgtEl>
                                        <p:attrNameLst>
                                          <p:attrName>fillcolor</p:attrName>
                                        </p:attrNameLst>
                                      </p:cBhvr>
                                      <p:tavLst>
                                        <p:tav tm="0">
                                          <p:val>
                                            <p:clrVal>
                                              <a:schemeClr val="accent2"/>
                                            </p:clrVal>
                                          </p:val>
                                        </p:tav>
                                        <p:tav tm="50000">
                                          <p:val>
                                            <p:clrVal>
                                              <a:schemeClr val="hlink"/>
                                            </p:clrVal>
                                          </p:val>
                                        </p:tav>
                                      </p:tavLst>
                                    </p:anim>
                                    <p:set>
                                      <p:cBhvr>
                                        <p:cTn id="30" dur="80"/>
                                        <p:tgtEl>
                                          <p:spTgt spid="717827">
                                            <p:txEl>
                                              <p:pRg st="8" end="8"/>
                                            </p:txEl>
                                          </p:spTgt>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7" presetClass="entr" presetSubtype="0" fill="hold" nodeType="clickEffect">
                                  <p:stCondLst>
                                    <p:cond delay="0"/>
                                  </p:stCondLst>
                                  <p:iterate type="lt">
                                    <p:tmPct val="50000"/>
                                  </p:iterate>
                                  <p:childTnLst>
                                    <p:set>
                                      <p:cBhvr>
                                        <p:cTn id="34" dur="1" fill="hold">
                                          <p:stCondLst>
                                            <p:cond delay="0"/>
                                          </p:stCondLst>
                                        </p:cTn>
                                        <p:tgtEl>
                                          <p:spTgt spid="717827">
                                            <p:txEl>
                                              <p:pRg st="9" end="9"/>
                                            </p:txEl>
                                          </p:spTgt>
                                        </p:tgtEl>
                                        <p:attrNameLst>
                                          <p:attrName>style.visibility</p:attrName>
                                        </p:attrNameLst>
                                      </p:cBhvr>
                                      <p:to>
                                        <p:strVal val="visible"/>
                                      </p:to>
                                    </p:set>
                                    <p:anim calcmode="discrete" valueType="clr">
                                      <p:cBhvr override="childStyle">
                                        <p:cTn id="35" dur="80"/>
                                        <p:tgtEl>
                                          <p:spTgt spid="717827">
                                            <p:txEl>
                                              <p:pRg st="9" end="9"/>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717827">
                                            <p:txEl>
                                              <p:pRg st="9" end="9"/>
                                            </p:txEl>
                                          </p:spTgt>
                                        </p:tgtEl>
                                        <p:attrNameLst>
                                          <p:attrName>fillcolor</p:attrName>
                                        </p:attrNameLst>
                                      </p:cBhvr>
                                      <p:tavLst>
                                        <p:tav tm="0">
                                          <p:val>
                                            <p:clrVal>
                                              <a:schemeClr val="accent2"/>
                                            </p:clrVal>
                                          </p:val>
                                        </p:tav>
                                        <p:tav tm="50000">
                                          <p:val>
                                            <p:clrVal>
                                              <a:schemeClr val="hlink"/>
                                            </p:clrVal>
                                          </p:val>
                                        </p:tav>
                                      </p:tavLst>
                                    </p:anim>
                                    <p:set>
                                      <p:cBhvr>
                                        <p:cTn id="37" dur="80"/>
                                        <p:tgtEl>
                                          <p:spTgt spid="717827">
                                            <p:txEl>
                                              <p:pRg st="9" end="9"/>
                                            </p:txEl>
                                          </p:spTgt>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17" presetClass="entr" presetSubtype="10" fill="hold" nodeType="clickEffect">
                                  <p:stCondLst>
                                    <p:cond delay="0"/>
                                  </p:stCondLst>
                                  <p:childTnLst>
                                    <p:set>
                                      <p:cBhvr>
                                        <p:cTn id="41" dur="1" fill="hold">
                                          <p:stCondLst>
                                            <p:cond delay="0"/>
                                          </p:stCondLst>
                                        </p:cTn>
                                        <p:tgtEl>
                                          <p:spTgt spid="717875"/>
                                        </p:tgtEl>
                                        <p:attrNameLst>
                                          <p:attrName>style.visibility</p:attrName>
                                        </p:attrNameLst>
                                      </p:cBhvr>
                                      <p:to>
                                        <p:strVal val="visible"/>
                                      </p:to>
                                    </p:set>
                                    <p:anim calcmode="lin" valueType="num">
                                      <p:cBhvr>
                                        <p:cTn id="42" dur="500" fill="hold"/>
                                        <p:tgtEl>
                                          <p:spTgt spid="717875"/>
                                        </p:tgtEl>
                                        <p:attrNameLst>
                                          <p:attrName>ppt_w</p:attrName>
                                        </p:attrNameLst>
                                      </p:cBhvr>
                                      <p:tavLst>
                                        <p:tav tm="0">
                                          <p:val>
                                            <p:fltVal val="0"/>
                                          </p:val>
                                        </p:tav>
                                        <p:tav tm="100000">
                                          <p:val>
                                            <p:strVal val="#ppt_w"/>
                                          </p:val>
                                        </p:tav>
                                      </p:tavLst>
                                    </p:anim>
                                    <p:anim calcmode="lin" valueType="num">
                                      <p:cBhvr>
                                        <p:cTn id="43" dur="500" fill="hold"/>
                                        <p:tgtEl>
                                          <p:spTgt spid="717875"/>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7" presetClass="entr" presetSubtype="2" fill="hold" nodeType="clickEffect">
                                  <p:stCondLst>
                                    <p:cond delay="0"/>
                                  </p:stCondLst>
                                  <p:childTnLst>
                                    <p:set>
                                      <p:cBhvr>
                                        <p:cTn id="47" dur="1" fill="hold">
                                          <p:stCondLst>
                                            <p:cond delay="0"/>
                                          </p:stCondLst>
                                        </p:cTn>
                                        <p:tgtEl>
                                          <p:spTgt spid="717942"/>
                                        </p:tgtEl>
                                        <p:attrNameLst>
                                          <p:attrName>style.visibility</p:attrName>
                                        </p:attrNameLst>
                                      </p:cBhvr>
                                      <p:to>
                                        <p:strVal val="visible"/>
                                      </p:to>
                                    </p:set>
                                    <p:anim calcmode="lin" valueType="num">
                                      <p:cBhvr>
                                        <p:cTn id="48" dur="500" fill="hold"/>
                                        <p:tgtEl>
                                          <p:spTgt spid="717942"/>
                                        </p:tgtEl>
                                        <p:attrNameLst>
                                          <p:attrName>ppt_x</p:attrName>
                                        </p:attrNameLst>
                                      </p:cBhvr>
                                      <p:tavLst>
                                        <p:tav tm="0">
                                          <p:val>
                                            <p:strVal val="#ppt_x+#ppt_w/2"/>
                                          </p:val>
                                        </p:tav>
                                        <p:tav tm="100000">
                                          <p:val>
                                            <p:strVal val="#ppt_x"/>
                                          </p:val>
                                        </p:tav>
                                      </p:tavLst>
                                    </p:anim>
                                    <p:anim calcmode="lin" valueType="num">
                                      <p:cBhvr>
                                        <p:cTn id="49" dur="500" fill="hold"/>
                                        <p:tgtEl>
                                          <p:spTgt spid="717942"/>
                                        </p:tgtEl>
                                        <p:attrNameLst>
                                          <p:attrName>ppt_y</p:attrName>
                                        </p:attrNameLst>
                                      </p:cBhvr>
                                      <p:tavLst>
                                        <p:tav tm="0">
                                          <p:val>
                                            <p:strVal val="#ppt_y"/>
                                          </p:val>
                                        </p:tav>
                                        <p:tav tm="100000">
                                          <p:val>
                                            <p:strVal val="#ppt_y"/>
                                          </p:val>
                                        </p:tav>
                                      </p:tavLst>
                                    </p:anim>
                                    <p:anim calcmode="lin" valueType="num">
                                      <p:cBhvr>
                                        <p:cTn id="50" dur="500" fill="hold"/>
                                        <p:tgtEl>
                                          <p:spTgt spid="717942"/>
                                        </p:tgtEl>
                                        <p:attrNameLst>
                                          <p:attrName>ppt_w</p:attrName>
                                        </p:attrNameLst>
                                      </p:cBhvr>
                                      <p:tavLst>
                                        <p:tav tm="0">
                                          <p:val>
                                            <p:fltVal val="0"/>
                                          </p:val>
                                        </p:tav>
                                        <p:tav tm="100000">
                                          <p:val>
                                            <p:strVal val="#ppt_w"/>
                                          </p:val>
                                        </p:tav>
                                      </p:tavLst>
                                    </p:anim>
                                    <p:anim calcmode="lin" valueType="num">
                                      <p:cBhvr>
                                        <p:cTn id="51" dur="500" fill="hold"/>
                                        <p:tgtEl>
                                          <p:spTgt spid="71794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rgbClr val="00007D"/>
                </a:solidFill>
                <a:latin typeface="Arial"/>
                <a:ea typeface="黑体" pitchFamily="2" charset="-122"/>
              </a:rPr>
              <a:t>2.3.3 </a:t>
            </a:r>
            <a:r>
              <a:rPr lang="zh-CN" altLang="en-US" dirty="0">
                <a:solidFill>
                  <a:srgbClr val="00007D"/>
                </a:solidFill>
                <a:latin typeface="Arial"/>
                <a:ea typeface="黑体" pitchFamily="2" charset="-122"/>
              </a:rPr>
              <a:t>多核处理器关键并行</a:t>
            </a:r>
            <a:r>
              <a:rPr lang="zh-CN" altLang="en-US" dirty="0" smtClean="0">
                <a:solidFill>
                  <a:srgbClr val="00007D"/>
                </a:solidFill>
                <a:latin typeface="Arial"/>
                <a:ea typeface="黑体" pitchFamily="2" charset="-122"/>
              </a:rPr>
              <a:t>技术</a:t>
            </a:r>
            <a:endParaRPr lang="zh-CN" altLang="en-US" dirty="0"/>
          </a:p>
        </p:txBody>
      </p:sp>
      <p:sp>
        <p:nvSpPr>
          <p:cNvPr id="4" name="内容占位符 3"/>
          <p:cNvSpPr>
            <a:spLocks noGrp="1"/>
          </p:cNvSpPr>
          <p:nvPr>
            <p:ph idx="1"/>
          </p:nvPr>
        </p:nvSpPr>
        <p:spPr>
          <a:xfrm>
            <a:off x="330438" y="1412720"/>
            <a:ext cx="8661162" cy="5256730"/>
          </a:xfrm>
        </p:spPr>
        <p:txBody>
          <a:bodyPr/>
          <a:lstStyle/>
          <a:p>
            <a:r>
              <a:rPr lang="zh-CN" altLang="en-US" dirty="0">
                <a:solidFill>
                  <a:srgbClr val="C00000"/>
                </a:solidFill>
                <a:ea typeface="楷体_GB2312" pitchFamily="49" charset="-122"/>
                <a:cs typeface="Courier New" panose="02070309020205020404" pitchFamily="49" charset="0"/>
              </a:rPr>
              <a:t>宏融合</a:t>
            </a:r>
            <a:r>
              <a:rPr lang="zh-CN" altLang="en-US" dirty="0">
                <a:solidFill>
                  <a:srgbClr val="000000"/>
                </a:solidFill>
                <a:ea typeface="楷体_GB2312" pitchFamily="49" charset="-122"/>
                <a:cs typeface="Courier New" panose="02070309020205020404" pitchFamily="49" charset="0"/>
              </a:rPr>
              <a:t>（</a:t>
            </a:r>
            <a:r>
              <a:rPr lang="en-US" altLang="zh-CN" dirty="0">
                <a:solidFill>
                  <a:srgbClr val="000000"/>
                </a:solidFill>
                <a:ea typeface="楷体_GB2312" pitchFamily="49" charset="-122"/>
                <a:cs typeface="Courier New" panose="02070309020205020404" pitchFamily="49" charset="0"/>
              </a:rPr>
              <a:t>Macro-Fusion</a:t>
            </a:r>
            <a:r>
              <a:rPr lang="zh-CN" altLang="en-US" dirty="0">
                <a:solidFill>
                  <a:srgbClr val="000000"/>
                </a:solidFill>
                <a:ea typeface="楷体_GB2312" pitchFamily="49" charset="-122"/>
                <a:cs typeface="Courier New" panose="02070309020205020404" pitchFamily="49" charset="0"/>
              </a:rPr>
              <a:t>）技术让处理器在译码的同时，将同类的指令融合为单一的指令，以减少处理的指令数量，让处理器在更短的时间内处理更多的指令</a:t>
            </a:r>
            <a:r>
              <a:rPr lang="zh-CN" altLang="en-US" dirty="0" smtClean="0">
                <a:solidFill>
                  <a:srgbClr val="000000"/>
                </a:solidFill>
                <a:ea typeface="楷体_GB2312" pitchFamily="49" charset="-122"/>
                <a:cs typeface="Courier New" panose="02070309020205020404" pitchFamily="49" charset="0"/>
              </a:rPr>
              <a:t>。</a:t>
            </a:r>
            <a:endParaRPr lang="en-US" altLang="zh-CN" dirty="0" smtClean="0">
              <a:solidFill>
                <a:srgbClr val="000000"/>
              </a:solidFill>
              <a:ea typeface="楷体_GB2312" pitchFamily="49" charset="-122"/>
              <a:cs typeface="Courier New" panose="02070309020205020404" pitchFamily="49" charset="0"/>
            </a:endParaRPr>
          </a:p>
          <a:p>
            <a:r>
              <a:rPr lang="zh-CN" altLang="en-US" dirty="0" smtClean="0">
                <a:solidFill>
                  <a:srgbClr val="000000"/>
                </a:solidFill>
                <a:ea typeface="楷体_GB2312" pitchFamily="49" charset="-122"/>
                <a:cs typeface="Courier New" panose="02070309020205020404" pitchFamily="49" charset="0"/>
              </a:rPr>
              <a:t>将</a:t>
            </a:r>
            <a:r>
              <a:rPr lang="zh-CN" altLang="en-US" dirty="0" smtClean="0">
                <a:solidFill>
                  <a:srgbClr val="0000FF"/>
                </a:solidFill>
                <a:ea typeface="楷体_GB2312" pitchFamily="49" charset="-122"/>
                <a:cs typeface="Courier New" panose="02070309020205020404" pitchFamily="49" charset="0"/>
              </a:rPr>
              <a:t>两条指令</a:t>
            </a:r>
            <a:r>
              <a:rPr lang="zh-CN" altLang="en-US" dirty="0" smtClean="0">
                <a:solidFill>
                  <a:srgbClr val="000000"/>
                </a:solidFill>
                <a:ea typeface="楷体_GB2312" pitchFamily="49" charset="-122"/>
                <a:cs typeface="Courier New" panose="02070309020205020404" pitchFamily="49" charset="0"/>
              </a:rPr>
              <a:t>合并为</a:t>
            </a:r>
            <a:r>
              <a:rPr lang="zh-CN" altLang="en-US" dirty="0" smtClean="0">
                <a:solidFill>
                  <a:srgbClr val="0000FF"/>
                </a:solidFill>
                <a:ea typeface="楷体_GB2312" pitchFamily="49" charset="-122"/>
                <a:cs typeface="Courier New" panose="02070309020205020404" pitchFamily="49" charset="0"/>
              </a:rPr>
              <a:t>单个微操作</a:t>
            </a:r>
            <a:r>
              <a:rPr lang="zh-CN" altLang="en-US" dirty="0" smtClean="0">
                <a:solidFill>
                  <a:srgbClr val="000000"/>
                </a:solidFill>
                <a:ea typeface="楷体_GB2312" pitchFamily="49" charset="-122"/>
                <a:cs typeface="Courier New" panose="02070309020205020404" pitchFamily="49" charset="0"/>
              </a:rPr>
              <a:t>。</a:t>
            </a:r>
            <a:endParaRPr lang="en-US" altLang="zh-CN" dirty="0" smtClean="0">
              <a:solidFill>
                <a:srgbClr val="000000"/>
              </a:solidFill>
              <a:ea typeface="楷体_GB2312" pitchFamily="49" charset="-122"/>
              <a:cs typeface="Courier New" panose="02070309020205020404" pitchFamily="49" charset="0"/>
            </a:endParaRPr>
          </a:p>
          <a:p>
            <a:r>
              <a:rPr lang="zh-CN" altLang="en-US" dirty="0" smtClean="0">
                <a:solidFill>
                  <a:srgbClr val="000000"/>
                </a:solidFill>
                <a:ea typeface="楷体_GB2312" pitchFamily="49" charset="-122"/>
                <a:cs typeface="Courier New" panose="02070309020205020404" pitchFamily="49" charset="0"/>
              </a:rPr>
              <a:t>为了支持宏融合技术，改良了</a:t>
            </a:r>
            <a:r>
              <a:rPr lang="en-US" altLang="zh-CN" dirty="0" smtClean="0">
                <a:solidFill>
                  <a:srgbClr val="000000"/>
                </a:solidFill>
                <a:ea typeface="楷体_GB2312" pitchFamily="49" charset="-122"/>
                <a:cs typeface="Courier New" panose="02070309020205020404" pitchFamily="49" charset="0"/>
              </a:rPr>
              <a:t>ALU</a:t>
            </a:r>
            <a:r>
              <a:rPr lang="zh-CN" altLang="en-US" dirty="0" smtClean="0">
                <a:solidFill>
                  <a:srgbClr val="000000"/>
                </a:solidFill>
                <a:ea typeface="楷体_GB2312" pitchFamily="49" charset="-122"/>
                <a:cs typeface="Courier New" panose="02070309020205020404" pitchFamily="49" charset="0"/>
              </a:rPr>
              <a:t>。</a:t>
            </a:r>
            <a:endParaRPr lang="en-US" altLang="zh-CN" dirty="0" smtClean="0">
              <a:solidFill>
                <a:srgbClr val="000000"/>
              </a:solidFill>
              <a:ea typeface="楷体_GB2312" pitchFamily="49" charset="-122"/>
              <a:cs typeface="Courier New" panose="02070309020205020404" pitchFamily="49" charset="0"/>
            </a:endParaRPr>
          </a:p>
        </p:txBody>
      </p:sp>
      <p:sp>
        <p:nvSpPr>
          <p:cNvPr id="2" name="灯片编号占位符 1"/>
          <p:cNvSpPr>
            <a:spLocks noGrp="1"/>
          </p:cNvSpPr>
          <p:nvPr>
            <p:ph type="sldNum" sz="quarter" idx="11"/>
          </p:nvPr>
        </p:nvSpPr>
        <p:spPr/>
        <p:txBody>
          <a:bodyPr/>
          <a:lstStyle/>
          <a:p>
            <a:fld id="{1249CAA2-A36C-4D0A-B095-2E3BE72EBB0E}" type="slidenum">
              <a:rPr lang="zh-CN" altLang="en-US" smtClean="0"/>
              <a:pPr/>
              <a:t>120</a:t>
            </a:fld>
            <a:endParaRPr lang="en-US" altLang="zh-CN"/>
          </a:p>
        </p:txBody>
      </p:sp>
      <p:sp>
        <p:nvSpPr>
          <p:cNvPr id="6" name="矩形 5"/>
          <p:cNvSpPr/>
          <p:nvPr/>
        </p:nvSpPr>
        <p:spPr>
          <a:xfrm>
            <a:off x="755470" y="778107"/>
            <a:ext cx="3829895" cy="523220"/>
          </a:xfrm>
          <a:prstGeom prst="rect">
            <a:avLst/>
          </a:prstGeom>
        </p:spPr>
        <p:txBody>
          <a:bodyPr wrap="none">
            <a:spAutoFit/>
          </a:bodyPr>
          <a:lstStyle/>
          <a:p>
            <a:pPr algn="l"/>
            <a:r>
              <a:rPr lang="en-US" altLang="zh-CN"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2. </a:t>
            </a:r>
            <a:r>
              <a:rPr lang="zh-CN" altLang="en-US"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微融合和宏融合技术</a:t>
            </a:r>
            <a:endParaRPr lang="zh-CN" altLang="en-US" dirty="0">
              <a:solidFill>
                <a:srgbClr val="FF6600"/>
              </a:solidFill>
              <a:latin typeface="Arial" panose="020B0604020202020204" pitchFamily="34" charset="0"/>
              <a:ea typeface="黑体" panose="02010609060101010101" pitchFamily="49" charset="-122"/>
              <a:cs typeface="Arial" panose="020B0604020202020204" pitchFamily="34" charset="0"/>
            </a:endParaRPr>
          </a:p>
        </p:txBody>
      </p:sp>
      <p:sp>
        <p:nvSpPr>
          <p:cNvPr id="7" name="矩形 6"/>
          <p:cNvSpPr/>
          <p:nvPr/>
        </p:nvSpPr>
        <p:spPr>
          <a:xfrm>
            <a:off x="4904556" y="788287"/>
            <a:ext cx="1827744" cy="523220"/>
          </a:xfrm>
          <a:prstGeom prst="rect">
            <a:avLst/>
          </a:prstGeom>
        </p:spPr>
        <p:txBody>
          <a:bodyPr wrap="none">
            <a:spAutoFit/>
          </a:bodyPr>
          <a:lstStyle/>
          <a:p>
            <a:pPr algn="l"/>
            <a:r>
              <a:rPr lang="en-US" altLang="zh-CN"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2</a:t>
            </a:r>
            <a:r>
              <a:rPr lang="zh-CN" altLang="en-US"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）宏融合</a:t>
            </a:r>
            <a:endParaRPr lang="zh-CN" altLang="en-US" dirty="0">
              <a:solidFill>
                <a:srgbClr val="008000"/>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1015819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rgbClr val="00007D"/>
                </a:solidFill>
                <a:latin typeface="Arial"/>
                <a:ea typeface="黑体" pitchFamily="2" charset="-122"/>
              </a:rPr>
              <a:t>2.3.3 </a:t>
            </a:r>
            <a:r>
              <a:rPr lang="zh-CN" altLang="en-US" dirty="0">
                <a:solidFill>
                  <a:srgbClr val="00007D"/>
                </a:solidFill>
                <a:latin typeface="Arial"/>
                <a:ea typeface="黑体" pitchFamily="2" charset="-122"/>
              </a:rPr>
              <a:t>多核处理器关键并行</a:t>
            </a:r>
            <a:r>
              <a:rPr lang="zh-CN" altLang="en-US" dirty="0" smtClean="0">
                <a:solidFill>
                  <a:srgbClr val="00007D"/>
                </a:solidFill>
                <a:latin typeface="Arial"/>
                <a:ea typeface="黑体" pitchFamily="2" charset="-122"/>
              </a:rPr>
              <a:t>技术</a:t>
            </a:r>
            <a:endParaRPr lang="zh-CN" altLang="en-US" dirty="0"/>
          </a:p>
        </p:txBody>
      </p:sp>
      <p:sp>
        <p:nvSpPr>
          <p:cNvPr id="4" name="内容占位符 3"/>
          <p:cNvSpPr>
            <a:spLocks noGrp="1"/>
          </p:cNvSpPr>
          <p:nvPr>
            <p:ph idx="1"/>
          </p:nvPr>
        </p:nvSpPr>
        <p:spPr>
          <a:xfrm>
            <a:off x="330438" y="1268700"/>
            <a:ext cx="8661162" cy="5472760"/>
          </a:xfrm>
        </p:spPr>
        <p:txBody>
          <a:bodyPr/>
          <a:lstStyle/>
          <a:p>
            <a:r>
              <a:rPr lang="zh-CN" altLang="en-US" dirty="0" smtClean="0">
                <a:solidFill>
                  <a:srgbClr val="000000"/>
                </a:solidFill>
                <a:ea typeface="楷体_GB2312" pitchFamily="49" charset="-122"/>
                <a:cs typeface="Courier New" panose="02070309020205020404" pitchFamily="49" charset="0"/>
              </a:rPr>
              <a:t>可以融合的指令：</a:t>
            </a:r>
            <a:r>
              <a:rPr lang="zh-CN" altLang="en-US" dirty="0" smtClean="0">
                <a:solidFill>
                  <a:srgbClr val="0000FF"/>
                </a:solidFill>
                <a:ea typeface="楷体_GB2312" pitchFamily="49" charset="-122"/>
                <a:cs typeface="Courier New" panose="02070309020205020404" pitchFamily="49" charset="0"/>
              </a:rPr>
              <a:t>第一条</a:t>
            </a:r>
            <a:r>
              <a:rPr lang="zh-CN" altLang="en-US" dirty="0" smtClean="0">
                <a:solidFill>
                  <a:srgbClr val="000000"/>
                </a:solidFill>
                <a:ea typeface="楷体_GB2312" pitchFamily="49" charset="-122"/>
                <a:cs typeface="Courier New" panose="02070309020205020404" pitchFamily="49" charset="0"/>
              </a:rPr>
              <a:t>指令</a:t>
            </a:r>
            <a:r>
              <a:rPr lang="zh-CN" altLang="en-US" dirty="0" smtClean="0">
                <a:solidFill>
                  <a:srgbClr val="FF0000"/>
                </a:solidFill>
                <a:ea typeface="楷体_GB2312" pitchFamily="49" charset="-122"/>
                <a:cs typeface="Courier New" panose="02070309020205020404" pitchFamily="49" charset="0"/>
              </a:rPr>
              <a:t>修改标志位</a:t>
            </a:r>
            <a:r>
              <a:rPr lang="zh-CN" altLang="en-US" dirty="0" smtClean="0">
                <a:solidFill>
                  <a:srgbClr val="000000"/>
                </a:solidFill>
                <a:ea typeface="楷体_GB2312" pitchFamily="49" charset="-122"/>
                <a:cs typeface="Courier New" panose="02070309020205020404" pitchFamily="49" charset="0"/>
              </a:rPr>
              <a:t>，</a:t>
            </a:r>
            <a:r>
              <a:rPr lang="zh-CN" altLang="en-US" dirty="0">
                <a:solidFill>
                  <a:srgbClr val="0000FF"/>
                </a:solidFill>
                <a:ea typeface="楷体_GB2312" pitchFamily="49" charset="-122"/>
                <a:cs typeface="Courier New" panose="02070309020205020404" pitchFamily="49" charset="0"/>
              </a:rPr>
              <a:t>第二条</a:t>
            </a:r>
            <a:r>
              <a:rPr lang="zh-CN" altLang="en-US" dirty="0">
                <a:solidFill>
                  <a:srgbClr val="000000"/>
                </a:solidFill>
                <a:ea typeface="楷体_GB2312" pitchFamily="49" charset="-122"/>
                <a:cs typeface="Courier New" panose="02070309020205020404" pitchFamily="49" charset="0"/>
              </a:rPr>
              <a:t>是</a:t>
            </a:r>
            <a:r>
              <a:rPr lang="zh-CN" altLang="en-US" dirty="0">
                <a:solidFill>
                  <a:srgbClr val="FF0000"/>
                </a:solidFill>
                <a:ea typeface="楷体_GB2312" pitchFamily="49" charset="-122"/>
                <a:cs typeface="Courier New" panose="02070309020205020404" pitchFamily="49" charset="0"/>
              </a:rPr>
              <a:t>条件</a:t>
            </a:r>
            <a:r>
              <a:rPr lang="zh-CN" altLang="en-US" dirty="0" smtClean="0">
                <a:solidFill>
                  <a:srgbClr val="FF0000"/>
                </a:solidFill>
                <a:ea typeface="楷体_GB2312" pitchFamily="49" charset="-122"/>
                <a:cs typeface="Courier New" panose="02070309020205020404" pitchFamily="49" charset="0"/>
              </a:rPr>
              <a:t>分支</a:t>
            </a:r>
            <a:r>
              <a:rPr lang="zh-CN" altLang="en-US" dirty="0" smtClean="0">
                <a:solidFill>
                  <a:srgbClr val="000000"/>
                </a:solidFill>
                <a:ea typeface="楷体_GB2312" pitchFamily="49" charset="-122"/>
                <a:cs typeface="Courier New" panose="02070309020205020404" pitchFamily="49" charset="0"/>
              </a:rPr>
              <a:t>指令。</a:t>
            </a:r>
            <a:endParaRPr lang="en-US" altLang="zh-CN" dirty="0" smtClean="0">
              <a:solidFill>
                <a:srgbClr val="000000"/>
              </a:solidFill>
              <a:ea typeface="楷体_GB2312" pitchFamily="49" charset="-122"/>
              <a:cs typeface="Courier New" panose="02070309020205020404" pitchFamily="49" charset="0"/>
            </a:endParaRPr>
          </a:p>
          <a:p>
            <a:r>
              <a:rPr lang="zh-CN" altLang="en-US" dirty="0">
                <a:solidFill>
                  <a:srgbClr val="000000"/>
                </a:solidFill>
                <a:ea typeface="楷体_GB2312" pitchFamily="49" charset="-122"/>
                <a:cs typeface="Courier New" panose="02070309020205020404" pitchFamily="49" charset="0"/>
              </a:rPr>
              <a:t>第一</a:t>
            </a:r>
            <a:r>
              <a:rPr lang="zh-CN" altLang="en-US" dirty="0" smtClean="0">
                <a:solidFill>
                  <a:srgbClr val="000000"/>
                </a:solidFill>
                <a:ea typeface="楷体_GB2312" pitchFamily="49" charset="-122"/>
                <a:cs typeface="Courier New" panose="02070309020205020404" pitchFamily="49" charset="0"/>
              </a:rPr>
              <a:t>条指令：</a:t>
            </a:r>
            <a:endParaRPr lang="en-US" altLang="zh-CN" dirty="0" smtClean="0">
              <a:solidFill>
                <a:srgbClr val="000000"/>
              </a:solidFill>
              <a:ea typeface="楷体_GB2312" pitchFamily="49" charset="-122"/>
              <a:cs typeface="Courier New" panose="02070309020205020404" pitchFamily="49" charset="0"/>
            </a:endParaRPr>
          </a:p>
          <a:p>
            <a:pPr lvl="1"/>
            <a:r>
              <a:rPr lang="en-US" altLang="zh-CN" dirty="0" smtClean="0">
                <a:solidFill>
                  <a:srgbClr val="000000"/>
                </a:solidFill>
                <a:ea typeface="楷体_GB2312" pitchFamily="49" charset="-122"/>
                <a:cs typeface="Courier New" panose="02070309020205020404" pitchFamily="49" charset="0"/>
              </a:rPr>
              <a:t>Nehalem </a:t>
            </a:r>
            <a:r>
              <a:rPr lang="zh-CN" altLang="en-US" dirty="0" smtClean="0">
                <a:solidFill>
                  <a:srgbClr val="000000"/>
                </a:solidFill>
                <a:ea typeface="楷体_GB2312" pitchFamily="49" charset="-122"/>
                <a:cs typeface="Courier New" panose="02070309020205020404" pitchFamily="49" charset="0"/>
              </a:rPr>
              <a:t>微架构：</a:t>
            </a:r>
            <a:r>
              <a:rPr lang="en-US" altLang="zh-CN" dirty="0" smtClean="0">
                <a:solidFill>
                  <a:srgbClr val="000000"/>
                </a:solidFill>
                <a:ea typeface="楷体_GB2312" pitchFamily="49" charset="-122"/>
                <a:cs typeface="Courier New" panose="02070309020205020404" pitchFamily="49" charset="0"/>
              </a:rPr>
              <a:t>CMP</a:t>
            </a:r>
            <a:r>
              <a:rPr lang="zh-CN" altLang="en-US" dirty="0" smtClean="0">
                <a:solidFill>
                  <a:srgbClr val="000000"/>
                </a:solidFill>
                <a:ea typeface="楷体_GB2312" pitchFamily="49" charset="-122"/>
                <a:cs typeface="Courier New" panose="02070309020205020404" pitchFamily="49" charset="0"/>
              </a:rPr>
              <a:t>，</a:t>
            </a:r>
            <a:r>
              <a:rPr lang="en-US" altLang="zh-CN" dirty="0" smtClean="0">
                <a:solidFill>
                  <a:srgbClr val="000000"/>
                </a:solidFill>
                <a:ea typeface="楷体_GB2312" pitchFamily="49" charset="-122"/>
                <a:cs typeface="Courier New" panose="02070309020205020404" pitchFamily="49" charset="0"/>
              </a:rPr>
              <a:t>TEST</a:t>
            </a:r>
          </a:p>
          <a:p>
            <a:pPr lvl="1"/>
            <a:r>
              <a:rPr lang="en-US" altLang="zh-CN" dirty="0" smtClean="0">
                <a:solidFill>
                  <a:srgbClr val="000000"/>
                </a:solidFill>
                <a:ea typeface="楷体_GB2312" pitchFamily="49" charset="-122"/>
                <a:cs typeface="Courier New" panose="02070309020205020404" pitchFamily="49" charset="0"/>
              </a:rPr>
              <a:t>Sandy Bridge </a:t>
            </a:r>
            <a:r>
              <a:rPr lang="zh-CN" altLang="en-US" dirty="0" smtClean="0">
                <a:solidFill>
                  <a:srgbClr val="000000"/>
                </a:solidFill>
                <a:ea typeface="楷体_GB2312" pitchFamily="49" charset="-122"/>
                <a:cs typeface="Courier New" panose="02070309020205020404" pitchFamily="49" charset="0"/>
              </a:rPr>
              <a:t>微架构：</a:t>
            </a:r>
            <a:r>
              <a:rPr lang="en-US" altLang="zh-CN" dirty="0" smtClean="0">
                <a:solidFill>
                  <a:srgbClr val="000000"/>
                </a:solidFill>
                <a:ea typeface="楷体_GB2312" pitchFamily="49" charset="-122"/>
                <a:cs typeface="Courier New" panose="02070309020205020404" pitchFamily="49" charset="0"/>
              </a:rPr>
              <a:t/>
            </a:r>
            <a:br>
              <a:rPr lang="en-US" altLang="zh-CN" dirty="0" smtClean="0">
                <a:solidFill>
                  <a:srgbClr val="000000"/>
                </a:solidFill>
                <a:ea typeface="楷体_GB2312" pitchFamily="49" charset="-122"/>
                <a:cs typeface="Courier New" panose="02070309020205020404" pitchFamily="49" charset="0"/>
              </a:rPr>
            </a:br>
            <a:r>
              <a:rPr lang="en-US" altLang="zh-CN" dirty="0" smtClean="0">
                <a:solidFill>
                  <a:srgbClr val="000000"/>
                </a:solidFill>
                <a:ea typeface="楷体_GB2312" pitchFamily="49" charset="-122"/>
                <a:cs typeface="Courier New" panose="02070309020205020404" pitchFamily="49" charset="0"/>
              </a:rPr>
              <a:t>CMP</a:t>
            </a:r>
            <a:r>
              <a:rPr lang="zh-CN" altLang="en-US" dirty="0" smtClean="0">
                <a:solidFill>
                  <a:srgbClr val="000000"/>
                </a:solidFill>
                <a:ea typeface="楷体_GB2312" pitchFamily="49" charset="-122"/>
                <a:cs typeface="Courier New" panose="02070309020205020404" pitchFamily="49" charset="0"/>
              </a:rPr>
              <a:t>，</a:t>
            </a:r>
            <a:r>
              <a:rPr lang="en-US" altLang="zh-CN" dirty="0" smtClean="0">
                <a:solidFill>
                  <a:srgbClr val="000000"/>
                </a:solidFill>
                <a:ea typeface="楷体_GB2312" pitchFamily="49" charset="-122"/>
                <a:cs typeface="Courier New" panose="02070309020205020404" pitchFamily="49" charset="0"/>
              </a:rPr>
              <a:t>TEST</a:t>
            </a:r>
            <a:r>
              <a:rPr lang="zh-CN" altLang="en-US" dirty="0" smtClean="0">
                <a:solidFill>
                  <a:srgbClr val="000000"/>
                </a:solidFill>
                <a:ea typeface="楷体_GB2312" pitchFamily="49" charset="-122"/>
                <a:cs typeface="Courier New" panose="02070309020205020404" pitchFamily="49" charset="0"/>
              </a:rPr>
              <a:t>，</a:t>
            </a:r>
            <a:r>
              <a:rPr lang="en-US" altLang="zh-CN" dirty="0" smtClean="0">
                <a:solidFill>
                  <a:srgbClr val="000000"/>
                </a:solidFill>
                <a:ea typeface="楷体_GB2312" pitchFamily="49" charset="-122"/>
                <a:cs typeface="Courier New" panose="02070309020205020404" pitchFamily="49" charset="0"/>
              </a:rPr>
              <a:t>ADD</a:t>
            </a:r>
            <a:r>
              <a:rPr lang="zh-CN" altLang="en-US" dirty="0" smtClean="0">
                <a:solidFill>
                  <a:srgbClr val="000000"/>
                </a:solidFill>
                <a:ea typeface="楷体_GB2312" pitchFamily="49" charset="-122"/>
                <a:cs typeface="Courier New" panose="02070309020205020404" pitchFamily="49" charset="0"/>
              </a:rPr>
              <a:t>，</a:t>
            </a:r>
            <a:r>
              <a:rPr lang="en-US" altLang="zh-CN" dirty="0" smtClean="0">
                <a:solidFill>
                  <a:srgbClr val="000000"/>
                </a:solidFill>
                <a:ea typeface="楷体_GB2312" pitchFamily="49" charset="-122"/>
                <a:cs typeface="Courier New" panose="02070309020205020404" pitchFamily="49" charset="0"/>
              </a:rPr>
              <a:t>SUB</a:t>
            </a:r>
            <a:r>
              <a:rPr lang="zh-CN" altLang="en-US" dirty="0" smtClean="0">
                <a:solidFill>
                  <a:srgbClr val="000000"/>
                </a:solidFill>
                <a:ea typeface="楷体_GB2312" pitchFamily="49" charset="-122"/>
                <a:cs typeface="Courier New" panose="02070309020205020404" pitchFamily="49" charset="0"/>
              </a:rPr>
              <a:t>，</a:t>
            </a:r>
            <a:r>
              <a:rPr lang="en-US" altLang="zh-CN" dirty="0" smtClean="0">
                <a:solidFill>
                  <a:srgbClr val="000000"/>
                </a:solidFill>
                <a:ea typeface="楷体_GB2312" pitchFamily="49" charset="-122"/>
                <a:cs typeface="Courier New" panose="02070309020205020404" pitchFamily="49" charset="0"/>
              </a:rPr>
              <a:t>AND</a:t>
            </a:r>
            <a:r>
              <a:rPr lang="zh-CN" altLang="en-US" dirty="0" smtClean="0">
                <a:solidFill>
                  <a:srgbClr val="000000"/>
                </a:solidFill>
                <a:ea typeface="楷体_GB2312" pitchFamily="49" charset="-122"/>
                <a:cs typeface="Courier New" panose="02070309020205020404" pitchFamily="49" charset="0"/>
              </a:rPr>
              <a:t>，</a:t>
            </a:r>
            <a:r>
              <a:rPr lang="en-US" altLang="zh-CN" dirty="0" smtClean="0">
                <a:solidFill>
                  <a:srgbClr val="000000"/>
                </a:solidFill>
                <a:ea typeface="楷体_GB2312" pitchFamily="49" charset="-122"/>
                <a:cs typeface="Courier New" panose="02070309020205020404" pitchFamily="49" charset="0"/>
              </a:rPr>
              <a:t>INC</a:t>
            </a:r>
            <a:r>
              <a:rPr lang="zh-CN" altLang="en-US" dirty="0" smtClean="0">
                <a:solidFill>
                  <a:srgbClr val="000000"/>
                </a:solidFill>
                <a:ea typeface="楷体_GB2312" pitchFamily="49" charset="-122"/>
                <a:cs typeface="Courier New" panose="02070309020205020404" pitchFamily="49" charset="0"/>
              </a:rPr>
              <a:t>，</a:t>
            </a:r>
            <a:r>
              <a:rPr lang="en-US" altLang="zh-CN" dirty="0" smtClean="0">
                <a:solidFill>
                  <a:srgbClr val="000000"/>
                </a:solidFill>
                <a:ea typeface="楷体_GB2312" pitchFamily="49" charset="-122"/>
                <a:cs typeface="Courier New" panose="02070309020205020404" pitchFamily="49" charset="0"/>
              </a:rPr>
              <a:t>DEC</a:t>
            </a:r>
          </a:p>
          <a:p>
            <a:pPr lvl="1"/>
            <a:r>
              <a:rPr lang="zh-CN" altLang="en-US" dirty="0" smtClean="0">
                <a:solidFill>
                  <a:srgbClr val="000000"/>
                </a:solidFill>
                <a:ea typeface="楷体_GB2312" pitchFamily="49" charset="-122"/>
                <a:cs typeface="Courier New" panose="02070309020205020404" pitchFamily="49" charset="0"/>
              </a:rPr>
              <a:t>第一源</a:t>
            </a:r>
            <a:r>
              <a:rPr lang="en-US" altLang="zh-CN" dirty="0" smtClean="0">
                <a:solidFill>
                  <a:srgbClr val="000000"/>
                </a:solidFill>
                <a:ea typeface="楷体_GB2312" pitchFamily="49" charset="-122"/>
                <a:cs typeface="Courier New" panose="02070309020205020404" pitchFamily="49" charset="0"/>
              </a:rPr>
              <a:t>/</a:t>
            </a:r>
            <a:r>
              <a:rPr lang="zh-CN" altLang="en-US" dirty="0" smtClean="0">
                <a:solidFill>
                  <a:srgbClr val="000000"/>
                </a:solidFill>
                <a:ea typeface="楷体_GB2312" pitchFamily="49" charset="-122"/>
                <a:cs typeface="Courier New" panose="02070309020205020404" pitchFamily="49" charset="0"/>
              </a:rPr>
              <a:t>目的操作数应是</a:t>
            </a:r>
            <a:r>
              <a:rPr lang="zh-CN" altLang="en-US" dirty="0" smtClean="0">
                <a:solidFill>
                  <a:srgbClr val="FF0066"/>
                </a:solidFill>
                <a:ea typeface="楷体_GB2312" pitchFamily="49" charset="-122"/>
                <a:cs typeface="Courier New" panose="02070309020205020404" pitchFamily="49" charset="0"/>
              </a:rPr>
              <a:t>寄存器</a:t>
            </a:r>
            <a:r>
              <a:rPr lang="zh-CN" altLang="en-US" dirty="0" smtClean="0">
                <a:solidFill>
                  <a:srgbClr val="000000"/>
                </a:solidFill>
                <a:ea typeface="楷体_GB2312" pitchFamily="49" charset="-122"/>
                <a:cs typeface="Courier New" panose="02070309020205020404" pitchFamily="49" charset="0"/>
              </a:rPr>
              <a:t>，第二源操作数</a:t>
            </a:r>
            <a:r>
              <a:rPr lang="en-US" altLang="zh-CN" dirty="0" smtClean="0">
                <a:solidFill>
                  <a:srgbClr val="000000"/>
                </a:solidFill>
                <a:latin typeface="+mn-ea"/>
                <a:cs typeface="Courier New" panose="02070309020205020404" pitchFamily="49" charset="0"/>
              </a:rPr>
              <a:t>(</a:t>
            </a:r>
            <a:r>
              <a:rPr lang="zh-CN" altLang="en-US" dirty="0" smtClean="0">
                <a:solidFill>
                  <a:srgbClr val="000000"/>
                </a:solidFill>
                <a:ea typeface="楷体_GB2312" pitchFamily="49" charset="-122"/>
                <a:cs typeface="Courier New" panose="02070309020205020404" pitchFamily="49" charset="0"/>
              </a:rPr>
              <a:t>如果存在</a:t>
            </a:r>
            <a:r>
              <a:rPr lang="en-US" altLang="zh-CN" dirty="0">
                <a:solidFill>
                  <a:srgbClr val="000000"/>
                </a:solidFill>
                <a:latin typeface="+mn-ea"/>
                <a:cs typeface="Courier New" panose="02070309020205020404" pitchFamily="49" charset="0"/>
              </a:rPr>
              <a:t>)</a:t>
            </a:r>
            <a:r>
              <a:rPr lang="zh-CN" altLang="en-US" dirty="0" smtClean="0">
                <a:solidFill>
                  <a:srgbClr val="000000"/>
                </a:solidFill>
                <a:ea typeface="楷体_GB2312" pitchFamily="49" charset="-122"/>
                <a:cs typeface="Courier New" panose="02070309020205020404" pitchFamily="49" charset="0"/>
              </a:rPr>
              <a:t>应是</a:t>
            </a:r>
            <a:r>
              <a:rPr lang="zh-CN" altLang="en-US" dirty="0" smtClean="0">
                <a:solidFill>
                  <a:srgbClr val="FF0066"/>
                </a:solidFill>
                <a:ea typeface="楷体_GB2312" pitchFamily="49" charset="-122"/>
                <a:cs typeface="Courier New" panose="02070309020205020404" pitchFamily="49" charset="0"/>
              </a:rPr>
              <a:t>立即数</a:t>
            </a:r>
            <a:r>
              <a:rPr lang="zh-CN" altLang="en-US" dirty="0" smtClean="0">
                <a:solidFill>
                  <a:srgbClr val="000000"/>
                </a:solidFill>
                <a:ea typeface="楷体_GB2312" pitchFamily="49" charset="-122"/>
                <a:cs typeface="Courier New" panose="02070309020205020404" pitchFamily="49" charset="0"/>
              </a:rPr>
              <a:t>、</a:t>
            </a:r>
            <a:r>
              <a:rPr lang="zh-CN" altLang="en-US" dirty="0" smtClean="0">
                <a:solidFill>
                  <a:srgbClr val="FF0066"/>
                </a:solidFill>
                <a:ea typeface="楷体_GB2312" pitchFamily="49" charset="-122"/>
                <a:cs typeface="Courier New" panose="02070309020205020404" pitchFamily="49" charset="0"/>
              </a:rPr>
              <a:t>寄存器</a:t>
            </a:r>
            <a:r>
              <a:rPr lang="zh-CN" altLang="en-US" dirty="0" smtClean="0">
                <a:solidFill>
                  <a:srgbClr val="000000"/>
                </a:solidFill>
                <a:ea typeface="楷体_GB2312" pitchFamily="49" charset="-122"/>
                <a:cs typeface="Courier New" panose="02070309020205020404" pitchFamily="49" charset="0"/>
              </a:rPr>
              <a:t>或</a:t>
            </a:r>
            <a:r>
              <a:rPr lang="zh-CN" altLang="en-US" dirty="0" smtClean="0">
                <a:solidFill>
                  <a:srgbClr val="008000"/>
                </a:solidFill>
                <a:ea typeface="楷体_GB2312" pitchFamily="49" charset="-122"/>
                <a:cs typeface="Courier New" panose="02070309020205020404" pitchFamily="49" charset="0"/>
              </a:rPr>
              <a:t>非</a:t>
            </a:r>
            <a:r>
              <a:rPr lang="en-US" altLang="zh-CN" dirty="0" smtClean="0">
                <a:solidFill>
                  <a:srgbClr val="008000"/>
                </a:solidFill>
                <a:ea typeface="楷体_GB2312" pitchFamily="49" charset="-122"/>
                <a:cs typeface="Courier New" panose="02070309020205020404" pitchFamily="49" charset="0"/>
              </a:rPr>
              <a:t>RIP</a:t>
            </a:r>
            <a:r>
              <a:rPr lang="zh-CN" altLang="en-US" dirty="0" smtClean="0">
                <a:solidFill>
                  <a:srgbClr val="008000"/>
                </a:solidFill>
                <a:ea typeface="楷体_GB2312" pitchFamily="49" charset="-122"/>
                <a:cs typeface="Courier New" panose="02070309020205020404" pitchFamily="49" charset="0"/>
              </a:rPr>
              <a:t>相对</a:t>
            </a:r>
            <a:r>
              <a:rPr lang="zh-CN" altLang="en-US" dirty="0" smtClean="0">
                <a:solidFill>
                  <a:srgbClr val="000000"/>
                </a:solidFill>
                <a:ea typeface="楷体_GB2312" pitchFamily="49" charset="-122"/>
                <a:cs typeface="Courier New" panose="02070309020205020404" pitchFamily="49" charset="0"/>
              </a:rPr>
              <a:t>的</a:t>
            </a:r>
            <a:r>
              <a:rPr lang="zh-CN" altLang="en-US" dirty="0" smtClean="0">
                <a:solidFill>
                  <a:srgbClr val="FF0066"/>
                </a:solidFill>
                <a:ea typeface="楷体_GB2312" pitchFamily="49" charset="-122"/>
                <a:cs typeface="Courier New" panose="02070309020205020404" pitchFamily="49" charset="0"/>
              </a:rPr>
              <a:t>存储器寻址</a:t>
            </a:r>
            <a:r>
              <a:rPr lang="zh-CN" altLang="en-US" dirty="0" smtClean="0">
                <a:solidFill>
                  <a:srgbClr val="000000"/>
                </a:solidFill>
                <a:ea typeface="楷体_GB2312" pitchFamily="49" charset="-122"/>
                <a:cs typeface="Courier New" panose="02070309020205020404" pitchFamily="49" charset="0"/>
              </a:rPr>
              <a:t>之一。</a:t>
            </a:r>
            <a:endParaRPr lang="en-US" altLang="zh-CN" dirty="0" smtClean="0">
              <a:solidFill>
                <a:srgbClr val="000000"/>
              </a:solidFill>
              <a:ea typeface="楷体_GB2312" pitchFamily="49" charset="-122"/>
              <a:cs typeface="Courier New" panose="02070309020205020404" pitchFamily="49" charset="0"/>
            </a:endParaRPr>
          </a:p>
          <a:p>
            <a:r>
              <a:rPr lang="zh-CN" altLang="en-US" dirty="0" smtClean="0">
                <a:solidFill>
                  <a:srgbClr val="000000"/>
                </a:solidFill>
                <a:ea typeface="楷体_GB2312" pitchFamily="49" charset="-122"/>
                <a:cs typeface="Courier New" panose="02070309020205020404" pitchFamily="49" charset="0"/>
              </a:rPr>
              <a:t>当第一条指令结束在一个</a:t>
            </a:r>
            <a:r>
              <a:rPr lang="en-US" altLang="zh-CN" dirty="0" smtClean="0">
                <a:solidFill>
                  <a:srgbClr val="000000"/>
                </a:solidFill>
                <a:ea typeface="楷体_GB2312" pitchFamily="49" charset="-122"/>
                <a:cs typeface="Courier New" panose="02070309020205020404" pitchFamily="49" charset="0"/>
              </a:rPr>
              <a:t>Cache</a:t>
            </a:r>
            <a:r>
              <a:rPr lang="zh-CN" altLang="en-US" dirty="0" smtClean="0">
                <a:solidFill>
                  <a:srgbClr val="000000"/>
                </a:solidFill>
                <a:ea typeface="楷体_GB2312" pitchFamily="49" charset="-122"/>
                <a:cs typeface="Courier New" panose="02070309020205020404" pitchFamily="49" charset="0"/>
              </a:rPr>
              <a:t>行的字节</a:t>
            </a:r>
            <a:r>
              <a:rPr lang="en-US" altLang="zh-CN" dirty="0" smtClean="0">
                <a:solidFill>
                  <a:srgbClr val="000000"/>
                </a:solidFill>
                <a:ea typeface="楷体_GB2312" pitchFamily="49" charset="-122"/>
                <a:cs typeface="Courier New" panose="02070309020205020404" pitchFamily="49" charset="0"/>
              </a:rPr>
              <a:t>63</a:t>
            </a:r>
            <a:r>
              <a:rPr lang="zh-CN" altLang="en-US" dirty="0" smtClean="0">
                <a:solidFill>
                  <a:srgbClr val="000000"/>
                </a:solidFill>
                <a:ea typeface="楷体_GB2312" pitchFamily="49" charset="-122"/>
                <a:cs typeface="Courier New" panose="02070309020205020404" pitchFamily="49" charset="0"/>
              </a:rPr>
              <a:t>，第二条指令是条件分支指令且开始于紧接着的</a:t>
            </a:r>
            <a:r>
              <a:rPr lang="en-US" altLang="zh-CN" dirty="0" smtClean="0">
                <a:solidFill>
                  <a:srgbClr val="000000"/>
                </a:solidFill>
                <a:ea typeface="楷体_GB2312" pitchFamily="49" charset="-122"/>
                <a:cs typeface="Courier New" panose="02070309020205020404" pitchFamily="49" charset="0"/>
              </a:rPr>
              <a:t>Cache</a:t>
            </a:r>
            <a:r>
              <a:rPr lang="zh-CN" altLang="en-US" dirty="0" smtClean="0">
                <a:solidFill>
                  <a:srgbClr val="000000"/>
                </a:solidFill>
                <a:ea typeface="楷体_GB2312" pitchFamily="49" charset="-122"/>
                <a:cs typeface="Courier New" panose="02070309020205020404" pitchFamily="49" charset="0"/>
              </a:rPr>
              <a:t>行的字节</a:t>
            </a:r>
            <a:r>
              <a:rPr lang="en-US" altLang="zh-CN" dirty="0" smtClean="0">
                <a:solidFill>
                  <a:srgbClr val="000000"/>
                </a:solidFill>
                <a:ea typeface="楷体_GB2312" pitchFamily="49" charset="-122"/>
                <a:cs typeface="Courier New" panose="02070309020205020404" pitchFamily="49" charset="0"/>
              </a:rPr>
              <a:t>0</a:t>
            </a:r>
            <a:r>
              <a:rPr lang="zh-CN" altLang="en-US" dirty="0" smtClean="0">
                <a:solidFill>
                  <a:srgbClr val="000000"/>
                </a:solidFill>
                <a:ea typeface="楷体_GB2312" pitchFamily="49" charset="-122"/>
                <a:cs typeface="Courier New" panose="02070309020205020404" pitchFamily="49" charset="0"/>
              </a:rPr>
              <a:t>时，宏融合不会发生。</a:t>
            </a:r>
            <a:endParaRPr lang="en-US" altLang="zh-CN" dirty="0" smtClean="0">
              <a:solidFill>
                <a:srgbClr val="000000"/>
              </a:solidFill>
              <a:ea typeface="楷体_GB2312" pitchFamily="49" charset="-122"/>
              <a:cs typeface="Courier New" panose="02070309020205020404" pitchFamily="49" charset="0"/>
            </a:endParaRPr>
          </a:p>
        </p:txBody>
      </p:sp>
      <p:sp>
        <p:nvSpPr>
          <p:cNvPr id="2" name="灯片编号占位符 1"/>
          <p:cNvSpPr>
            <a:spLocks noGrp="1"/>
          </p:cNvSpPr>
          <p:nvPr>
            <p:ph type="sldNum" sz="quarter" idx="11"/>
          </p:nvPr>
        </p:nvSpPr>
        <p:spPr/>
        <p:txBody>
          <a:bodyPr/>
          <a:lstStyle/>
          <a:p>
            <a:fld id="{1249CAA2-A36C-4D0A-B095-2E3BE72EBB0E}" type="slidenum">
              <a:rPr lang="zh-CN" altLang="en-US" smtClean="0"/>
              <a:pPr/>
              <a:t>121</a:t>
            </a:fld>
            <a:endParaRPr lang="en-US" altLang="zh-CN"/>
          </a:p>
        </p:txBody>
      </p:sp>
      <p:sp>
        <p:nvSpPr>
          <p:cNvPr id="6" name="矩形 5"/>
          <p:cNvSpPr/>
          <p:nvPr/>
        </p:nvSpPr>
        <p:spPr>
          <a:xfrm>
            <a:off x="755470" y="778107"/>
            <a:ext cx="3829895" cy="523220"/>
          </a:xfrm>
          <a:prstGeom prst="rect">
            <a:avLst/>
          </a:prstGeom>
        </p:spPr>
        <p:txBody>
          <a:bodyPr wrap="none">
            <a:spAutoFit/>
          </a:bodyPr>
          <a:lstStyle/>
          <a:p>
            <a:pPr algn="l"/>
            <a:r>
              <a:rPr lang="en-US" altLang="zh-CN"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2. </a:t>
            </a:r>
            <a:r>
              <a:rPr lang="zh-CN" altLang="en-US"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微融合和宏融合技术</a:t>
            </a:r>
            <a:endParaRPr lang="zh-CN" altLang="en-US" dirty="0">
              <a:solidFill>
                <a:srgbClr val="FF6600"/>
              </a:solidFill>
              <a:latin typeface="Arial" panose="020B0604020202020204" pitchFamily="34" charset="0"/>
              <a:ea typeface="黑体" panose="02010609060101010101" pitchFamily="49" charset="-122"/>
              <a:cs typeface="Arial" panose="020B0604020202020204" pitchFamily="34" charset="0"/>
            </a:endParaRPr>
          </a:p>
        </p:txBody>
      </p:sp>
      <p:sp>
        <p:nvSpPr>
          <p:cNvPr id="7" name="矩形 6"/>
          <p:cNvSpPr/>
          <p:nvPr/>
        </p:nvSpPr>
        <p:spPr>
          <a:xfrm>
            <a:off x="4904556" y="788287"/>
            <a:ext cx="1827744" cy="523220"/>
          </a:xfrm>
          <a:prstGeom prst="rect">
            <a:avLst/>
          </a:prstGeom>
        </p:spPr>
        <p:txBody>
          <a:bodyPr wrap="none">
            <a:spAutoFit/>
          </a:bodyPr>
          <a:lstStyle/>
          <a:p>
            <a:pPr algn="l"/>
            <a:r>
              <a:rPr lang="en-US" altLang="zh-CN"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2</a:t>
            </a:r>
            <a:r>
              <a:rPr lang="zh-CN" altLang="en-US"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）宏融合</a:t>
            </a:r>
            <a:endParaRPr lang="zh-CN" altLang="en-US" dirty="0">
              <a:solidFill>
                <a:srgbClr val="008000"/>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0131082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rgbClr val="00007D"/>
                </a:solidFill>
                <a:latin typeface="Arial"/>
                <a:ea typeface="黑体" pitchFamily="2" charset="-122"/>
              </a:rPr>
              <a:t>2.3.3 </a:t>
            </a:r>
            <a:r>
              <a:rPr lang="zh-CN" altLang="en-US" dirty="0">
                <a:solidFill>
                  <a:srgbClr val="00007D"/>
                </a:solidFill>
                <a:latin typeface="Arial"/>
                <a:ea typeface="黑体" pitchFamily="2" charset="-122"/>
              </a:rPr>
              <a:t>多核处理器关键并行</a:t>
            </a:r>
            <a:r>
              <a:rPr lang="zh-CN" altLang="en-US" dirty="0" smtClean="0">
                <a:solidFill>
                  <a:srgbClr val="00007D"/>
                </a:solidFill>
                <a:latin typeface="Arial"/>
                <a:ea typeface="黑体" pitchFamily="2" charset="-122"/>
              </a:rPr>
              <a:t>技术</a:t>
            </a:r>
            <a:endParaRPr lang="zh-CN" altLang="en-US" dirty="0"/>
          </a:p>
        </p:txBody>
      </p:sp>
      <p:sp>
        <p:nvSpPr>
          <p:cNvPr id="4" name="内容占位符 3"/>
          <p:cNvSpPr>
            <a:spLocks noGrp="1"/>
          </p:cNvSpPr>
          <p:nvPr>
            <p:ph idx="1"/>
          </p:nvPr>
        </p:nvSpPr>
        <p:spPr>
          <a:xfrm>
            <a:off x="250371" y="5362882"/>
            <a:ext cx="8661162" cy="1234558"/>
          </a:xfrm>
        </p:spPr>
        <p:txBody>
          <a:bodyPr/>
          <a:lstStyle/>
          <a:p>
            <a:pPr marL="0" indent="541338">
              <a:buNone/>
            </a:pPr>
            <a:r>
              <a:rPr lang="zh-CN" altLang="en-US" sz="2400" dirty="0" smtClean="0">
                <a:solidFill>
                  <a:srgbClr val="000000"/>
                </a:solidFill>
                <a:ea typeface="楷体_GB2312" pitchFamily="49" charset="-122"/>
                <a:cs typeface="Courier New" panose="02070309020205020404" pitchFamily="49" charset="0"/>
              </a:rPr>
              <a:t>所有的译码器每时钟周期可以译码</a:t>
            </a:r>
            <a:r>
              <a:rPr lang="zh-CN" altLang="en-US" sz="2400" dirty="0" smtClean="0">
                <a:solidFill>
                  <a:srgbClr val="0000FF"/>
                </a:solidFill>
                <a:ea typeface="楷体_GB2312" pitchFamily="49" charset="-122"/>
                <a:cs typeface="Courier New" panose="02070309020205020404" pitchFamily="49" charset="0"/>
              </a:rPr>
              <a:t>一个宏融合对</a:t>
            </a:r>
            <a:r>
              <a:rPr lang="zh-CN" altLang="en-US" sz="2400" dirty="0" smtClean="0">
                <a:solidFill>
                  <a:srgbClr val="000000"/>
                </a:solidFill>
                <a:ea typeface="楷体_GB2312" pitchFamily="49" charset="-122"/>
                <a:cs typeface="Courier New" panose="02070309020205020404" pitchFamily="49" charset="0"/>
              </a:rPr>
              <a:t>和</a:t>
            </a:r>
            <a:r>
              <a:rPr lang="zh-CN" altLang="en-US" sz="2400" dirty="0">
                <a:solidFill>
                  <a:srgbClr val="000000"/>
                </a:solidFill>
                <a:ea typeface="楷体_GB2312" pitchFamily="49" charset="-122"/>
                <a:cs typeface="Courier New" panose="02070309020205020404" pitchFamily="49" charset="0"/>
              </a:rPr>
              <a:t>多</a:t>
            </a:r>
            <a:r>
              <a:rPr lang="zh-CN" altLang="en-US" sz="2400" dirty="0" smtClean="0">
                <a:solidFill>
                  <a:srgbClr val="000000"/>
                </a:solidFill>
                <a:ea typeface="楷体_GB2312" pitchFamily="49" charset="-122"/>
                <a:cs typeface="Courier New" panose="02070309020205020404" pitchFamily="49" charset="0"/>
              </a:rPr>
              <a:t>至</a:t>
            </a:r>
            <a:r>
              <a:rPr lang="en-US" altLang="zh-CN" sz="2400" dirty="0" smtClean="0">
                <a:solidFill>
                  <a:srgbClr val="0000FF"/>
                </a:solidFill>
                <a:ea typeface="楷体_GB2312" pitchFamily="49" charset="-122"/>
                <a:cs typeface="Courier New" panose="02070309020205020404" pitchFamily="49" charset="0"/>
              </a:rPr>
              <a:t>3</a:t>
            </a:r>
            <a:r>
              <a:rPr lang="zh-CN" altLang="en-US" sz="2400" dirty="0" smtClean="0">
                <a:solidFill>
                  <a:srgbClr val="0000FF"/>
                </a:solidFill>
                <a:ea typeface="楷体_GB2312" pitchFamily="49" charset="-122"/>
                <a:cs typeface="Courier New" panose="02070309020205020404" pitchFamily="49" charset="0"/>
              </a:rPr>
              <a:t>条其他指令</a:t>
            </a:r>
            <a:r>
              <a:rPr lang="zh-CN" altLang="en-US" sz="2400" dirty="0" smtClean="0">
                <a:solidFill>
                  <a:srgbClr val="000000"/>
                </a:solidFill>
                <a:ea typeface="楷体_GB2312" pitchFamily="49" charset="-122"/>
                <a:cs typeface="Courier New" panose="02070309020205020404" pitchFamily="49" charset="0"/>
              </a:rPr>
              <a:t>，从而有每时钟周期</a:t>
            </a:r>
            <a:r>
              <a:rPr lang="en-US" altLang="zh-CN" sz="2400" dirty="0" smtClean="0">
                <a:solidFill>
                  <a:srgbClr val="000000"/>
                </a:solidFill>
                <a:ea typeface="楷体_GB2312" pitchFamily="49" charset="-122"/>
                <a:cs typeface="Courier New" panose="02070309020205020404" pitchFamily="49" charset="0"/>
              </a:rPr>
              <a:t>5</a:t>
            </a:r>
            <a:r>
              <a:rPr lang="zh-CN" altLang="en-US" sz="2400" dirty="0" smtClean="0">
                <a:solidFill>
                  <a:srgbClr val="000000"/>
                </a:solidFill>
                <a:ea typeface="楷体_GB2312" pitchFamily="49" charset="-122"/>
                <a:cs typeface="Courier New" panose="02070309020205020404" pitchFamily="49" charset="0"/>
              </a:rPr>
              <a:t>条指令的</a:t>
            </a:r>
            <a:r>
              <a:rPr lang="zh-CN" altLang="en-US" sz="2400" dirty="0" smtClean="0">
                <a:solidFill>
                  <a:srgbClr val="008000"/>
                </a:solidFill>
                <a:ea typeface="楷体_GB2312" pitchFamily="49" charset="-122"/>
                <a:cs typeface="Courier New" panose="02070309020205020404" pitchFamily="49" charset="0"/>
              </a:rPr>
              <a:t>峰值译码带宽</a:t>
            </a:r>
            <a:r>
              <a:rPr lang="zh-CN" altLang="en-US" sz="2400" dirty="0" smtClean="0">
                <a:solidFill>
                  <a:srgbClr val="000000"/>
                </a:solidFill>
                <a:ea typeface="楷体_GB2312" pitchFamily="49" charset="-122"/>
                <a:cs typeface="Courier New" panose="02070309020205020404" pitchFamily="49" charset="0"/>
              </a:rPr>
              <a:t>。</a:t>
            </a:r>
            <a:endParaRPr lang="en-US" altLang="zh-CN" sz="2400" dirty="0" smtClean="0">
              <a:solidFill>
                <a:srgbClr val="000000"/>
              </a:solidFill>
              <a:ea typeface="楷体_GB2312" pitchFamily="49" charset="-122"/>
              <a:cs typeface="Courier New" panose="02070309020205020404" pitchFamily="49" charset="0"/>
            </a:endParaRPr>
          </a:p>
        </p:txBody>
      </p:sp>
      <p:sp>
        <p:nvSpPr>
          <p:cNvPr id="2" name="灯片编号占位符 1"/>
          <p:cNvSpPr>
            <a:spLocks noGrp="1"/>
          </p:cNvSpPr>
          <p:nvPr>
            <p:ph type="sldNum" sz="quarter" idx="11"/>
          </p:nvPr>
        </p:nvSpPr>
        <p:spPr/>
        <p:txBody>
          <a:bodyPr/>
          <a:lstStyle/>
          <a:p>
            <a:fld id="{1249CAA2-A36C-4D0A-B095-2E3BE72EBB0E}" type="slidenum">
              <a:rPr lang="zh-CN" altLang="en-US" smtClean="0"/>
              <a:pPr/>
              <a:t>122</a:t>
            </a:fld>
            <a:endParaRPr lang="en-US" altLang="zh-CN"/>
          </a:p>
        </p:txBody>
      </p:sp>
      <p:sp>
        <p:nvSpPr>
          <p:cNvPr id="6" name="矩形 5"/>
          <p:cNvSpPr/>
          <p:nvPr/>
        </p:nvSpPr>
        <p:spPr>
          <a:xfrm>
            <a:off x="755470" y="778107"/>
            <a:ext cx="3829895" cy="523220"/>
          </a:xfrm>
          <a:prstGeom prst="rect">
            <a:avLst/>
          </a:prstGeom>
        </p:spPr>
        <p:txBody>
          <a:bodyPr wrap="none">
            <a:spAutoFit/>
          </a:bodyPr>
          <a:lstStyle/>
          <a:p>
            <a:pPr algn="l"/>
            <a:r>
              <a:rPr lang="en-US" altLang="zh-CN"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2. </a:t>
            </a:r>
            <a:r>
              <a:rPr lang="zh-CN" altLang="en-US"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微融合和宏融合技术</a:t>
            </a:r>
            <a:endParaRPr lang="zh-CN" altLang="en-US" dirty="0">
              <a:solidFill>
                <a:srgbClr val="FF6600"/>
              </a:solidFill>
              <a:latin typeface="Arial" panose="020B0604020202020204" pitchFamily="34" charset="0"/>
              <a:ea typeface="黑体" panose="02010609060101010101" pitchFamily="49" charset="-122"/>
              <a:cs typeface="Arial" panose="020B0604020202020204" pitchFamily="34" charset="0"/>
            </a:endParaRPr>
          </a:p>
        </p:txBody>
      </p:sp>
      <p:sp>
        <p:nvSpPr>
          <p:cNvPr id="7" name="矩形 6"/>
          <p:cNvSpPr/>
          <p:nvPr/>
        </p:nvSpPr>
        <p:spPr>
          <a:xfrm>
            <a:off x="4904556" y="788287"/>
            <a:ext cx="1827744" cy="523220"/>
          </a:xfrm>
          <a:prstGeom prst="rect">
            <a:avLst/>
          </a:prstGeom>
        </p:spPr>
        <p:txBody>
          <a:bodyPr wrap="none">
            <a:spAutoFit/>
          </a:bodyPr>
          <a:lstStyle/>
          <a:p>
            <a:pPr algn="l"/>
            <a:r>
              <a:rPr lang="en-US" altLang="zh-CN"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2</a:t>
            </a:r>
            <a:r>
              <a:rPr lang="zh-CN" altLang="en-US" sz="2800" b="1" kern="0" dirty="0" smtClean="0">
                <a:solidFill>
                  <a:srgbClr val="008000"/>
                </a:solidFill>
                <a:latin typeface="Arial" panose="020B0604020202020204" pitchFamily="34" charset="0"/>
                <a:ea typeface="黑体" panose="02010609060101010101" pitchFamily="49" charset="-122"/>
                <a:cs typeface="Arial" panose="020B0604020202020204" pitchFamily="34" charset="0"/>
              </a:rPr>
              <a:t>）宏融合</a:t>
            </a:r>
            <a:endParaRPr lang="zh-CN" altLang="en-US" dirty="0">
              <a:solidFill>
                <a:srgbClr val="008000"/>
              </a:solidFill>
              <a:latin typeface="Arial" panose="020B0604020202020204" pitchFamily="34" charset="0"/>
              <a:ea typeface="黑体" panose="02010609060101010101" pitchFamily="49" charset="-122"/>
              <a:cs typeface="Arial" panose="020B0604020202020204" pitchFamily="34"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1551805863"/>
              </p:ext>
            </p:extLst>
          </p:nvPr>
        </p:nvGraphicFramePr>
        <p:xfrm>
          <a:off x="323410" y="1873780"/>
          <a:ext cx="8425165" cy="3139440"/>
        </p:xfrm>
        <a:graphic>
          <a:graphicData uri="http://schemas.openxmlformats.org/drawingml/2006/table">
            <a:tbl>
              <a:tblPr firstRow="1" bandRow="1">
                <a:tableStyleId>{5940675A-B579-460E-94D1-54222C63F5DA}</a:tableStyleId>
              </a:tblPr>
              <a:tblGrid>
                <a:gridCol w="2952410"/>
                <a:gridCol w="843545"/>
                <a:gridCol w="771535"/>
                <a:gridCol w="771535"/>
                <a:gridCol w="771535"/>
                <a:gridCol w="771535"/>
                <a:gridCol w="771535"/>
                <a:gridCol w="771535"/>
              </a:tblGrid>
              <a:tr h="370840">
                <a:tc>
                  <a:txBody>
                    <a:bodyPr/>
                    <a:lstStyle/>
                    <a:p>
                      <a:pPr algn="ctr"/>
                      <a:r>
                        <a:rPr lang="zh-CN" altLang="en-US" sz="2400" b="1" dirty="0" smtClean="0"/>
                        <a:t>指令</a:t>
                      </a:r>
                      <a:endParaRPr lang="zh-CN" altLang="en-US" sz="2400" b="1" dirty="0"/>
                    </a:p>
                  </a:txBody>
                  <a:tcPr anchor="ctr">
                    <a:solidFill>
                      <a:srgbClr val="CCFFFF"/>
                    </a:solidFill>
                  </a:tcPr>
                </a:tc>
                <a:tc>
                  <a:txBody>
                    <a:bodyPr/>
                    <a:lstStyle/>
                    <a:p>
                      <a:pPr algn="ctr"/>
                      <a:r>
                        <a:rPr lang="en-US" altLang="zh-CN" sz="2000" b="1" dirty="0" smtClean="0"/>
                        <a:t>TEST</a:t>
                      </a:r>
                      <a:endParaRPr lang="zh-CN" altLang="en-US" sz="2000" b="1" dirty="0"/>
                    </a:p>
                  </a:txBody>
                  <a:tcPr anchor="ctr">
                    <a:solidFill>
                      <a:srgbClr val="CCFFFF"/>
                    </a:solidFill>
                  </a:tcPr>
                </a:tc>
                <a:tc>
                  <a:txBody>
                    <a:bodyPr/>
                    <a:lstStyle/>
                    <a:p>
                      <a:pPr algn="ctr"/>
                      <a:r>
                        <a:rPr lang="en-US" altLang="zh-CN" sz="2000" b="1" dirty="0" smtClean="0"/>
                        <a:t>AND</a:t>
                      </a:r>
                      <a:endParaRPr lang="zh-CN" altLang="en-US" sz="2000" b="1" dirty="0"/>
                    </a:p>
                  </a:txBody>
                  <a:tcPr anchor="ctr">
                    <a:solidFill>
                      <a:srgbClr val="CCFFFF"/>
                    </a:solidFill>
                  </a:tcPr>
                </a:tc>
                <a:tc>
                  <a:txBody>
                    <a:bodyPr/>
                    <a:lstStyle/>
                    <a:p>
                      <a:pPr algn="ctr"/>
                      <a:r>
                        <a:rPr lang="en-US" altLang="zh-CN" sz="2000" b="1" dirty="0" smtClean="0"/>
                        <a:t>CMP</a:t>
                      </a:r>
                      <a:endParaRPr lang="zh-CN" altLang="en-US" sz="2000" b="1" dirty="0"/>
                    </a:p>
                  </a:txBody>
                  <a:tcPr anchor="ctr">
                    <a:solidFill>
                      <a:srgbClr val="CCFFFF"/>
                    </a:solidFill>
                  </a:tcPr>
                </a:tc>
                <a:tc>
                  <a:txBody>
                    <a:bodyPr/>
                    <a:lstStyle/>
                    <a:p>
                      <a:pPr algn="ctr"/>
                      <a:r>
                        <a:rPr lang="en-US" altLang="zh-CN" sz="2000" b="1" dirty="0" smtClean="0"/>
                        <a:t>ADD</a:t>
                      </a:r>
                      <a:endParaRPr lang="zh-CN" altLang="en-US" sz="2000" b="1" dirty="0"/>
                    </a:p>
                  </a:txBody>
                  <a:tcPr anchor="ctr">
                    <a:solidFill>
                      <a:srgbClr val="CCFFFF"/>
                    </a:solidFill>
                  </a:tcPr>
                </a:tc>
                <a:tc>
                  <a:txBody>
                    <a:bodyPr/>
                    <a:lstStyle/>
                    <a:p>
                      <a:pPr algn="ctr"/>
                      <a:r>
                        <a:rPr lang="en-US" altLang="zh-CN" sz="2000" b="1" dirty="0" smtClean="0"/>
                        <a:t>SUB</a:t>
                      </a:r>
                      <a:endParaRPr lang="zh-CN" altLang="en-US" sz="2000" b="1" dirty="0"/>
                    </a:p>
                  </a:txBody>
                  <a:tcPr anchor="ctr">
                    <a:solidFill>
                      <a:srgbClr val="CCFFFF"/>
                    </a:solidFill>
                  </a:tcPr>
                </a:tc>
                <a:tc>
                  <a:txBody>
                    <a:bodyPr/>
                    <a:lstStyle/>
                    <a:p>
                      <a:pPr algn="ctr"/>
                      <a:r>
                        <a:rPr lang="en-US" altLang="zh-CN" sz="2000" b="1" dirty="0" smtClean="0"/>
                        <a:t>INC</a:t>
                      </a:r>
                      <a:endParaRPr lang="zh-CN" altLang="en-US" sz="2000" b="1" dirty="0"/>
                    </a:p>
                  </a:txBody>
                  <a:tcPr anchor="ctr">
                    <a:solidFill>
                      <a:srgbClr val="CCFFFF"/>
                    </a:solidFill>
                  </a:tcPr>
                </a:tc>
                <a:tc>
                  <a:txBody>
                    <a:bodyPr/>
                    <a:lstStyle/>
                    <a:p>
                      <a:pPr algn="ctr"/>
                      <a:r>
                        <a:rPr lang="en-US" altLang="zh-CN" sz="2000" b="1" dirty="0" smtClean="0"/>
                        <a:t>DEC</a:t>
                      </a:r>
                      <a:endParaRPr lang="zh-CN" altLang="en-US" sz="2000" b="1" dirty="0"/>
                    </a:p>
                  </a:txBody>
                  <a:tcPr anchor="ctr">
                    <a:solidFill>
                      <a:srgbClr val="CCFFFF"/>
                    </a:solidFill>
                  </a:tcPr>
                </a:tc>
              </a:tr>
              <a:tr h="370840">
                <a:tc>
                  <a:txBody>
                    <a:bodyPr/>
                    <a:lstStyle/>
                    <a:p>
                      <a:pPr algn="ctr"/>
                      <a:r>
                        <a:rPr lang="en-US" altLang="zh-CN" sz="2000" b="1" dirty="0" smtClean="0"/>
                        <a:t>JO/JNO</a:t>
                      </a:r>
                      <a:endParaRPr lang="zh-CN" altLang="en-US" sz="2000" b="1" dirty="0"/>
                    </a:p>
                  </a:txBody>
                  <a:tcPr anchor="ctr">
                    <a:solidFill>
                      <a:srgbClr val="FFDDFF"/>
                    </a:solidFill>
                  </a:tcPr>
                </a:tc>
                <a:tc>
                  <a:txBody>
                    <a:bodyPr/>
                    <a:lstStyle/>
                    <a:p>
                      <a:pPr algn="ctr"/>
                      <a:r>
                        <a:rPr lang="en-US" altLang="zh-CN" sz="2000" b="1" dirty="0" smtClean="0"/>
                        <a:t>Y</a:t>
                      </a:r>
                      <a:endParaRPr lang="zh-CN" altLang="en-US" sz="2000" b="1" dirty="0"/>
                    </a:p>
                  </a:txBody>
                  <a:tcPr anchor="ctr">
                    <a:solidFill>
                      <a:srgbClr val="FFFF99"/>
                    </a:solidFill>
                  </a:tcPr>
                </a:tc>
                <a:tc>
                  <a:txBody>
                    <a:bodyPr/>
                    <a:lstStyle/>
                    <a:p>
                      <a:pPr algn="ctr"/>
                      <a:r>
                        <a:rPr lang="en-US" altLang="zh-CN" sz="2000" b="1" dirty="0" smtClean="0"/>
                        <a:t>Y</a:t>
                      </a:r>
                      <a:endParaRPr lang="zh-CN" altLang="en-US" sz="2000" b="1" dirty="0"/>
                    </a:p>
                  </a:txBody>
                  <a:tcPr anchor="ctr">
                    <a:solidFill>
                      <a:srgbClr val="FFFF99"/>
                    </a:solidFill>
                  </a:tcPr>
                </a:tc>
                <a:tc>
                  <a:txBody>
                    <a:bodyPr/>
                    <a:lstStyle/>
                    <a:p>
                      <a:pPr algn="ctr"/>
                      <a:r>
                        <a:rPr lang="en-US" altLang="zh-CN" sz="2000" b="1" dirty="0" smtClean="0"/>
                        <a:t>N</a:t>
                      </a:r>
                      <a:endParaRPr lang="zh-CN" altLang="en-US" sz="2000" b="1" dirty="0"/>
                    </a:p>
                  </a:txBody>
                  <a:tcPr anchor="ctr">
                    <a:solidFill>
                      <a:srgbClr val="FFFF99"/>
                    </a:solidFill>
                  </a:tcPr>
                </a:tc>
                <a:tc>
                  <a:txBody>
                    <a:bodyPr/>
                    <a:lstStyle/>
                    <a:p>
                      <a:pPr algn="ctr"/>
                      <a:r>
                        <a:rPr lang="en-US" altLang="zh-CN" sz="2000" b="1" dirty="0" smtClean="0"/>
                        <a:t>N</a:t>
                      </a:r>
                      <a:endParaRPr lang="zh-CN" altLang="en-US" sz="2000" b="1" dirty="0"/>
                    </a:p>
                  </a:txBody>
                  <a:tcPr anchor="ctr">
                    <a:solidFill>
                      <a:srgbClr val="FFFF99"/>
                    </a:solidFill>
                  </a:tcPr>
                </a:tc>
                <a:tc>
                  <a:txBody>
                    <a:bodyPr/>
                    <a:lstStyle/>
                    <a:p>
                      <a:pPr algn="ctr"/>
                      <a:r>
                        <a:rPr lang="en-US" altLang="zh-CN" sz="2000" b="1" dirty="0" smtClean="0"/>
                        <a:t>N</a:t>
                      </a:r>
                      <a:endParaRPr lang="zh-CN" altLang="en-US" sz="2000" b="1" dirty="0"/>
                    </a:p>
                  </a:txBody>
                  <a:tcPr anchor="ctr">
                    <a:solidFill>
                      <a:srgbClr val="FFFF99"/>
                    </a:solidFill>
                  </a:tcPr>
                </a:tc>
                <a:tc>
                  <a:txBody>
                    <a:bodyPr/>
                    <a:lstStyle/>
                    <a:p>
                      <a:pPr algn="ctr"/>
                      <a:r>
                        <a:rPr lang="en-US" altLang="zh-CN" sz="2000" b="1" dirty="0" smtClean="0"/>
                        <a:t>N</a:t>
                      </a:r>
                      <a:endParaRPr lang="zh-CN" altLang="en-US" sz="2000" b="1" dirty="0"/>
                    </a:p>
                  </a:txBody>
                  <a:tcPr anchor="ctr">
                    <a:solidFill>
                      <a:srgbClr val="FFFF99"/>
                    </a:solidFill>
                  </a:tcPr>
                </a:tc>
                <a:tc>
                  <a:txBody>
                    <a:bodyPr/>
                    <a:lstStyle/>
                    <a:p>
                      <a:pPr algn="ctr"/>
                      <a:r>
                        <a:rPr lang="en-US" altLang="zh-CN" sz="2000" b="1" dirty="0" smtClean="0"/>
                        <a:t>N</a:t>
                      </a:r>
                      <a:endParaRPr lang="zh-CN" altLang="en-US" sz="2000" b="1" dirty="0"/>
                    </a:p>
                  </a:txBody>
                  <a:tcPr anchor="ctr">
                    <a:solidFill>
                      <a:srgbClr val="FFFF99"/>
                    </a:solidFill>
                  </a:tcPr>
                </a:tc>
              </a:tr>
              <a:tr h="370840">
                <a:tc>
                  <a:txBody>
                    <a:bodyPr/>
                    <a:lstStyle/>
                    <a:p>
                      <a:pPr algn="ctr"/>
                      <a:r>
                        <a:rPr lang="en-US" altLang="zh-CN" sz="2000" b="1" dirty="0" smtClean="0"/>
                        <a:t>JC/JB/JAE/JNB</a:t>
                      </a:r>
                      <a:endParaRPr lang="zh-CN" altLang="en-US" sz="2000" b="1" dirty="0"/>
                    </a:p>
                  </a:txBody>
                  <a:tcPr anchor="ctr">
                    <a:solidFill>
                      <a:srgbClr val="FFDDFF"/>
                    </a:solidFill>
                  </a:tcPr>
                </a:tc>
                <a:tc>
                  <a:txBody>
                    <a:bodyPr/>
                    <a:lstStyle/>
                    <a:p>
                      <a:pPr algn="ctr"/>
                      <a:r>
                        <a:rPr lang="en-US" altLang="zh-CN" sz="2000" b="1" dirty="0" smtClean="0"/>
                        <a:t>Y</a:t>
                      </a:r>
                      <a:endParaRPr lang="zh-CN" altLang="en-US" sz="2000" b="1" dirty="0"/>
                    </a:p>
                  </a:txBody>
                  <a:tcPr anchor="ctr">
                    <a:solidFill>
                      <a:srgbClr val="FFFF99"/>
                    </a:solidFill>
                  </a:tcPr>
                </a:tc>
                <a:tc>
                  <a:txBody>
                    <a:bodyPr/>
                    <a:lstStyle/>
                    <a:p>
                      <a:pPr algn="ctr"/>
                      <a:r>
                        <a:rPr lang="en-US" altLang="zh-CN" sz="2000" b="1" dirty="0" smtClean="0"/>
                        <a:t>Y</a:t>
                      </a:r>
                      <a:endParaRPr lang="zh-CN" altLang="en-US" sz="2000" b="1" dirty="0"/>
                    </a:p>
                  </a:txBody>
                  <a:tcPr anchor="ctr">
                    <a:solidFill>
                      <a:srgbClr val="FFFF99"/>
                    </a:solidFill>
                  </a:tcPr>
                </a:tc>
                <a:tc>
                  <a:txBody>
                    <a:bodyPr/>
                    <a:lstStyle/>
                    <a:p>
                      <a:pPr algn="ctr"/>
                      <a:r>
                        <a:rPr lang="en-US" altLang="zh-CN" sz="2000" b="1" dirty="0" smtClean="0"/>
                        <a:t>Y</a:t>
                      </a:r>
                      <a:endParaRPr lang="zh-CN" altLang="en-US" sz="2000" b="1" dirty="0"/>
                    </a:p>
                  </a:txBody>
                  <a:tcPr anchor="ctr">
                    <a:solidFill>
                      <a:srgbClr val="FFFF99"/>
                    </a:solidFill>
                  </a:tcPr>
                </a:tc>
                <a:tc>
                  <a:txBody>
                    <a:bodyPr/>
                    <a:lstStyle/>
                    <a:p>
                      <a:pPr algn="ctr"/>
                      <a:r>
                        <a:rPr lang="en-US" altLang="zh-CN" sz="2000" b="1" dirty="0" smtClean="0"/>
                        <a:t>Y</a:t>
                      </a:r>
                      <a:endParaRPr lang="zh-CN" altLang="en-US" sz="2000" b="1" dirty="0"/>
                    </a:p>
                  </a:txBody>
                  <a:tcPr anchor="ctr">
                    <a:solidFill>
                      <a:srgbClr val="FFFF99"/>
                    </a:solidFill>
                  </a:tcPr>
                </a:tc>
                <a:tc>
                  <a:txBody>
                    <a:bodyPr/>
                    <a:lstStyle/>
                    <a:p>
                      <a:pPr algn="ctr"/>
                      <a:r>
                        <a:rPr lang="en-US" altLang="zh-CN" sz="2000" b="1" dirty="0" smtClean="0"/>
                        <a:t>Y</a:t>
                      </a:r>
                      <a:endParaRPr lang="zh-CN" altLang="en-US" sz="2000" b="1" dirty="0"/>
                    </a:p>
                  </a:txBody>
                  <a:tcPr anchor="ctr">
                    <a:solidFill>
                      <a:srgbClr val="FFFF99"/>
                    </a:solidFill>
                  </a:tcPr>
                </a:tc>
                <a:tc>
                  <a:txBody>
                    <a:bodyPr/>
                    <a:lstStyle/>
                    <a:p>
                      <a:pPr algn="ctr"/>
                      <a:r>
                        <a:rPr lang="en-US" altLang="zh-CN" sz="2000" b="1" dirty="0" smtClean="0"/>
                        <a:t>N</a:t>
                      </a:r>
                      <a:endParaRPr lang="zh-CN" altLang="en-US" sz="2000" b="1" dirty="0"/>
                    </a:p>
                  </a:txBody>
                  <a:tcPr anchor="ctr">
                    <a:solidFill>
                      <a:srgbClr val="FFFF99"/>
                    </a:solidFill>
                  </a:tcPr>
                </a:tc>
                <a:tc>
                  <a:txBody>
                    <a:bodyPr/>
                    <a:lstStyle/>
                    <a:p>
                      <a:pPr algn="ctr"/>
                      <a:r>
                        <a:rPr lang="en-US" altLang="zh-CN" sz="2000" b="1" dirty="0" smtClean="0"/>
                        <a:t>N</a:t>
                      </a:r>
                      <a:endParaRPr lang="zh-CN" altLang="en-US" sz="2000" b="1" dirty="0"/>
                    </a:p>
                  </a:txBody>
                  <a:tcPr anchor="ctr">
                    <a:solidFill>
                      <a:srgbClr val="FFFF99"/>
                    </a:solidFill>
                  </a:tcPr>
                </a:tc>
              </a:tr>
              <a:tr h="370840">
                <a:tc>
                  <a:txBody>
                    <a:bodyPr/>
                    <a:lstStyle/>
                    <a:p>
                      <a:pPr algn="ctr"/>
                      <a:r>
                        <a:rPr lang="en-US" altLang="zh-CN" sz="2000" b="1" dirty="0" smtClean="0"/>
                        <a:t>JE/JZ/JNE/JNZ</a:t>
                      </a:r>
                      <a:endParaRPr lang="zh-CN" altLang="en-US" sz="2000" b="1" dirty="0"/>
                    </a:p>
                  </a:txBody>
                  <a:tcPr anchor="ctr">
                    <a:solidFill>
                      <a:srgbClr val="FFDDFF"/>
                    </a:solidFill>
                  </a:tcPr>
                </a:tc>
                <a:tc>
                  <a:txBody>
                    <a:bodyPr/>
                    <a:lstStyle/>
                    <a:p>
                      <a:pPr algn="ctr"/>
                      <a:r>
                        <a:rPr lang="en-US" altLang="zh-CN" sz="2000" b="1" dirty="0" smtClean="0"/>
                        <a:t>Y</a:t>
                      </a:r>
                      <a:endParaRPr lang="zh-CN" altLang="en-US" sz="2000" b="1" dirty="0"/>
                    </a:p>
                  </a:txBody>
                  <a:tcPr anchor="ctr">
                    <a:solidFill>
                      <a:srgbClr val="FFFF99"/>
                    </a:solidFill>
                  </a:tcPr>
                </a:tc>
                <a:tc>
                  <a:txBody>
                    <a:bodyPr/>
                    <a:lstStyle/>
                    <a:p>
                      <a:pPr algn="ctr"/>
                      <a:r>
                        <a:rPr lang="en-US" altLang="zh-CN" sz="2000" b="1" dirty="0" smtClean="0"/>
                        <a:t>Y</a:t>
                      </a:r>
                      <a:endParaRPr lang="zh-CN" altLang="en-US" sz="2000" b="1" dirty="0"/>
                    </a:p>
                  </a:txBody>
                  <a:tcPr anchor="ctr">
                    <a:solidFill>
                      <a:srgbClr val="FFFF99"/>
                    </a:solidFill>
                  </a:tcPr>
                </a:tc>
                <a:tc>
                  <a:txBody>
                    <a:bodyPr/>
                    <a:lstStyle/>
                    <a:p>
                      <a:pPr algn="ctr"/>
                      <a:r>
                        <a:rPr lang="en-US" altLang="zh-CN" sz="2000" b="1" dirty="0" smtClean="0"/>
                        <a:t>Y</a:t>
                      </a:r>
                      <a:endParaRPr lang="zh-CN" altLang="en-US" sz="2000" b="1" dirty="0"/>
                    </a:p>
                  </a:txBody>
                  <a:tcPr anchor="ctr">
                    <a:solidFill>
                      <a:srgbClr val="FFFF99"/>
                    </a:solidFill>
                  </a:tcPr>
                </a:tc>
                <a:tc>
                  <a:txBody>
                    <a:bodyPr/>
                    <a:lstStyle/>
                    <a:p>
                      <a:pPr algn="ctr"/>
                      <a:r>
                        <a:rPr lang="en-US" altLang="zh-CN" sz="2000" b="1" dirty="0" smtClean="0"/>
                        <a:t>Y</a:t>
                      </a:r>
                      <a:endParaRPr lang="zh-CN" altLang="en-US" sz="2000" b="1" dirty="0"/>
                    </a:p>
                  </a:txBody>
                  <a:tcPr anchor="ctr">
                    <a:solidFill>
                      <a:srgbClr val="FFFF99"/>
                    </a:solidFill>
                  </a:tcPr>
                </a:tc>
                <a:tc>
                  <a:txBody>
                    <a:bodyPr/>
                    <a:lstStyle/>
                    <a:p>
                      <a:pPr algn="ctr"/>
                      <a:r>
                        <a:rPr lang="en-US" altLang="zh-CN" sz="2000" b="1" dirty="0" smtClean="0"/>
                        <a:t>Y</a:t>
                      </a:r>
                      <a:endParaRPr lang="zh-CN" altLang="en-US" sz="2000" b="1" dirty="0"/>
                    </a:p>
                  </a:txBody>
                  <a:tcPr anchor="ctr">
                    <a:solidFill>
                      <a:srgbClr val="FFFF99"/>
                    </a:solidFill>
                  </a:tcPr>
                </a:tc>
                <a:tc>
                  <a:txBody>
                    <a:bodyPr/>
                    <a:lstStyle/>
                    <a:p>
                      <a:pPr algn="ctr"/>
                      <a:r>
                        <a:rPr lang="en-US" altLang="zh-CN" sz="2000" b="1" dirty="0" smtClean="0"/>
                        <a:t>Y</a:t>
                      </a:r>
                      <a:endParaRPr lang="zh-CN" altLang="en-US" sz="2000" b="1" dirty="0"/>
                    </a:p>
                  </a:txBody>
                  <a:tcPr anchor="ctr">
                    <a:solidFill>
                      <a:srgbClr val="FFFF99"/>
                    </a:solidFill>
                  </a:tcPr>
                </a:tc>
                <a:tc>
                  <a:txBody>
                    <a:bodyPr/>
                    <a:lstStyle/>
                    <a:p>
                      <a:pPr algn="ctr"/>
                      <a:r>
                        <a:rPr lang="en-US" altLang="zh-CN" sz="2000" b="1" dirty="0" smtClean="0"/>
                        <a:t>Y</a:t>
                      </a:r>
                      <a:endParaRPr lang="zh-CN" altLang="en-US" sz="2000" b="1" dirty="0"/>
                    </a:p>
                  </a:txBody>
                  <a:tcPr anchor="ctr">
                    <a:solidFill>
                      <a:srgbClr val="FFFF99"/>
                    </a:solidFill>
                  </a:tcPr>
                </a:tc>
              </a:tr>
              <a:tr h="370840">
                <a:tc>
                  <a:txBody>
                    <a:bodyPr/>
                    <a:lstStyle/>
                    <a:p>
                      <a:pPr algn="ctr"/>
                      <a:r>
                        <a:rPr lang="en-US" altLang="zh-CN" sz="2000" b="1" dirty="0" smtClean="0"/>
                        <a:t>JNA/JBE/JA/JNBE</a:t>
                      </a:r>
                      <a:endParaRPr lang="zh-CN" altLang="en-US" sz="2000" b="1" dirty="0"/>
                    </a:p>
                  </a:txBody>
                  <a:tcPr anchor="ctr">
                    <a:solidFill>
                      <a:srgbClr val="FFDDFF"/>
                    </a:solidFill>
                  </a:tcPr>
                </a:tc>
                <a:tc>
                  <a:txBody>
                    <a:bodyPr/>
                    <a:lstStyle/>
                    <a:p>
                      <a:pPr algn="ctr"/>
                      <a:r>
                        <a:rPr lang="en-US" altLang="zh-CN" sz="2000" b="1" dirty="0" smtClean="0"/>
                        <a:t>Y</a:t>
                      </a:r>
                      <a:endParaRPr lang="zh-CN" altLang="en-US" sz="2000" b="1" dirty="0"/>
                    </a:p>
                  </a:txBody>
                  <a:tcPr anchor="ctr">
                    <a:solidFill>
                      <a:srgbClr val="FFFF99"/>
                    </a:solidFill>
                  </a:tcPr>
                </a:tc>
                <a:tc>
                  <a:txBody>
                    <a:bodyPr/>
                    <a:lstStyle/>
                    <a:p>
                      <a:pPr algn="ctr"/>
                      <a:r>
                        <a:rPr lang="en-US" altLang="zh-CN" sz="2000" b="1" dirty="0" smtClean="0"/>
                        <a:t>Y</a:t>
                      </a:r>
                      <a:endParaRPr lang="zh-CN" altLang="en-US" sz="2000" b="1" dirty="0"/>
                    </a:p>
                  </a:txBody>
                  <a:tcPr anchor="ctr">
                    <a:solidFill>
                      <a:srgbClr val="FFFF99"/>
                    </a:solidFill>
                  </a:tcPr>
                </a:tc>
                <a:tc>
                  <a:txBody>
                    <a:bodyPr/>
                    <a:lstStyle/>
                    <a:p>
                      <a:pPr algn="ctr"/>
                      <a:r>
                        <a:rPr lang="en-US" altLang="zh-CN" sz="2000" b="1" dirty="0" smtClean="0"/>
                        <a:t>Y</a:t>
                      </a:r>
                      <a:endParaRPr lang="zh-CN" altLang="en-US" sz="2000" b="1" dirty="0"/>
                    </a:p>
                  </a:txBody>
                  <a:tcPr anchor="ctr">
                    <a:solidFill>
                      <a:srgbClr val="FFFF99"/>
                    </a:solidFill>
                  </a:tcPr>
                </a:tc>
                <a:tc>
                  <a:txBody>
                    <a:bodyPr/>
                    <a:lstStyle/>
                    <a:p>
                      <a:pPr algn="ctr"/>
                      <a:r>
                        <a:rPr lang="en-US" altLang="zh-CN" sz="2000" b="1" dirty="0" smtClean="0"/>
                        <a:t>Y</a:t>
                      </a:r>
                      <a:endParaRPr lang="zh-CN" altLang="en-US" sz="2000" b="1" dirty="0"/>
                    </a:p>
                  </a:txBody>
                  <a:tcPr anchor="ctr">
                    <a:solidFill>
                      <a:srgbClr val="FFFF99"/>
                    </a:solidFill>
                  </a:tcPr>
                </a:tc>
                <a:tc>
                  <a:txBody>
                    <a:bodyPr/>
                    <a:lstStyle/>
                    <a:p>
                      <a:pPr algn="ctr"/>
                      <a:r>
                        <a:rPr lang="en-US" altLang="zh-CN" sz="2000" b="1" dirty="0" smtClean="0"/>
                        <a:t>Y</a:t>
                      </a:r>
                      <a:endParaRPr lang="zh-CN" altLang="en-US" sz="2000" b="1" dirty="0"/>
                    </a:p>
                  </a:txBody>
                  <a:tcPr anchor="ctr">
                    <a:solidFill>
                      <a:srgbClr val="FFFF99"/>
                    </a:solidFill>
                  </a:tcPr>
                </a:tc>
                <a:tc>
                  <a:txBody>
                    <a:bodyPr/>
                    <a:lstStyle/>
                    <a:p>
                      <a:pPr algn="ctr"/>
                      <a:r>
                        <a:rPr lang="en-US" altLang="zh-CN" sz="2000" b="1" dirty="0" smtClean="0"/>
                        <a:t>N</a:t>
                      </a:r>
                      <a:endParaRPr lang="zh-CN" altLang="en-US" sz="2000" b="1" dirty="0"/>
                    </a:p>
                  </a:txBody>
                  <a:tcPr anchor="ctr">
                    <a:solidFill>
                      <a:srgbClr val="FFFF99"/>
                    </a:solidFill>
                  </a:tcPr>
                </a:tc>
                <a:tc>
                  <a:txBody>
                    <a:bodyPr/>
                    <a:lstStyle/>
                    <a:p>
                      <a:pPr algn="ctr"/>
                      <a:r>
                        <a:rPr lang="en-US" altLang="zh-CN" sz="2000" b="1" dirty="0" smtClean="0"/>
                        <a:t>N</a:t>
                      </a:r>
                      <a:endParaRPr lang="zh-CN" altLang="en-US" sz="2000" b="1" dirty="0"/>
                    </a:p>
                  </a:txBody>
                  <a:tcPr anchor="ctr">
                    <a:solidFill>
                      <a:srgbClr val="FFFF99"/>
                    </a:solidFill>
                  </a:tcPr>
                </a:tc>
              </a:tr>
              <a:tr h="370840">
                <a:tc>
                  <a:txBody>
                    <a:bodyPr/>
                    <a:lstStyle/>
                    <a:p>
                      <a:pPr algn="ctr"/>
                      <a:r>
                        <a:rPr lang="en-US" altLang="zh-CN" sz="2000" b="1" dirty="0" smtClean="0"/>
                        <a:t>JS/JNS/JP/JPE/JNP/JPO</a:t>
                      </a:r>
                      <a:endParaRPr lang="zh-CN" altLang="en-US" sz="2000" b="1" dirty="0"/>
                    </a:p>
                  </a:txBody>
                  <a:tcPr anchor="ctr">
                    <a:solidFill>
                      <a:srgbClr val="FFDDFF"/>
                    </a:solidFill>
                  </a:tcPr>
                </a:tc>
                <a:tc>
                  <a:txBody>
                    <a:bodyPr/>
                    <a:lstStyle/>
                    <a:p>
                      <a:pPr algn="ctr"/>
                      <a:r>
                        <a:rPr lang="en-US" altLang="zh-CN" sz="2000" b="1" dirty="0" smtClean="0"/>
                        <a:t>Y</a:t>
                      </a:r>
                      <a:endParaRPr lang="zh-CN" altLang="en-US" sz="2000" b="1" dirty="0"/>
                    </a:p>
                  </a:txBody>
                  <a:tcPr anchor="ctr">
                    <a:solidFill>
                      <a:srgbClr val="FFFF99"/>
                    </a:solidFill>
                  </a:tcPr>
                </a:tc>
                <a:tc>
                  <a:txBody>
                    <a:bodyPr/>
                    <a:lstStyle/>
                    <a:p>
                      <a:pPr algn="ctr"/>
                      <a:r>
                        <a:rPr lang="en-US" altLang="zh-CN" sz="2000" b="1" dirty="0" smtClean="0"/>
                        <a:t>Y</a:t>
                      </a:r>
                      <a:endParaRPr lang="zh-CN" altLang="en-US" sz="2000" b="1" dirty="0"/>
                    </a:p>
                  </a:txBody>
                  <a:tcPr anchor="ctr">
                    <a:solidFill>
                      <a:srgbClr val="FFFF99"/>
                    </a:solidFill>
                  </a:tcPr>
                </a:tc>
                <a:tc>
                  <a:txBody>
                    <a:bodyPr/>
                    <a:lstStyle/>
                    <a:p>
                      <a:pPr algn="ctr"/>
                      <a:r>
                        <a:rPr lang="en-US" altLang="zh-CN" sz="2000" b="1" dirty="0" smtClean="0"/>
                        <a:t>N</a:t>
                      </a:r>
                      <a:endParaRPr lang="zh-CN" altLang="en-US" sz="2000" b="1" dirty="0"/>
                    </a:p>
                  </a:txBody>
                  <a:tcPr anchor="ctr">
                    <a:solidFill>
                      <a:srgbClr val="FFFF99"/>
                    </a:solidFill>
                  </a:tcPr>
                </a:tc>
                <a:tc>
                  <a:txBody>
                    <a:bodyPr/>
                    <a:lstStyle/>
                    <a:p>
                      <a:pPr algn="ctr"/>
                      <a:r>
                        <a:rPr lang="en-US" altLang="zh-CN" sz="2000" b="1" dirty="0" smtClean="0"/>
                        <a:t>N</a:t>
                      </a:r>
                      <a:endParaRPr lang="zh-CN" altLang="en-US" sz="2000" b="1" dirty="0"/>
                    </a:p>
                  </a:txBody>
                  <a:tcPr anchor="ctr">
                    <a:solidFill>
                      <a:srgbClr val="FFFF99"/>
                    </a:solidFill>
                  </a:tcPr>
                </a:tc>
                <a:tc>
                  <a:txBody>
                    <a:bodyPr/>
                    <a:lstStyle/>
                    <a:p>
                      <a:pPr algn="ctr"/>
                      <a:r>
                        <a:rPr lang="en-US" altLang="zh-CN" sz="2000" b="1" dirty="0" smtClean="0"/>
                        <a:t>N</a:t>
                      </a:r>
                      <a:endParaRPr lang="zh-CN" altLang="en-US" sz="2000" b="1" dirty="0"/>
                    </a:p>
                  </a:txBody>
                  <a:tcPr anchor="ctr">
                    <a:solidFill>
                      <a:srgbClr val="FFFF99"/>
                    </a:solidFill>
                  </a:tcPr>
                </a:tc>
                <a:tc>
                  <a:txBody>
                    <a:bodyPr/>
                    <a:lstStyle/>
                    <a:p>
                      <a:pPr algn="ctr"/>
                      <a:r>
                        <a:rPr lang="en-US" altLang="zh-CN" sz="2000" b="1" dirty="0" smtClean="0"/>
                        <a:t>N</a:t>
                      </a:r>
                      <a:endParaRPr lang="zh-CN" altLang="en-US" sz="2000" b="1" dirty="0"/>
                    </a:p>
                  </a:txBody>
                  <a:tcPr anchor="ctr">
                    <a:solidFill>
                      <a:srgbClr val="FFFF99"/>
                    </a:solidFill>
                  </a:tcPr>
                </a:tc>
                <a:tc>
                  <a:txBody>
                    <a:bodyPr/>
                    <a:lstStyle/>
                    <a:p>
                      <a:pPr algn="ctr"/>
                      <a:r>
                        <a:rPr lang="en-US" altLang="zh-CN" sz="2000" b="1" dirty="0" smtClean="0"/>
                        <a:t>N</a:t>
                      </a:r>
                      <a:endParaRPr lang="zh-CN" altLang="en-US" sz="2000" b="1" dirty="0"/>
                    </a:p>
                  </a:txBody>
                  <a:tcPr anchor="ctr">
                    <a:solidFill>
                      <a:srgbClr val="FFFF99"/>
                    </a:solidFill>
                  </a:tcPr>
                </a:tc>
              </a:tr>
              <a:tr h="370840">
                <a:tc>
                  <a:txBody>
                    <a:bodyPr/>
                    <a:lstStyle/>
                    <a:p>
                      <a:pPr algn="ctr"/>
                      <a:r>
                        <a:rPr lang="en-US" altLang="zh-CN" sz="2000" b="1" dirty="0" smtClean="0"/>
                        <a:t>JL/JNGE/JGE/JNL/</a:t>
                      </a:r>
                      <a:br>
                        <a:rPr lang="en-US" altLang="zh-CN" sz="2000" b="1" dirty="0" smtClean="0"/>
                      </a:br>
                      <a:r>
                        <a:rPr lang="en-US" altLang="zh-CN" sz="2000" b="1" dirty="0" smtClean="0"/>
                        <a:t>JLE/JNG/JG/JNLE</a:t>
                      </a:r>
                      <a:endParaRPr lang="zh-CN" altLang="en-US" sz="2000" b="1" dirty="0"/>
                    </a:p>
                  </a:txBody>
                  <a:tcPr anchor="ctr">
                    <a:solidFill>
                      <a:srgbClr val="FFDDFF"/>
                    </a:solidFill>
                  </a:tcPr>
                </a:tc>
                <a:tc>
                  <a:txBody>
                    <a:bodyPr/>
                    <a:lstStyle/>
                    <a:p>
                      <a:pPr algn="ctr"/>
                      <a:r>
                        <a:rPr lang="en-US" altLang="zh-CN" sz="2000" b="1" dirty="0" smtClean="0"/>
                        <a:t>Y</a:t>
                      </a:r>
                      <a:endParaRPr lang="zh-CN" altLang="en-US" sz="2000" b="1" dirty="0"/>
                    </a:p>
                  </a:txBody>
                  <a:tcPr anchor="ctr">
                    <a:solidFill>
                      <a:srgbClr val="FFFF99"/>
                    </a:solidFill>
                  </a:tcPr>
                </a:tc>
                <a:tc>
                  <a:txBody>
                    <a:bodyPr/>
                    <a:lstStyle/>
                    <a:p>
                      <a:pPr algn="ctr"/>
                      <a:r>
                        <a:rPr lang="en-US" altLang="zh-CN" sz="2000" b="1" dirty="0" smtClean="0"/>
                        <a:t>Y</a:t>
                      </a:r>
                      <a:endParaRPr lang="zh-CN" altLang="en-US" sz="2000" b="1" dirty="0"/>
                    </a:p>
                  </a:txBody>
                  <a:tcPr anchor="ctr">
                    <a:solidFill>
                      <a:srgbClr val="FFFF99"/>
                    </a:solidFill>
                  </a:tcPr>
                </a:tc>
                <a:tc>
                  <a:txBody>
                    <a:bodyPr/>
                    <a:lstStyle/>
                    <a:p>
                      <a:pPr algn="ctr"/>
                      <a:r>
                        <a:rPr lang="en-US" altLang="zh-CN" sz="2000" b="1" dirty="0" smtClean="0"/>
                        <a:t>Y</a:t>
                      </a:r>
                      <a:endParaRPr lang="zh-CN" altLang="en-US" sz="2000" b="1" dirty="0"/>
                    </a:p>
                  </a:txBody>
                  <a:tcPr anchor="ctr">
                    <a:solidFill>
                      <a:srgbClr val="FFFF99"/>
                    </a:solidFill>
                  </a:tcPr>
                </a:tc>
                <a:tc>
                  <a:txBody>
                    <a:bodyPr/>
                    <a:lstStyle/>
                    <a:p>
                      <a:pPr algn="ctr"/>
                      <a:r>
                        <a:rPr lang="en-US" altLang="zh-CN" sz="2000" b="1" dirty="0" smtClean="0"/>
                        <a:t>Y</a:t>
                      </a:r>
                      <a:endParaRPr lang="zh-CN" altLang="en-US" sz="2000" b="1" dirty="0"/>
                    </a:p>
                  </a:txBody>
                  <a:tcPr anchor="ctr">
                    <a:solidFill>
                      <a:srgbClr val="FFFF99"/>
                    </a:solidFill>
                  </a:tcPr>
                </a:tc>
                <a:tc>
                  <a:txBody>
                    <a:bodyPr/>
                    <a:lstStyle/>
                    <a:p>
                      <a:pPr algn="ctr"/>
                      <a:r>
                        <a:rPr lang="en-US" altLang="zh-CN" sz="2000" b="1" dirty="0" smtClean="0"/>
                        <a:t>Y</a:t>
                      </a:r>
                      <a:endParaRPr lang="zh-CN" altLang="en-US" sz="2000" b="1" dirty="0"/>
                    </a:p>
                  </a:txBody>
                  <a:tcPr anchor="ctr">
                    <a:solidFill>
                      <a:srgbClr val="FFFF99"/>
                    </a:solidFill>
                  </a:tcPr>
                </a:tc>
                <a:tc>
                  <a:txBody>
                    <a:bodyPr/>
                    <a:lstStyle/>
                    <a:p>
                      <a:pPr algn="ctr"/>
                      <a:r>
                        <a:rPr lang="en-US" altLang="zh-CN" sz="2000" b="1" dirty="0" smtClean="0"/>
                        <a:t>Y</a:t>
                      </a:r>
                      <a:endParaRPr lang="zh-CN" altLang="en-US" sz="2000" b="1" dirty="0"/>
                    </a:p>
                  </a:txBody>
                  <a:tcPr anchor="ctr">
                    <a:solidFill>
                      <a:srgbClr val="FFFF99"/>
                    </a:solidFill>
                  </a:tcPr>
                </a:tc>
                <a:tc>
                  <a:txBody>
                    <a:bodyPr/>
                    <a:lstStyle/>
                    <a:p>
                      <a:pPr algn="ctr"/>
                      <a:r>
                        <a:rPr lang="en-US" altLang="zh-CN" sz="2000" b="1" dirty="0" smtClean="0"/>
                        <a:t>Y</a:t>
                      </a:r>
                      <a:endParaRPr lang="zh-CN" altLang="en-US" sz="2000" b="1" dirty="0"/>
                    </a:p>
                  </a:txBody>
                  <a:tcPr anchor="ctr">
                    <a:solidFill>
                      <a:srgbClr val="FFFF99"/>
                    </a:solidFill>
                  </a:tcPr>
                </a:tc>
              </a:tr>
            </a:tbl>
          </a:graphicData>
        </a:graphic>
      </p:graphicFrame>
      <p:sp>
        <p:nvSpPr>
          <p:cNvPr id="8" name="内容占位符 3"/>
          <p:cNvSpPr txBox="1">
            <a:spLocks/>
          </p:cNvSpPr>
          <p:nvPr/>
        </p:nvSpPr>
        <p:spPr bwMode="auto">
          <a:xfrm>
            <a:off x="251400" y="1340710"/>
            <a:ext cx="8661162" cy="50407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58775" indent="-358775" algn="l" rtl="0" fontAlgn="base">
              <a:spcBef>
                <a:spcPts val="3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717550" indent="-358775" algn="l" rtl="0" fontAlgn="base">
              <a:spcBef>
                <a:spcPts val="300"/>
              </a:spcBef>
              <a:spcAft>
                <a:spcPct val="0"/>
              </a:spcAft>
              <a:buClr>
                <a:srgbClr val="008000"/>
              </a:buClr>
              <a:buSzPct val="75000"/>
              <a:buFont typeface="Wingdings" pitchFamily="2" charset="2"/>
              <a:buChar char="l"/>
              <a:defRPr sz="2800" b="1">
                <a:solidFill>
                  <a:schemeClr val="tx1"/>
                </a:solidFill>
                <a:latin typeface="+mn-lt"/>
                <a:ea typeface="+mn-ea"/>
              </a:defRPr>
            </a:lvl2pPr>
            <a:lvl3pPr marL="1076325" indent="-358775" algn="l" rtl="0" fontAlgn="base">
              <a:spcBef>
                <a:spcPts val="300"/>
              </a:spcBef>
              <a:spcAft>
                <a:spcPct val="0"/>
              </a:spcAft>
              <a:buClr>
                <a:srgbClr val="FF6600"/>
              </a:buClr>
              <a:buSzPct val="75000"/>
              <a:buFont typeface="Wingdings" pitchFamily="2" charset="2"/>
              <a:buChar char="u"/>
              <a:defRPr sz="2400" b="1">
                <a:solidFill>
                  <a:schemeClr val="tx1"/>
                </a:solidFill>
                <a:latin typeface="+mn-lt"/>
                <a:ea typeface="楷体" panose="02010609060101010101" pitchFamily="49" charset="-122"/>
              </a:defRPr>
            </a:lvl3pPr>
            <a:lvl4pPr marL="1435100" indent="-358775" algn="l" rtl="0" fontAlgn="base">
              <a:spcBef>
                <a:spcPts val="300"/>
              </a:spcBef>
              <a:spcAft>
                <a:spcPct val="0"/>
              </a:spcAft>
              <a:buClr>
                <a:srgbClr val="0000FF"/>
              </a:buClr>
              <a:buSzPct val="75000"/>
              <a:buFont typeface="Wingdings" pitchFamily="2" charset="2"/>
              <a:buChar char="p"/>
              <a:defRPr sz="2400" b="1">
                <a:solidFill>
                  <a:schemeClr val="tx1"/>
                </a:solidFill>
                <a:latin typeface="+mn-lt"/>
                <a:ea typeface="楷体" panose="02010609060101010101" pitchFamily="49" charset="-122"/>
              </a:defRPr>
            </a:lvl4pPr>
            <a:lvl5pPr marL="1700213" indent="-265113" algn="l" rtl="0" fontAlgn="base">
              <a:spcBef>
                <a:spcPts val="300"/>
              </a:spcBef>
              <a:spcAft>
                <a:spcPct val="0"/>
              </a:spcAft>
              <a:buClr>
                <a:srgbClr val="FF0066"/>
              </a:buClr>
              <a:buSzPct val="75000"/>
              <a:buFont typeface="Wingdings" pitchFamily="2" charset="2"/>
              <a:buChar char="þ"/>
              <a:defRPr sz="2400" b="1">
                <a:solidFill>
                  <a:schemeClr val="tx1"/>
                </a:solidFill>
                <a:latin typeface="+mn-lt"/>
                <a:ea typeface="楷体" panose="02010609060101010101" pitchFamily="49" charset="-122"/>
              </a:defRPr>
            </a:lvl5pPr>
            <a:lvl6pPr marL="27003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6pPr>
            <a:lvl7pPr marL="31575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7pPr>
            <a:lvl8pPr marL="36147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8pPr>
            <a:lvl9pPr marL="40719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9pPr>
          </a:lstStyle>
          <a:p>
            <a:pPr marL="0" indent="0" algn="ctr">
              <a:buFont typeface="Wingdings" pitchFamily="2" charset="2"/>
              <a:buNone/>
            </a:pPr>
            <a:r>
              <a:rPr lang="zh-CN" altLang="en-US" sz="2400" kern="0" dirty="0" smtClean="0">
                <a:solidFill>
                  <a:srgbClr val="000000"/>
                </a:solidFill>
                <a:ea typeface="楷体_GB2312" pitchFamily="49" charset="-122"/>
                <a:cs typeface="Courier New" panose="02070309020205020404" pitchFamily="49" charset="0"/>
              </a:rPr>
              <a:t>在 </a:t>
            </a:r>
            <a:r>
              <a:rPr lang="en-US" altLang="zh-CN" sz="2400" kern="0" dirty="0" smtClean="0">
                <a:solidFill>
                  <a:srgbClr val="000000"/>
                </a:solidFill>
                <a:ea typeface="楷体_GB2312" pitchFamily="49" charset="-122"/>
                <a:cs typeface="Courier New" panose="02070309020205020404" pitchFamily="49" charset="0"/>
              </a:rPr>
              <a:t>Sandy Bridge </a:t>
            </a:r>
            <a:r>
              <a:rPr lang="zh-CN" altLang="en-US" sz="2400" kern="0" dirty="0" smtClean="0">
                <a:solidFill>
                  <a:srgbClr val="000000"/>
                </a:solidFill>
                <a:ea typeface="楷体_GB2312" pitchFamily="49" charset="-122"/>
                <a:cs typeface="Courier New" panose="02070309020205020404" pitchFamily="49" charset="0"/>
              </a:rPr>
              <a:t>微架构中的可融合指令</a:t>
            </a:r>
            <a:endParaRPr lang="en-US" altLang="zh-CN" sz="2400" kern="0" dirty="0" smtClean="0">
              <a:solidFill>
                <a:srgbClr val="000000"/>
              </a:solidFill>
              <a:ea typeface="楷体_GB2312" pitchFamily="49" charset="-122"/>
              <a:cs typeface="Courier New" panose="02070309020205020404" pitchFamily="49" charset="0"/>
            </a:endParaRPr>
          </a:p>
        </p:txBody>
      </p:sp>
    </p:spTree>
    <p:extLst>
      <p:ext uri="{BB962C8B-B14F-4D97-AF65-F5344CB8AC3E}">
        <p14:creationId xmlns:p14="http://schemas.microsoft.com/office/powerpoint/2010/main" val="183700034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1249CAA2-A36C-4D0A-B095-2E3BE72EBB0E}" type="slidenum">
              <a:rPr lang="zh-CN" altLang="en-US" smtClean="0"/>
              <a:pPr/>
              <a:t>123</a:t>
            </a:fld>
            <a:endParaRPr lang="en-US" altLang="zh-CN"/>
          </a:p>
        </p:txBody>
      </p:sp>
      <p:graphicFrame>
        <p:nvGraphicFramePr>
          <p:cNvPr id="11" name="表格 10"/>
          <p:cNvGraphicFramePr>
            <a:graphicFrameLocks noGrp="1"/>
          </p:cNvGraphicFramePr>
          <p:nvPr>
            <p:extLst>
              <p:ext uri="{D42A27DB-BD31-4B8C-83A1-F6EECF244321}">
                <p14:modId xmlns:p14="http://schemas.microsoft.com/office/powerpoint/2010/main" val="2365395298"/>
              </p:ext>
            </p:extLst>
          </p:nvPr>
        </p:nvGraphicFramePr>
        <p:xfrm>
          <a:off x="107380" y="332570"/>
          <a:ext cx="8065120" cy="6192860"/>
        </p:xfrm>
        <a:graphic>
          <a:graphicData uri="http://schemas.openxmlformats.org/drawingml/2006/table">
            <a:tbl>
              <a:tblPr firstRow="1" bandRow="1">
                <a:tableStyleId>{5940675A-B579-460E-94D1-54222C63F5DA}</a:tableStyleId>
              </a:tblPr>
              <a:tblGrid>
                <a:gridCol w="1368190"/>
                <a:gridCol w="2880400"/>
                <a:gridCol w="3816530"/>
              </a:tblGrid>
              <a:tr h="360050">
                <a:tc>
                  <a:txBody>
                    <a:bodyPr/>
                    <a:lstStyle/>
                    <a:p>
                      <a:endParaRPr lang="zh-CN" altLang="en-US" sz="1800" b="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altLang="zh-CN" sz="1800" b="0" i="0" u="none" strike="noStrike" kern="1200" baseline="0" dirty="0" smtClean="0">
                          <a:solidFill>
                            <a:schemeClr val="tx1"/>
                          </a:solidFill>
                          <a:latin typeface="+mn-lt"/>
                          <a:ea typeface="+mn-ea"/>
                          <a:cs typeface="+mn-cs"/>
                        </a:rPr>
                        <a:t>Without Macro-fusion</a:t>
                      </a:r>
                      <a:endParaRPr lang="zh-CN" altLang="en-US" sz="1800" b="0" dirty="0"/>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altLang="zh-CN" sz="1800" b="0" i="0" u="none" strike="noStrike" kern="1200" baseline="0" dirty="0" smtClean="0">
                          <a:solidFill>
                            <a:schemeClr val="tx1"/>
                          </a:solidFill>
                          <a:latin typeface="+mn-lt"/>
                          <a:ea typeface="+mn-ea"/>
                          <a:cs typeface="+mn-cs"/>
                        </a:rPr>
                        <a:t>With Macro-fusion</a:t>
                      </a:r>
                      <a:endParaRPr lang="zh-CN" altLang="en-US" sz="1800" b="0"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714390">
                <a:tc>
                  <a:txBody>
                    <a:bodyPr/>
                    <a:lstStyle/>
                    <a:p>
                      <a:r>
                        <a:rPr lang="en-US" altLang="zh-CN" sz="1800" b="0" dirty="0" smtClean="0"/>
                        <a:t>C code</a:t>
                      </a:r>
                      <a:endParaRPr lang="zh-CN" altLang="en-US" sz="1800" b="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r>
                        <a:rPr lang="nn-NO" altLang="zh-CN" sz="1800" b="0" dirty="0" smtClean="0">
                          <a:solidFill>
                            <a:srgbClr val="FF0000"/>
                          </a:solidFill>
                          <a:latin typeface="+mn-lt"/>
                          <a:cs typeface="Courier New" panose="02070309020205020404" pitchFamily="49" charset="0"/>
                        </a:rPr>
                        <a:t>for (int</a:t>
                      </a:r>
                      <a:r>
                        <a:rPr lang="nn-NO" altLang="zh-CN" sz="1800" b="1" baseline="30000" dirty="0" smtClean="0">
                          <a:solidFill>
                            <a:srgbClr val="008000"/>
                          </a:solidFill>
                          <a:latin typeface="+mn-lt"/>
                          <a:cs typeface="Courier New" panose="02070309020205020404" pitchFamily="49" charset="0"/>
                        </a:rPr>
                        <a:t>1</a:t>
                      </a:r>
                      <a:r>
                        <a:rPr lang="nn-NO" altLang="zh-CN" sz="1800" b="0" dirty="0" smtClean="0">
                          <a:solidFill>
                            <a:srgbClr val="FF0000"/>
                          </a:solidFill>
                          <a:latin typeface="+mn-lt"/>
                          <a:cs typeface="Courier New" panose="02070309020205020404" pitchFamily="49" charset="0"/>
                        </a:rPr>
                        <a:t> i = 0; i &lt; 1000; i++)</a:t>
                      </a:r>
                    </a:p>
                    <a:p>
                      <a:r>
                        <a:rPr lang="nn-NO" altLang="zh-CN" sz="1800" b="0" dirty="0" smtClean="0">
                          <a:solidFill>
                            <a:srgbClr val="FF0000"/>
                          </a:solidFill>
                          <a:latin typeface="+mn-lt"/>
                          <a:cs typeface="Courier New" panose="02070309020205020404" pitchFamily="49" charset="0"/>
                        </a:rPr>
                        <a:t>    a++;</a:t>
                      </a:r>
                      <a:endParaRPr lang="zh-CN" altLang="en-US" sz="1800" b="0" dirty="0">
                        <a:solidFill>
                          <a:srgbClr val="FF0000"/>
                        </a:solidFill>
                        <a:latin typeface="+mn-lt"/>
                        <a:cs typeface="Courier New" panose="02070309020205020404" pitchFamily="49" charset="0"/>
                      </a:endParaRP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r>
                        <a:rPr lang="en-US" altLang="zh-CN" sz="1800" b="0" dirty="0" smtClean="0">
                          <a:solidFill>
                            <a:srgbClr val="FF0000"/>
                          </a:solidFill>
                          <a:latin typeface="+mn-lt"/>
                          <a:cs typeface="Courier New" panose="02070309020205020404" pitchFamily="49" charset="0"/>
                        </a:rPr>
                        <a:t>for ( unsigned int</a:t>
                      </a:r>
                      <a:r>
                        <a:rPr lang="en-US" altLang="zh-CN" sz="1800" b="1" baseline="30000" dirty="0" smtClean="0">
                          <a:solidFill>
                            <a:srgbClr val="008000"/>
                          </a:solidFill>
                          <a:latin typeface="+mn-lt"/>
                          <a:cs typeface="Courier New" panose="02070309020205020404" pitchFamily="49" charset="0"/>
                        </a:rPr>
                        <a:t>2</a:t>
                      </a:r>
                      <a:r>
                        <a:rPr lang="en-US" altLang="zh-CN" sz="1800" b="0" dirty="0" smtClean="0">
                          <a:solidFill>
                            <a:srgbClr val="FF0000"/>
                          </a:solidFill>
                          <a:latin typeface="+mn-lt"/>
                          <a:cs typeface="Courier New" panose="02070309020205020404" pitchFamily="49" charset="0"/>
                        </a:rPr>
                        <a:t> </a:t>
                      </a:r>
                      <a:r>
                        <a:rPr lang="en-US" altLang="zh-CN" sz="1800" b="0" dirty="0" err="1" smtClean="0">
                          <a:solidFill>
                            <a:srgbClr val="FF0000"/>
                          </a:solidFill>
                          <a:latin typeface="+mn-lt"/>
                          <a:cs typeface="Courier New" panose="02070309020205020404" pitchFamily="49" charset="0"/>
                        </a:rPr>
                        <a:t>i</a:t>
                      </a:r>
                      <a:r>
                        <a:rPr lang="en-US" altLang="zh-CN" sz="1800" b="0" dirty="0" smtClean="0">
                          <a:solidFill>
                            <a:srgbClr val="FF0000"/>
                          </a:solidFill>
                          <a:latin typeface="+mn-lt"/>
                          <a:cs typeface="Courier New" panose="02070309020205020404" pitchFamily="49" charset="0"/>
                        </a:rPr>
                        <a:t> = 0; </a:t>
                      </a:r>
                      <a:r>
                        <a:rPr lang="en-US" altLang="zh-CN" sz="1800" b="0" dirty="0" err="1" smtClean="0">
                          <a:solidFill>
                            <a:srgbClr val="FF0000"/>
                          </a:solidFill>
                          <a:latin typeface="+mn-lt"/>
                          <a:cs typeface="Courier New" panose="02070309020205020404" pitchFamily="49" charset="0"/>
                        </a:rPr>
                        <a:t>i</a:t>
                      </a:r>
                      <a:r>
                        <a:rPr lang="en-US" altLang="zh-CN" sz="1800" b="0" dirty="0" smtClean="0">
                          <a:solidFill>
                            <a:srgbClr val="FF0000"/>
                          </a:solidFill>
                          <a:latin typeface="+mn-lt"/>
                          <a:cs typeface="Courier New" panose="02070309020205020404" pitchFamily="49" charset="0"/>
                        </a:rPr>
                        <a:t> &lt; 1000; </a:t>
                      </a:r>
                      <a:r>
                        <a:rPr lang="en-US" altLang="zh-CN" sz="1800" b="0" dirty="0" err="1" smtClean="0">
                          <a:solidFill>
                            <a:srgbClr val="FF0000"/>
                          </a:solidFill>
                          <a:latin typeface="+mn-lt"/>
                          <a:cs typeface="Courier New" panose="02070309020205020404" pitchFamily="49" charset="0"/>
                        </a:rPr>
                        <a:t>i</a:t>
                      </a:r>
                      <a:r>
                        <a:rPr lang="en-US" altLang="zh-CN" sz="1800" b="0" dirty="0" smtClean="0">
                          <a:solidFill>
                            <a:srgbClr val="FF0000"/>
                          </a:solidFill>
                          <a:latin typeface="+mn-lt"/>
                          <a:cs typeface="Courier New" panose="02070309020205020404" pitchFamily="49" charset="0"/>
                        </a:rPr>
                        <a:t>++)</a:t>
                      </a:r>
                    </a:p>
                    <a:p>
                      <a:r>
                        <a:rPr lang="en-US" altLang="zh-CN" sz="1800" b="0" dirty="0" smtClean="0">
                          <a:solidFill>
                            <a:srgbClr val="FF0000"/>
                          </a:solidFill>
                          <a:latin typeface="+mn-lt"/>
                          <a:cs typeface="Courier New" panose="02070309020205020404" pitchFamily="49" charset="0"/>
                        </a:rPr>
                        <a:t>     a++;</a:t>
                      </a:r>
                      <a:endParaRPr lang="zh-CN" altLang="en-US" sz="1800" b="0" dirty="0">
                        <a:solidFill>
                          <a:srgbClr val="FF0000"/>
                        </a:solidFill>
                        <a:latin typeface="+mn-lt"/>
                        <a:cs typeface="Courier New" panose="02070309020205020404" pitchFamily="49" charset="0"/>
                      </a:endParaRPr>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r>
              <a:tr h="5112710">
                <a:tc>
                  <a:txBody>
                    <a:bodyPr/>
                    <a:lstStyle/>
                    <a:p>
                      <a:r>
                        <a:rPr lang="en-US" altLang="zh-CN" sz="1800" b="0" dirty="0" smtClean="0"/>
                        <a:t>Disassembly</a:t>
                      </a:r>
                      <a:endParaRPr lang="zh-CN" altLang="en-US" sz="1800" b="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r>
                        <a:rPr lang="en-US" altLang="zh-CN" sz="1800" b="0" dirty="0" smtClean="0">
                          <a:solidFill>
                            <a:srgbClr val="FF0000"/>
                          </a:solidFill>
                          <a:latin typeface="+mn-lt"/>
                          <a:cs typeface="Courier New" panose="02070309020205020404" pitchFamily="49" charset="0"/>
                        </a:rPr>
                        <a:t>for (</a:t>
                      </a:r>
                      <a:r>
                        <a:rPr lang="en-US" altLang="zh-CN" sz="1800" b="0" dirty="0" err="1" smtClean="0">
                          <a:solidFill>
                            <a:srgbClr val="FF0000"/>
                          </a:solidFill>
                          <a:latin typeface="+mn-lt"/>
                          <a:cs typeface="Courier New" panose="02070309020205020404" pitchFamily="49" charset="0"/>
                        </a:rPr>
                        <a:t>int</a:t>
                      </a:r>
                      <a:r>
                        <a:rPr lang="en-US" altLang="zh-CN" sz="1800" b="0" dirty="0" smtClean="0">
                          <a:solidFill>
                            <a:srgbClr val="FF0000"/>
                          </a:solidFill>
                          <a:latin typeface="+mn-lt"/>
                          <a:cs typeface="Courier New" panose="02070309020205020404" pitchFamily="49" charset="0"/>
                        </a:rPr>
                        <a:t> </a:t>
                      </a:r>
                      <a:r>
                        <a:rPr lang="en-US" altLang="zh-CN" sz="1800" b="0" dirty="0" err="1" smtClean="0">
                          <a:solidFill>
                            <a:srgbClr val="FF0000"/>
                          </a:solidFill>
                          <a:latin typeface="+mn-lt"/>
                          <a:cs typeface="Courier New" panose="02070309020205020404" pitchFamily="49" charset="0"/>
                        </a:rPr>
                        <a:t>i</a:t>
                      </a:r>
                      <a:r>
                        <a:rPr lang="en-US" altLang="zh-CN" sz="1800" b="0" dirty="0" smtClean="0">
                          <a:solidFill>
                            <a:srgbClr val="FF0000"/>
                          </a:solidFill>
                          <a:latin typeface="+mn-lt"/>
                          <a:cs typeface="Courier New" panose="02070309020205020404" pitchFamily="49" charset="0"/>
                        </a:rPr>
                        <a:t> = 0; </a:t>
                      </a:r>
                      <a:r>
                        <a:rPr lang="en-US" altLang="zh-CN" sz="1800" b="0" dirty="0" err="1" smtClean="0">
                          <a:solidFill>
                            <a:srgbClr val="FF0000"/>
                          </a:solidFill>
                          <a:latin typeface="+mn-lt"/>
                          <a:cs typeface="Courier New" panose="02070309020205020404" pitchFamily="49" charset="0"/>
                        </a:rPr>
                        <a:t>i</a:t>
                      </a:r>
                      <a:r>
                        <a:rPr lang="en-US" altLang="zh-CN" sz="1800" b="0" dirty="0" smtClean="0">
                          <a:solidFill>
                            <a:srgbClr val="FF0000"/>
                          </a:solidFill>
                          <a:latin typeface="+mn-lt"/>
                          <a:cs typeface="Courier New" panose="02070309020205020404" pitchFamily="49" charset="0"/>
                        </a:rPr>
                        <a:t> &lt; 1000; </a:t>
                      </a:r>
                      <a:r>
                        <a:rPr lang="en-US" altLang="zh-CN" sz="1800" b="0" dirty="0" err="1" smtClean="0">
                          <a:solidFill>
                            <a:srgbClr val="FF0000"/>
                          </a:solidFill>
                          <a:latin typeface="+mn-lt"/>
                          <a:cs typeface="Courier New" panose="02070309020205020404" pitchFamily="49" charset="0"/>
                        </a:rPr>
                        <a:t>i</a:t>
                      </a:r>
                      <a:r>
                        <a:rPr lang="en-US" altLang="zh-CN" sz="1800" b="0" dirty="0" smtClean="0">
                          <a:solidFill>
                            <a:srgbClr val="FF0000"/>
                          </a:solidFill>
                          <a:latin typeface="+mn-lt"/>
                          <a:cs typeface="Courier New" panose="02070309020205020404" pitchFamily="49" charset="0"/>
                        </a:rPr>
                        <a:t>++)</a:t>
                      </a:r>
                    </a:p>
                    <a:p>
                      <a:r>
                        <a:rPr lang="en-US" altLang="zh-CN" sz="1800" b="0" dirty="0" err="1" smtClean="0">
                          <a:solidFill>
                            <a:srgbClr val="0000FF"/>
                          </a:solidFill>
                          <a:latin typeface="+mn-lt"/>
                          <a:cs typeface="Courier New" panose="02070309020205020404" pitchFamily="49" charset="0"/>
                        </a:rPr>
                        <a:t>mov</a:t>
                      </a:r>
                      <a:r>
                        <a:rPr lang="en-US" altLang="zh-CN" sz="1800" b="0" baseline="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dword</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ptr</a:t>
                      </a:r>
                      <a:r>
                        <a:rPr lang="en-US" altLang="zh-CN" sz="1800" b="0" dirty="0" smtClean="0">
                          <a:solidFill>
                            <a:srgbClr val="0000FF"/>
                          </a:solidFill>
                          <a:latin typeface="+mn-lt"/>
                          <a:cs typeface="Courier New" panose="02070309020205020404" pitchFamily="49" charset="0"/>
                        </a:rPr>
                        <a:t> [ </a:t>
                      </a:r>
                      <a:r>
                        <a:rPr lang="en-US" altLang="zh-CN" sz="1800" b="0" dirty="0" err="1" smtClean="0">
                          <a:solidFill>
                            <a:srgbClr val="0000FF"/>
                          </a:solidFill>
                          <a:latin typeface="+mn-lt"/>
                          <a:cs typeface="Courier New" panose="02070309020205020404" pitchFamily="49" charset="0"/>
                        </a:rPr>
                        <a:t>i</a:t>
                      </a:r>
                      <a:r>
                        <a:rPr lang="en-US" altLang="zh-CN" sz="1800" b="0" dirty="0" smtClean="0">
                          <a:solidFill>
                            <a:srgbClr val="0000FF"/>
                          </a:solidFill>
                          <a:latin typeface="+mn-lt"/>
                          <a:cs typeface="Courier New" panose="02070309020205020404" pitchFamily="49" charset="0"/>
                        </a:rPr>
                        <a:t> ], 0</a:t>
                      </a:r>
                    </a:p>
                    <a:p>
                      <a:r>
                        <a:rPr lang="en-US" altLang="zh-CN" sz="1800" b="0" dirty="0" err="1" smtClean="0">
                          <a:solidFill>
                            <a:srgbClr val="0000FF"/>
                          </a:solidFill>
                          <a:latin typeface="+mn-lt"/>
                          <a:cs typeface="Courier New" panose="02070309020205020404" pitchFamily="49" charset="0"/>
                        </a:rPr>
                        <a:t>jmp</a:t>
                      </a:r>
                      <a:r>
                        <a:rPr lang="en-US" altLang="zh-CN" sz="1800" b="0" dirty="0" smtClean="0">
                          <a:solidFill>
                            <a:srgbClr val="0000FF"/>
                          </a:solidFill>
                          <a:latin typeface="+mn-lt"/>
                          <a:cs typeface="Courier New" panose="02070309020205020404" pitchFamily="49" charset="0"/>
                        </a:rPr>
                        <a:t>    First</a:t>
                      </a:r>
                    </a:p>
                    <a:p>
                      <a:pPr>
                        <a:spcBef>
                          <a:spcPts val="0"/>
                        </a:spcBef>
                      </a:pPr>
                      <a:endParaRPr lang="en-US" altLang="zh-CN" sz="1800" b="0" dirty="0" smtClean="0">
                        <a:solidFill>
                          <a:srgbClr val="0000FF"/>
                        </a:solidFill>
                        <a:latin typeface="+mn-lt"/>
                        <a:cs typeface="Courier New" panose="02070309020205020404" pitchFamily="49" charset="0"/>
                      </a:endParaRPr>
                    </a:p>
                    <a:p>
                      <a:pPr>
                        <a:spcBef>
                          <a:spcPts val="600"/>
                        </a:spcBef>
                      </a:pPr>
                      <a:r>
                        <a:rPr lang="en-US" altLang="zh-CN" sz="1800" b="0" dirty="0" smtClean="0">
                          <a:solidFill>
                            <a:srgbClr val="0000FF"/>
                          </a:solidFill>
                          <a:latin typeface="+mn-lt"/>
                          <a:cs typeface="Courier New" panose="02070309020205020404" pitchFamily="49" charset="0"/>
                        </a:rPr>
                        <a:t>Loop:</a:t>
                      </a:r>
                    </a:p>
                    <a:p>
                      <a:r>
                        <a:rPr lang="en-US" altLang="zh-CN" sz="1800" b="0" dirty="0" err="1" smtClean="0">
                          <a:solidFill>
                            <a:srgbClr val="0000FF"/>
                          </a:solidFill>
                          <a:latin typeface="+mn-lt"/>
                          <a:cs typeface="Courier New" panose="02070309020205020404" pitchFamily="49" charset="0"/>
                        </a:rPr>
                        <a:t>mov</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eax</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dword</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ptr</a:t>
                      </a:r>
                      <a:r>
                        <a:rPr lang="en-US" altLang="zh-CN" sz="1800" b="0" dirty="0" smtClean="0">
                          <a:solidFill>
                            <a:srgbClr val="0000FF"/>
                          </a:solidFill>
                          <a:latin typeface="+mn-lt"/>
                          <a:cs typeface="Courier New" panose="02070309020205020404" pitchFamily="49" charset="0"/>
                        </a:rPr>
                        <a:t> [ </a:t>
                      </a:r>
                      <a:r>
                        <a:rPr lang="en-US" altLang="zh-CN" sz="1800" b="0" dirty="0" err="1" smtClean="0">
                          <a:solidFill>
                            <a:srgbClr val="0000FF"/>
                          </a:solidFill>
                          <a:latin typeface="+mn-lt"/>
                          <a:cs typeface="Courier New" panose="02070309020205020404" pitchFamily="49" charset="0"/>
                        </a:rPr>
                        <a:t>i</a:t>
                      </a:r>
                      <a:r>
                        <a:rPr lang="en-US" altLang="zh-CN" sz="1800" b="0" dirty="0" smtClean="0">
                          <a:solidFill>
                            <a:srgbClr val="0000FF"/>
                          </a:solidFill>
                          <a:latin typeface="+mn-lt"/>
                          <a:cs typeface="Courier New" panose="02070309020205020404" pitchFamily="49" charset="0"/>
                        </a:rPr>
                        <a:t> ]</a:t>
                      </a:r>
                    </a:p>
                    <a:p>
                      <a:r>
                        <a:rPr lang="en-US" altLang="zh-CN" sz="1800" b="0" dirty="0" smtClean="0">
                          <a:solidFill>
                            <a:srgbClr val="0000FF"/>
                          </a:solidFill>
                          <a:latin typeface="+mn-lt"/>
                          <a:cs typeface="Courier New" panose="02070309020205020404" pitchFamily="49" charset="0"/>
                        </a:rPr>
                        <a:t>add    </a:t>
                      </a:r>
                      <a:r>
                        <a:rPr lang="en-US" altLang="zh-CN" sz="1800" b="0" dirty="0" err="1" smtClean="0">
                          <a:solidFill>
                            <a:srgbClr val="0000FF"/>
                          </a:solidFill>
                          <a:latin typeface="+mn-lt"/>
                          <a:cs typeface="Courier New" panose="02070309020205020404" pitchFamily="49" charset="0"/>
                        </a:rPr>
                        <a:t>eax</a:t>
                      </a:r>
                      <a:r>
                        <a:rPr lang="en-US" altLang="zh-CN" sz="1800" b="0" dirty="0" smtClean="0">
                          <a:solidFill>
                            <a:srgbClr val="0000FF"/>
                          </a:solidFill>
                          <a:latin typeface="+mn-lt"/>
                          <a:cs typeface="Courier New" panose="02070309020205020404" pitchFamily="49" charset="0"/>
                        </a:rPr>
                        <a:t>, 1</a:t>
                      </a:r>
                    </a:p>
                    <a:p>
                      <a:r>
                        <a:rPr lang="en-US" altLang="zh-CN" sz="1800" b="0" dirty="0" err="1" smtClean="0">
                          <a:solidFill>
                            <a:srgbClr val="0000FF"/>
                          </a:solidFill>
                          <a:latin typeface="+mn-lt"/>
                          <a:cs typeface="Courier New" panose="02070309020205020404" pitchFamily="49" charset="0"/>
                        </a:rPr>
                        <a:t>mov</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dword</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ptr</a:t>
                      </a:r>
                      <a:r>
                        <a:rPr lang="en-US" altLang="zh-CN" sz="1800" b="0" dirty="0" smtClean="0">
                          <a:solidFill>
                            <a:srgbClr val="0000FF"/>
                          </a:solidFill>
                          <a:latin typeface="+mn-lt"/>
                          <a:cs typeface="Courier New" panose="02070309020205020404" pitchFamily="49" charset="0"/>
                        </a:rPr>
                        <a:t> [ </a:t>
                      </a:r>
                      <a:r>
                        <a:rPr lang="en-US" altLang="zh-CN" sz="1800" b="0" dirty="0" err="1" smtClean="0">
                          <a:solidFill>
                            <a:srgbClr val="0000FF"/>
                          </a:solidFill>
                          <a:latin typeface="+mn-lt"/>
                          <a:cs typeface="Courier New" panose="02070309020205020404" pitchFamily="49" charset="0"/>
                        </a:rPr>
                        <a:t>i</a:t>
                      </a:r>
                      <a:r>
                        <a:rPr lang="en-US" altLang="zh-CN" sz="1800" b="0" dirty="0" smtClean="0">
                          <a:solidFill>
                            <a:srgbClr val="0000FF"/>
                          </a:solidFill>
                          <a:latin typeface="+mn-lt"/>
                          <a:cs typeface="Courier New" panose="02070309020205020404" pitchFamily="49" charset="0"/>
                        </a:rPr>
                        <a:t> ], </a:t>
                      </a:r>
                      <a:r>
                        <a:rPr lang="en-US" altLang="zh-CN" sz="1800" b="0" dirty="0" err="1" smtClean="0">
                          <a:solidFill>
                            <a:srgbClr val="0000FF"/>
                          </a:solidFill>
                          <a:latin typeface="+mn-lt"/>
                          <a:cs typeface="Courier New" panose="02070309020205020404" pitchFamily="49" charset="0"/>
                        </a:rPr>
                        <a:t>eax</a:t>
                      </a:r>
                      <a:endParaRPr lang="en-US" altLang="zh-CN" sz="1800" b="0" dirty="0" smtClean="0">
                        <a:solidFill>
                          <a:srgbClr val="0000FF"/>
                        </a:solidFill>
                        <a:latin typeface="+mn-lt"/>
                        <a:cs typeface="Courier New" panose="02070309020205020404" pitchFamily="49" charset="0"/>
                      </a:endParaRPr>
                    </a:p>
                    <a:p>
                      <a:pPr>
                        <a:spcBef>
                          <a:spcPts val="600"/>
                        </a:spcBef>
                      </a:pPr>
                      <a:r>
                        <a:rPr lang="en-US" altLang="zh-CN" sz="1800" b="0" dirty="0" smtClean="0">
                          <a:solidFill>
                            <a:srgbClr val="0000FF"/>
                          </a:solidFill>
                          <a:latin typeface="+mn-lt"/>
                          <a:cs typeface="Courier New" panose="02070309020205020404" pitchFamily="49" charset="0"/>
                        </a:rPr>
                        <a:t>First:</a:t>
                      </a:r>
                    </a:p>
                    <a:p>
                      <a:r>
                        <a:rPr lang="en-US" altLang="zh-CN" sz="1800" b="0" dirty="0" err="1" smtClean="0">
                          <a:solidFill>
                            <a:srgbClr val="0000FF"/>
                          </a:solidFill>
                          <a:latin typeface="+mn-lt"/>
                          <a:cs typeface="Courier New" panose="02070309020205020404" pitchFamily="49" charset="0"/>
                        </a:rPr>
                        <a:t>cmp</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dword</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ptr</a:t>
                      </a:r>
                      <a:r>
                        <a:rPr lang="en-US" altLang="zh-CN" sz="1800" b="0" dirty="0" smtClean="0">
                          <a:solidFill>
                            <a:srgbClr val="0000FF"/>
                          </a:solidFill>
                          <a:latin typeface="+mn-lt"/>
                          <a:cs typeface="Courier New" panose="02070309020205020404" pitchFamily="49" charset="0"/>
                        </a:rPr>
                        <a:t> [ </a:t>
                      </a:r>
                      <a:r>
                        <a:rPr lang="en-US" altLang="zh-CN" sz="1800" b="0" dirty="0" err="1" smtClean="0">
                          <a:solidFill>
                            <a:srgbClr val="0000FF"/>
                          </a:solidFill>
                          <a:latin typeface="+mn-lt"/>
                          <a:cs typeface="Courier New" panose="02070309020205020404" pitchFamily="49" charset="0"/>
                        </a:rPr>
                        <a:t>i</a:t>
                      </a:r>
                      <a:r>
                        <a:rPr lang="en-US" altLang="zh-CN" sz="1800" b="0" dirty="0" smtClean="0">
                          <a:solidFill>
                            <a:srgbClr val="0000FF"/>
                          </a:solidFill>
                          <a:latin typeface="+mn-lt"/>
                          <a:cs typeface="Courier New" panose="02070309020205020404" pitchFamily="49" charset="0"/>
                        </a:rPr>
                        <a:t> ], 3E8H</a:t>
                      </a:r>
                      <a:r>
                        <a:rPr lang="en-US" altLang="zh-CN" sz="1800" b="1" baseline="30000" dirty="0" smtClean="0">
                          <a:solidFill>
                            <a:srgbClr val="008000"/>
                          </a:solidFill>
                          <a:latin typeface="+mn-lt"/>
                          <a:cs typeface="Courier New" panose="02070309020205020404" pitchFamily="49" charset="0"/>
                        </a:rPr>
                        <a:t>3</a:t>
                      </a:r>
                    </a:p>
                    <a:p>
                      <a:r>
                        <a:rPr lang="en-US" altLang="zh-CN" sz="1800" b="0" dirty="0" err="1" smtClean="0">
                          <a:solidFill>
                            <a:srgbClr val="0000FF"/>
                          </a:solidFill>
                          <a:latin typeface="+mn-lt"/>
                          <a:cs typeface="Courier New" panose="02070309020205020404" pitchFamily="49" charset="0"/>
                        </a:rPr>
                        <a:t>jge</a:t>
                      </a:r>
                      <a:r>
                        <a:rPr lang="en-US" altLang="zh-CN" sz="1800" b="0" dirty="0" smtClean="0">
                          <a:solidFill>
                            <a:srgbClr val="0000FF"/>
                          </a:solidFill>
                          <a:latin typeface="+mn-lt"/>
                          <a:cs typeface="Courier New" panose="02070309020205020404" pitchFamily="49" charset="0"/>
                        </a:rPr>
                        <a:t>     End</a:t>
                      </a:r>
                    </a:p>
                    <a:p>
                      <a:r>
                        <a:rPr lang="en-US" altLang="zh-CN" sz="1800" b="0" dirty="0" smtClean="0">
                          <a:latin typeface="+mn-lt"/>
                          <a:cs typeface="Courier New" panose="02070309020205020404" pitchFamily="49" charset="0"/>
                        </a:rPr>
                        <a:t>          </a:t>
                      </a:r>
                      <a:r>
                        <a:rPr lang="en-US" altLang="zh-CN" sz="1800" b="0" dirty="0" smtClean="0">
                          <a:solidFill>
                            <a:srgbClr val="FF0000"/>
                          </a:solidFill>
                          <a:latin typeface="+mn-lt"/>
                          <a:cs typeface="Courier New" panose="02070309020205020404" pitchFamily="49" charset="0"/>
                        </a:rPr>
                        <a:t>a++;</a:t>
                      </a:r>
                    </a:p>
                    <a:p>
                      <a:r>
                        <a:rPr lang="en-US" altLang="zh-CN" sz="1800" b="0" dirty="0" err="1" smtClean="0">
                          <a:solidFill>
                            <a:srgbClr val="0000FF"/>
                          </a:solidFill>
                          <a:latin typeface="+mn-lt"/>
                          <a:cs typeface="Courier New" panose="02070309020205020404" pitchFamily="49" charset="0"/>
                        </a:rPr>
                        <a:t>mov</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eax</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dword</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ptr</a:t>
                      </a:r>
                      <a:r>
                        <a:rPr lang="en-US" altLang="zh-CN" sz="1800" b="0" dirty="0" smtClean="0">
                          <a:solidFill>
                            <a:srgbClr val="0000FF"/>
                          </a:solidFill>
                          <a:latin typeface="+mn-lt"/>
                          <a:cs typeface="Courier New" panose="02070309020205020404" pitchFamily="49" charset="0"/>
                        </a:rPr>
                        <a:t> [ a ]</a:t>
                      </a:r>
                    </a:p>
                    <a:p>
                      <a:r>
                        <a:rPr lang="en-US" altLang="zh-CN" sz="1800" b="0" dirty="0" smtClean="0">
                          <a:solidFill>
                            <a:srgbClr val="0000FF"/>
                          </a:solidFill>
                          <a:latin typeface="+mn-lt"/>
                          <a:cs typeface="Courier New" panose="02070309020205020404" pitchFamily="49" charset="0"/>
                        </a:rPr>
                        <a:t>add    eax,1</a:t>
                      </a:r>
                    </a:p>
                    <a:p>
                      <a:r>
                        <a:rPr lang="en-US" altLang="zh-CN" sz="1800" b="0" dirty="0" err="1" smtClean="0">
                          <a:solidFill>
                            <a:srgbClr val="0000FF"/>
                          </a:solidFill>
                          <a:latin typeface="+mn-lt"/>
                          <a:cs typeface="Courier New" panose="02070309020205020404" pitchFamily="49" charset="0"/>
                        </a:rPr>
                        <a:t>mov</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dword</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ptr</a:t>
                      </a:r>
                      <a:r>
                        <a:rPr lang="en-US" altLang="zh-CN" sz="1800" b="0" dirty="0" smtClean="0">
                          <a:solidFill>
                            <a:srgbClr val="0000FF"/>
                          </a:solidFill>
                          <a:latin typeface="+mn-lt"/>
                          <a:cs typeface="Courier New" panose="02070309020205020404" pitchFamily="49" charset="0"/>
                        </a:rPr>
                        <a:t> [ a ], </a:t>
                      </a:r>
                      <a:r>
                        <a:rPr lang="en-US" altLang="zh-CN" sz="1800" b="0" dirty="0" err="1" smtClean="0">
                          <a:solidFill>
                            <a:srgbClr val="0000FF"/>
                          </a:solidFill>
                          <a:latin typeface="+mn-lt"/>
                          <a:cs typeface="Courier New" panose="02070309020205020404" pitchFamily="49" charset="0"/>
                        </a:rPr>
                        <a:t>eax</a:t>
                      </a:r>
                      <a:endParaRPr lang="en-US" altLang="zh-CN" sz="1800" b="0" dirty="0" smtClean="0">
                        <a:solidFill>
                          <a:srgbClr val="0000FF"/>
                        </a:solidFill>
                        <a:latin typeface="+mn-lt"/>
                        <a:cs typeface="Courier New" panose="02070309020205020404" pitchFamily="49" charset="0"/>
                      </a:endParaRPr>
                    </a:p>
                    <a:p>
                      <a:r>
                        <a:rPr lang="en-US" altLang="zh-CN" sz="1800" b="0" dirty="0" err="1" smtClean="0">
                          <a:solidFill>
                            <a:srgbClr val="0000FF"/>
                          </a:solidFill>
                          <a:latin typeface="+mn-lt"/>
                          <a:cs typeface="Courier New" panose="02070309020205020404" pitchFamily="49" charset="0"/>
                        </a:rPr>
                        <a:t>jmp</a:t>
                      </a:r>
                      <a:r>
                        <a:rPr lang="en-US" altLang="zh-CN" sz="1800" b="0" dirty="0" smtClean="0">
                          <a:solidFill>
                            <a:srgbClr val="0000FF"/>
                          </a:solidFill>
                          <a:latin typeface="+mn-lt"/>
                          <a:cs typeface="Courier New" panose="02070309020205020404" pitchFamily="49" charset="0"/>
                        </a:rPr>
                        <a:t>    Loop</a:t>
                      </a:r>
                    </a:p>
                    <a:p>
                      <a:pPr>
                        <a:spcBef>
                          <a:spcPts val="600"/>
                        </a:spcBef>
                      </a:pPr>
                      <a:r>
                        <a:rPr lang="en-US" altLang="zh-CN" sz="1800" b="0" dirty="0" smtClean="0">
                          <a:solidFill>
                            <a:srgbClr val="0000FF"/>
                          </a:solidFill>
                          <a:latin typeface="+mn-lt"/>
                          <a:cs typeface="Courier New" panose="02070309020205020404" pitchFamily="49" charset="0"/>
                        </a:rPr>
                        <a:t>End:</a:t>
                      </a:r>
                      <a:endParaRPr lang="zh-CN" altLang="en-US" sz="1800" b="0" dirty="0">
                        <a:solidFill>
                          <a:srgbClr val="0000FF"/>
                        </a:solidFill>
                        <a:latin typeface="+mn-lt"/>
                        <a:cs typeface="Courier New" panose="02070309020205020404" pitchFamily="49" charset="0"/>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r>
                        <a:rPr lang="en-US" altLang="zh-CN" sz="1800" b="0" dirty="0" smtClean="0">
                          <a:solidFill>
                            <a:srgbClr val="FF0000"/>
                          </a:solidFill>
                          <a:latin typeface="+mn-lt"/>
                          <a:cs typeface="Courier New" panose="02070309020205020404" pitchFamily="49" charset="0"/>
                        </a:rPr>
                        <a:t>for ( unsigned </a:t>
                      </a:r>
                      <a:r>
                        <a:rPr lang="en-US" altLang="zh-CN" sz="1800" b="0" dirty="0" err="1" smtClean="0">
                          <a:solidFill>
                            <a:srgbClr val="FF0000"/>
                          </a:solidFill>
                          <a:latin typeface="+mn-lt"/>
                          <a:cs typeface="Courier New" panose="02070309020205020404" pitchFamily="49" charset="0"/>
                        </a:rPr>
                        <a:t>int</a:t>
                      </a:r>
                      <a:r>
                        <a:rPr lang="en-US" altLang="zh-CN" sz="1800" b="0" dirty="0" smtClean="0">
                          <a:solidFill>
                            <a:srgbClr val="FF0000"/>
                          </a:solidFill>
                          <a:latin typeface="+mn-lt"/>
                          <a:cs typeface="Courier New" panose="02070309020205020404" pitchFamily="49" charset="0"/>
                        </a:rPr>
                        <a:t> </a:t>
                      </a:r>
                      <a:r>
                        <a:rPr lang="en-US" altLang="zh-CN" sz="1800" b="0" dirty="0" err="1" smtClean="0">
                          <a:solidFill>
                            <a:srgbClr val="FF0000"/>
                          </a:solidFill>
                          <a:latin typeface="+mn-lt"/>
                          <a:cs typeface="Courier New" panose="02070309020205020404" pitchFamily="49" charset="0"/>
                        </a:rPr>
                        <a:t>i</a:t>
                      </a:r>
                      <a:r>
                        <a:rPr lang="en-US" altLang="zh-CN" sz="1800" b="0" dirty="0" smtClean="0">
                          <a:solidFill>
                            <a:srgbClr val="FF0000"/>
                          </a:solidFill>
                          <a:latin typeface="+mn-lt"/>
                          <a:cs typeface="Courier New" panose="02070309020205020404" pitchFamily="49" charset="0"/>
                        </a:rPr>
                        <a:t> = 0; </a:t>
                      </a:r>
                      <a:r>
                        <a:rPr lang="en-US" altLang="zh-CN" sz="1800" b="0" dirty="0" err="1" smtClean="0">
                          <a:solidFill>
                            <a:srgbClr val="FF0000"/>
                          </a:solidFill>
                          <a:latin typeface="+mn-lt"/>
                          <a:cs typeface="Courier New" panose="02070309020205020404" pitchFamily="49" charset="0"/>
                        </a:rPr>
                        <a:t>i</a:t>
                      </a:r>
                      <a:r>
                        <a:rPr lang="en-US" altLang="zh-CN" sz="1800" b="0" dirty="0" smtClean="0">
                          <a:solidFill>
                            <a:srgbClr val="FF0000"/>
                          </a:solidFill>
                          <a:latin typeface="+mn-lt"/>
                          <a:cs typeface="Courier New" panose="02070309020205020404" pitchFamily="49" charset="0"/>
                        </a:rPr>
                        <a:t> &lt; 1000; </a:t>
                      </a:r>
                      <a:r>
                        <a:rPr lang="en-US" altLang="zh-CN" sz="1800" b="0" dirty="0" err="1" smtClean="0">
                          <a:solidFill>
                            <a:srgbClr val="FF0000"/>
                          </a:solidFill>
                          <a:latin typeface="+mn-lt"/>
                          <a:cs typeface="Courier New" panose="02070309020205020404" pitchFamily="49" charset="0"/>
                        </a:rPr>
                        <a:t>i</a:t>
                      </a:r>
                      <a:r>
                        <a:rPr lang="en-US" altLang="zh-CN" sz="1800" b="0" dirty="0" smtClean="0">
                          <a:solidFill>
                            <a:srgbClr val="FF0000"/>
                          </a:solidFill>
                          <a:latin typeface="+mn-lt"/>
                          <a:cs typeface="Courier New" panose="02070309020205020404" pitchFamily="49" charset="0"/>
                        </a:rPr>
                        <a:t>++)</a:t>
                      </a:r>
                    </a:p>
                    <a:p>
                      <a:r>
                        <a:rPr lang="en-US" altLang="zh-CN" sz="1800" b="0" dirty="0" err="1" smtClean="0">
                          <a:solidFill>
                            <a:srgbClr val="0000FF"/>
                          </a:solidFill>
                          <a:latin typeface="+mn-lt"/>
                          <a:cs typeface="Courier New" panose="02070309020205020404" pitchFamily="49" charset="0"/>
                        </a:rPr>
                        <a:t>xor</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eax</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eax</a:t>
                      </a:r>
                      <a:endParaRPr lang="en-US" altLang="zh-CN" sz="1800" b="0" dirty="0" smtClean="0">
                        <a:solidFill>
                          <a:srgbClr val="0000FF"/>
                        </a:solidFill>
                        <a:latin typeface="+mn-lt"/>
                        <a:cs typeface="Courier New" panose="02070309020205020404" pitchFamily="49" charset="0"/>
                      </a:endParaRPr>
                    </a:p>
                    <a:p>
                      <a:r>
                        <a:rPr lang="en-US" altLang="zh-CN" sz="1800" b="0" dirty="0" err="1" smtClean="0">
                          <a:solidFill>
                            <a:srgbClr val="0000FF"/>
                          </a:solidFill>
                          <a:latin typeface="+mn-lt"/>
                          <a:cs typeface="Courier New" panose="02070309020205020404" pitchFamily="49" charset="0"/>
                        </a:rPr>
                        <a:t>mov</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dword</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ptr</a:t>
                      </a:r>
                      <a:r>
                        <a:rPr lang="en-US" altLang="zh-CN" sz="1800" b="0" dirty="0" smtClean="0">
                          <a:solidFill>
                            <a:srgbClr val="0000FF"/>
                          </a:solidFill>
                          <a:latin typeface="+mn-lt"/>
                          <a:cs typeface="Courier New" panose="02070309020205020404" pitchFamily="49" charset="0"/>
                        </a:rPr>
                        <a:t> [ </a:t>
                      </a:r>
                      <a:r>
                        <a:rPr lang="en-US" altLang="zh-CN" sz="1800" b="0" dirty="0" err="1" smtClean="0">
                          <a:solidFill>
                            <a:srgbClr val="0000FF"/>
                          </a:solidFill>
                          <a:latin typeface="+mn-lt"/>
                          <a:cs typeface="Courier New" panose="02070309020205020404" pitchFamily="49" charset="0"/>
                        </a:rPr>
                        <a:t>i</a:t>
                      </a:r>
                      <a:r>
                        <a:rPr lang="en-US" altLang="zh-CN" sz="1800" b="0" dirty="0" smtClean="0">
                          <a:solidFill>
                            <a:srgbClr val="0000FF"/>
                          </a:solidFill>
                          <a:latin typeface="+mn-lt"/>
                          <a:cs typeface="Courier New" panose="02070309020205020404" pitchFamily="49" charset="0"/>
                        </a:rPr>
                        <a:t> ], </a:t>
                      </a:r>
                      <a:r>
                        <a:rPr lang="en-US" altLang="zh-CN" sz="1800" b="0" dirty="0" err="1" smtClean="0">
                          <a:solidFill>
                            <a:srgbClr val="0000FF"/>
                          </a:solidFill>
                          <a:latin typeface="+mn-lt"/>
                          <a:cs typeface="Courier New" panose="02070309020205020404" pitchFamily="49" charset="0"/>
                        </a:rPr>
                        <a:t>eax</a:t>
                      </a:r>
                      <a:endParaRPr lang="en-US" altLang="zh-CN" sz="1800" b="0" dirty="0" smtClean="0">
                        <a:solidFill>
                          <a:srgbClr val="0000FF"/>
                        </a:solidFill>
                        <a:latin typeface="+mn-lt"/>
                        <a:cs typeface="Courier New" panose="02070309020205020404" pitchFamily="49" charset="0"/>
                      </a:endParaRPr>
                    </a:p>
                    <a:p>
                      <a:r>
                        <a:rPr lang="en-US" altLang="zh-CN" sz="1800" b="0" dirty="0" err="1" smtClean="0">
                          <a:solidFill>
                            <a:srgbClr val="0000FF"/>
                          </a:solidFill>
                          <a:latin typeface="+mn-lt"/>
                          <a:cs typeface="Courier New" panose="02070309020205020404" pitchFamily="49" charset="0"/>
                        </a:rPr>
                        <a:t>jmp</a:t>
                      </a:r>
                      <a:r>
                        <a:rPr lang="en-US" altLang="zh-CN" sz="1800" b="0" dirty="0" smtClean="0">
                          <a:solidFill>
                            <a:srgbClr val="0000FF"/>
                          </a:solidFill>
                          <a:latin typeface="+mn-lt"/>
                          <a:cs typeface="Courier New" panose="02070309020205020404" pitchFamily="49" charset="0"/>
                        </a:rPr>
                        <a:t>   First</a:t>
                      </a:r>
                    </a:p>
                    <a:p>
                      <a:pPr>
                        <a:spcBef>
                          <a:spcPts val="600"/>
                        </a:spcBef>
                      </a:pPr>
                      <a:r>
                        <a:rPr lang="en-US" altLang="zh-CN" sz="1800" b="0" dirty="0" smtClean="0">
                          <a:solidFill>
                            <a:srgbClr val="0000FF"/>
                          </a:solidFill>
                          <a:latin typeface="+mn-lt"/>
                          <a:cs typeface="Courier New" panose="02070309020205020404" pitchFamily="49" charset="0"/>
                        </a:rPr>
                        <a:t>Loop:</a:t>
                      </a:r>
                    </a:p>
                    <a:p>
                      <a:r>
                        <a:rPr lang="en-US" altLang="zh-CN" sz="1800" b="0" dirty="0" err="1" smtClean="0">
                          <a:solidFill>
                            <a:srgbClr val="0000FF"/>
                          </a:solidFill>
                          <a:latin typeface="+mn-lt"/>
                          <a:cs typeface="Courier New" panose="02070309020205020404" pitchFamily="49" charset="0"/>
                        </a:rPr>
                        <a:t>mov</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eax</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dword</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ptr</a:t>
                      </a:r>
                      <a:r>
                        <a:rPr lang="en-US" altLang="zh-CN" sz="1800" b="0" dirty="0" smtClean="0">
                          <a:solidFill>
                            <a:srgbClr val="0000FF"/>
                          </a:solidFill>
                          <a:latin typeface="+mn-lt"/>
                          <a:cs typeface="Courier New" panose="02070309020205020404" pitchFamily="49" charset="0"/>
                        </a:rPr>
                        <a:t> [ </a:t>
                      </a:r>
                      <a:r>
                        <a:rPr lang="en-US" altLang="zh-CN" sz="1800" b="0" dirty="0" err="1" smtClean="0">
                          <a:solidFill>
                            <a:srgbClr val="0000FF"/>
                          </a:solidFill>
                          <a:latin typeface="+mn-lt"/>
                          <a:cs typeface="Courier New" panose="02070309020205020404" pitchFamily="49" charset="0"/>
                        </a:rPr>
                        <a:t>i</a:t>
                      </a:r>
                      <a:r>
                        <a:rPr lang="en-US" altLang="zh-CN" sz="1800" b="0" dirty="0" smtClean="0">
                          <a:solidFill>
                            <a:srgbClr val="0000FF"/>
                          </a:solidFill>
                          <a:latin typeface="+mn-lt"/>
                          <a:cs typeface="Courier New" panose="02070309020205020404" pitchFamily="49" charset="0"/>
                        </a:rPr>
                        <a:t> ]</a:t>
                      </a:r>
                    </a:p>
                    <a:p>
                      <a:r>
                        <a:rPr lang="en-US" altLang="zh-CN" sz="1800" b="0" dirty="0" smtClean="0">
                          <a:solidFill>
                            <a:srgbClr val="0000FF"/>
                          </a:solidFill>
                          <a:latin typeface="+mn-lt"/>
                          <a:cs typeface="Courier New" panose="02070309020205020404" pitchFamily="49" charset="0"/>
                        </a:rPr>
                        <a:t>add   </a:t>
                      </a:r>
                      <a:r>
                        <a:rPr lang="en-US" altLang="zh-CN" sz="1800" b="0" dirty="0" err="1" smtClean="0">
                          <a:solidFill>
                            <a:srgbClr val="0000FF"/>
                          </a:solidFill>
                          <a:latin typeface="+mn-lt"/>
                          <a:cs typeface="Courier New" panose="02070309020205020404" pitchFamily="49" charset="0"/>
                        </a:rPr>
                        <a:t>eax</a:t>
                      </a:r>
                      <a:r>
                        <a:rPr lang="en-US" altLang="zh-CN" sz="1800" b="0" dirty="0" smtClean="0">
                          <a:solidFill>
                            <a:srgbClr val="0000FF"/>
                          </a:solidFill>
                          <a:latin typeface="+mn-lt"/>
                          <a:cs typeface="Courier New" panose="02070309020205020404" pitchFamily="49" charset="0"/>
                        </a:rPr>
                        <a:t>, 1</a:t>
                      </a:r>
                    </a:p>
                    <a:p>
                      <a:r>
                        <a:rPr lang="en-US" altLang="zh-CN" sz="1800" b="0" dirty="0" err="1" smtClean="0">
                          <a:solidFill>
                            <a:srgbClr val="0000FF"/>
                          </a:solidFill>
                          <a:latin typeface="+mn-lt"/>
                          <a:cs typeface="Courier New" panose="02070309020205020404" pitchFamily="49" charset="0"/>
                        </a:rPr>
                        <a:t>mov</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dword</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ptr</a:t>
                      </a:r>
                      <a:r>
                        <a:rPr lang="en-US" altLang="zh-CN" sz="1800" b="0" dirty="0" smtClean="0">
                          <a:solidFill>
                            <a:srgbClr val="0000FF"/>
                          </a:solidFill>
                          <a:latin typeface="+mn-lt"/>
                          <a:cs typeface="Courier New" panose="02070309020205020404" pitchFamily="49" charset="0"/>
                        </a:rPr>
                        <a:t> [ </a:t>
                      </a:r>
                      <a:r>
                        <a:rPr lang="en-US" altLang="zh-CN" sz="1800" b="0" dirty="0" err="1" smtClean="0">
                          <a:solidFill>
                            <a:srgbClr val="0000FF"/>
                          </a:solidFill>
                          <a:latin typeface="+mn-lt"/>
                          <a:cs typeface="Courier New" panose="02070309020205020404" pitchFamily="49" charset="0"/>
                        </a:rPr>
                        <a:t>i</a:t>
                      </a:r>
                      <a:r>
                        <a:rPr lang="en-US" altLang="zh-CN" sz="1800" b="0" dirty="0" smtClean="0">
                          <a:solidFill>
                            <a:srgbClr val="0000FF"/>
                          </a:solidFill>
                          <a:latin typeface="+mn-lt"/>
                          <a:cs typeface="Courier New" panose="02070309020205020404" pitchFamily="49" charset="0"/>
                        </a:rPr>
                        <a:t> ], </a:t>
                      </a:r>
                      <a:r>
                        <a:rPr lang="en-US" altLang="zh-CN" sz="1800" b="0" dirty="0" err="1" smtClean="0">
                          <a:solidFill>
                            <a:srgbClr val="0000FF"/>
                          </a:solidFill>
                          <a:latin typeface="+mn-lt"/>
                          <a:cs typeface="Courier New" panose="02070309020205020404" pitchFamily="49" charset="0"/>
                        </a:rPr>
                        <a:t>eax</a:t>
                      </a:r>
                      <a:endParaRPr lang="en-US" altLang="zh-CN" sz="1800" b="0" dirty="0" smtClean="0">
                        <a:solidFill>
                          <a:srgbClr val="0000FF"/>
                        </a:solidFill>
                        <a:latin typeface="+mn-lt"/>
                        <a:cs typeface="Courier New" panose="02070309020205020404" pitchFamily="49" charset="0"/>
                      </a:endParaRPr>
                    </a:p>
                    <a:p>
                      <a:pPr>
                        <a:spcBef>
                          <a:spcPts val="600"/>
                        </a:spcBef>
                      </a:pPr>
                      <a:r>
                        <a:rPr lang="en-US" altLang="zh-CN" sz="1800" b="0" dirty="0" smtClean="0">
                          <a:solidFill>
                            <a:srgbClr val="0000FF"/>
                          </a:solidFill>
                          <a:latin typeface="+mn-lt"/>
                          <a:cs typeface="Courier New" panose="02070309020205020404" pitchFamily="49" charset="0"/>
                        </a:rPr>
                        <a:t>First:</a:t>
                      </a:r>
                    </a:p>
                    <a:p>
                      <a:r>
                        <a:rPr lang="en-US" altLang="zh-CN" sz="1800" b="0" dirty="0" err="1" smtClean="0">
                          <a:solidFill>
                            <a:srgbClr val="0000FF"/>
                          </a:solidFill>
                          <a:latin typeface="+mn-lt"/>
                          <a:cs typeface="Courier New" panose="02070309020205020404" pitchFamily="49" charset="0"/>
                        </a:rPr>
                        <a:t>cmp</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eax</a:t>
                      </a:r>
                      <a:r>
                        <a:rPr lang="en-US" altLang="zh-CN" sz="1800" b="0" dirty="0" smtClean="0">
                          <a:solidFill>
                            <a:srgbClr val="0000FF"/>
                          </a:solidFill>
                          <a:latin typeface="+mn-lt"/>
                          <a:cs typeface="Courier New" panose="02070309020205020404" pitchFamily="49" charset="0"/>
                        </a:rPr>
                        <a:t>, 3E8H</a:t>
                      </a:r>
                      <a:r>
                        <a:rPr lang="en-US" altLang="zh-CN" sz="1800" b="1" baseline="30000" dirty="0" smtClean="0">
                          <a:solidFill>
                            <a:srgbClr val="008000"/>
                          </a:solidFill>
                          <a:latin typeface="+mn-lt"/>
                          <a:cs typeface="Courier New" panose="02070309020205020404" pitchFamily="49" charset="0"/>
                        </a:rPr>
                        <a:t>4</a:t>
                      </a:r>
                    </a:p>
                    <a:p>
                      <a:r>
                        <a:rPr lang="en-US" altLang="zh-CN" sz="1800" b="0" dirty="0" err="1" smtClean="0">
                          <a:solidFill>
                            <a:srgbClr val="0000FF"/>
                          </a:solidFill>
                          <a:latin typeface="+mn-lt"/>
                          <a:cs typeface="Courier New" panose="02070309020205020404" pitchFamily="49" charset="0"/>
                        </a:rPr>
                        <a:t>jae</a:t>
                      </a:r>
                      <a:r>
                        <a:rPr lang="en-US" altLang="zh-CN" sz="1800" b="0" dirty="0" smtClean="0">
                          <a:solidFill>
                            <a:srgbClr val="0000FF"/>
                          </a:solidFill>
                          <a:latin typeface="+mn-lt"/>
                          <a:cs typeface="Courier New" panose="02070309020205020404" pitchFamily="49" charset="0"/>
                        </a:rPr>
                        <a:t>    End</a:t>
                      </a:r>
                    </a:p>
                    <a:p>
                      <a:r>
                        <a:rPr lang="en-US" altLang="zh-CN" sz="1800" b="0" dirty="0" smtClean="0">
                          <a:latin typeface="+mn-lt"/>
                          <a:cs typeface="Courier New" panose="02070309020205020404" pitchFamily="49" charset="0"/>
                        </a:rPr>
                        <a:t>         </a:t>
                      </a:r>
                      <a:r>
                        <a:rPr lang="en-US" altLang="zh-CN" sz="1800" b="0" dirty="0" smtClean="0">
                          <a:solidFill>
                            <a:srgbClr val="FF0000"/>
                          </a:solidFill>
                          <a:latin typeface="+mn-lt"/>
                          <a:cs typeface="Courier New" panose="02070309020205020404" pitchFamily="49" charset="0"/>
                        </a:rPr>
                        <a:t>a++;</a:t>
                      </a:r>
                    </a:p>
                    <a:p>
                      <a:r>
                        <a:rPr lang="en-US" altLang="zh-CN" sz="1800" b="0" dirty="0" err="1" smtClean="0">
                          <a:solidFill>
                            <a:srgbClr val="0000FF"/>
                          </a:solidFill>
                          <a:latin typeface="+mn-lt"/>
                          <a:cs typeface="Courier New" panose="02070309020205020404" pitchFamily="49" charset="0"/>
                        </a:rPr>
                        <a:t>mov</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eax</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dword</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ptr</a:t>
                      </a:r>
                      <a:r>
                        <a:rPr lang="en-US" altLang="zh-CN" sz="1800" b="0" dirty="0" smtClean="0">
                          <a:solidFill>
                            <a:srgbClr val="0000FF"/>
                          </a:solidFill>
                          <a:latin typeface="+mn-lt"/>
                          <a:cs typeface="Courier New" panose="02070309020205020404" pitchFamily="49" charset="0"/>
                        </a:rPr>
                        <a:t> [ a ]</a:t>
                      </a:r>
                    </a:p>
                    <a:p>
                      <a:r>
                        <a:rPr lang="en-US" altLang="zh-CN" sz="1800" b="0" dirty="0" smtClean="0">
                          <a:solidFill>
                            <a:srgbClr val="0000FF"/>
                          </a:solidFill>
                          <a:latin typeface="+mn-lt"/>
                          <a:cs typeface="Courier New" panose="02070309020205020404" pitchFamily="49" charset="0"/>
                        </a:rPr>
                        <a:t>add   </a:t>
                      </a:r>
                      <a:r>
                        <a:rPr lang="en-US" altLang="zh-CN" sz="1800" b="0" dirty="0" err="1" smtClean="0">
                          <a:solidFill>
                            <a:srgbClr val="0000FF"/>
                          </a:solidFill>
                          <a:latin typeface="+mn-lt"/>
                          <a:cs typeface="Courier New" panose="02070309020205020404" pitchFamily="49" charset="0"/>
                        </a:rPr>
                        <a:t>eax</a:t>
                      </a:r>
                      <a:r>
                        <a:rPr lang="en-US" altLang="zh-CN" sz="1800" b="0" dirty="0" smtClean="0">
                          <a:solidFill>
                            <a:srgbClr val="0000FF"/>
                          </a:solidFill>
                          <a:latin typeface="+mn-lt"/>
                          <a:cs typeface="Courier New" panose="02070309020205020404" pitchFamily="49" charset="0"/>
                        </a:rPr>
                        <a:t>, 1</a:t>
                      </a:r>
                    </a:p>
                    <a:p>
                      <a:r>
                        <a:rPr lang="en-US" altLang="zh-CN" sz="1800" b="0" dirty="0" err="1" smtClean="0">
                          <a:solidFill>
                            <a:srgbClr val="0000FF"/>
                          </a:solidFill>
                          <a:latin typeface="+mn-lt"/>
                          <a:cs typeface="Courier New" panose="02070309020205020404" pitchFamily="49" charset="0"/>
                        </a:rPr>
                        <a:t>mov</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dword</a:t>
                      </a:r>
                      <a:r>
                        <a:rPr lang="en-US" altLang="zh-CN" sz="1800" b="0" dirty="0" smtClean="0">
                          <a:solidFill>
                            <a:srgbClr val="0000FF"/>
                          </a:solidFill>
                          <a:latin typeface="+mn-lt"/>
                          <a:cs typeface="Courier New" panose="02070309020205020404" pitchFamily="49" charset="0"/>
                        </a:rPr>
                        <a:t> </a:t>
                      </a:r>
                      <a:r>
                        <a:rPr lang="en-US" altLang="zh-CN" sz="1800" b="0" dirty="0" err="1" smtClean="0">
                          <a:solidFill>
                            <a:srgbClr val="0000FF"/>
                          </a:solidFill>
                          <a:latin typeface="+mn-lt"/>
                          <a:cs typeface="Courier New" panose="02070309020205020404" pitchFamily="49" charset="0"/>
                        </a:rPr>
                        <a:t>ptr</a:t>
                      </a:r>
                      <a:r>
                        <a:rPr lang="en-US" altLang="zh-CN" sz="1800" b="0" dirty="0" smtClean="0">
                          <a:solidFill>
                            <a:srgbClr val="0000FF"/>
                          </a:solidFill>
                          <a:latin typeface="+mn-lt"/>
                          <a:cs typeface="Courier New" panose="02070309020205020404" pitchFamily="49" charset="0"/>
                        </a:rPr>
                        <a:t> [ a ], </a:t>
                      </a:r>
                      <a:r>
                        <a:rPr lang="en-US" altLang="zh-CN" sz="1800" b="0" dirty="0" err="1" smtClean="0">
                          <a:solidFill>
                            <a:srgbClr val="0000FF"/>
                          </a:solidFill>
                          <a:latin typeface="+mn-lt"/>
                          <a:cs typeface="Courier New" panose="02070309020205020404" pitchFamily="49" charset="0"/>
                        </a:rPr>
                        <a:t>eax</a:t>
                      </a:r>
                      <a:endParaRPr lang="en-US" altLang="zh-CN" sz="1800" b="0" dirty="0" smtClean="0">
                        <a:solidFill>
                          <a:srgbClr val="0000FF"/>
                        </a:solidFill>
                        <a:latin typeface="+mn-lt"/>
                        <a:cs typeface="Courier New" panose="02070309020205020404" pitchFamily="49" charset="0"/>
                      </a:endParaRPr>
                    </a:p>
                    <a:p>
                      <a:r>
                        <a:rPr lang="en-US" altLang="zh-CN" sz="1800" b="0" dirty="0" err="1" smtClean="0">
                          <a:solidFill>
                            <a:srgbClr val="0000FF"/>
                          </a:solidFill>
                          <a:latin typeface="+mn-lt"/>
                          <a:cs typeface="Courier New" panose="02070309020205020404" pitchFamily="49" charset="0"/>
                        </a:rPr>
                        <a:t>jmp</a:t>
                      </a:r>
                      <a:r>
                        <a:rPr lang="en-US" altLang="zh-CN" sz="1800" b="0" dirty="0" smtClean="0">
                          <a:solidFill>
                            <a:srgbClr val="0000FF"/>
                          </a:solidFill>
                          <a:latin typeface="+mn-lt"/>
                          <a:cs typeface="Courier New" panose="02070309020205020404" pitchFamily="49" charset="0"/>
                        </a:rPr>
                        <a:t>   Loop</a:t>
                      </a:r>
                    </a:p>
                    <a:p>
                      <a:pPr>
                        <a:spcBef>
                          <a:spcPts val="600"/>
                        </a:spcBef>
                      </a:pPr>
                      <a:r>
                        <a:rPr lang="en-US" altLang="zh-CN" sz="1800" b="0" dirty="0" smtClean="0">
                          <a:solidFill>
                            <a:srgbClr val="0000FF"/>
                          </a:solidFill>
                          <a:latin typeface="+mn-lt"/>
                          <a:cs typeface="Courier New" panose="02070309020205020404" pitchFamily="49" charset="0"/>
                        </a:rPr>
                        <a:t>End:</a:t>
                      </a:r>
                      <a:endParaRPr lang="zh-CN" altLang="en-US" sz="1800" b="0" dirty="0">
                        <a:solidFill>
                          <a:srgbClr val="0000FF"/>
                        </a:solidFill>
                        <a:latin typeface="+mn-lt"/>
                        <a:cs typeface="Courier New" panose="02070309020205020404" pitchFamily="49" charset="0"/>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12" name="矩形 11"/>
          <p:cNvSpPr/>
          <p:nvPr/>
        </p:nvSpPr>
        <p:spPr>
          <a:xfrm>
            <a:off x="6876320" y="2420860"/>
            <a:ext cx="2191480" cy="3693319"/>
          </a:xfrm>
          <a:prstGeom prst="rect">
            <a:avLst/>
          </a:prstGeom>
          <a:solidFill>
            <a:srgbClr val="FFFF99"/>
          </a:solidFill>
          <a:ln w="19050">
            <a:solidFill>
              <a:srgbClr val="FF6600"/>
            </a:solidFill>
          </a:ln>
          <a:effectLst>
            <a:outerShdw blurRad="50800" dist="38100" dir="13500000" algn="br" rotWithShape="0">
              <a:prstClr val="black">
                <a:alpha val="40000"/>
              </a:prstClr>
            </a:outerShdw>
          </a:effectLst>
        </p:spPr>
        <p:txBody>
          <a:bodyPr wrap="square">
            <a:spAutoFit/>
          </a:bodyPr>
          <a:lstStyle/>
          <a:p>
            <a:pPr algn="l"/>
            <a:r>
              <a:rPr lang="en-US" altLang="zh-CN" dirty="0">
                <a:latin typeface="+mn-lt"/>
              </a:rPr>
              <a:t>NOTES:</a:t>
            </a:r>
          </a:p>
          <a:p>
            <a:pPr algn="l"/>
            <a:r>
              <a:rPr lang="en-US" altLang="zh-CN" dirty="0">
                <a:latin typeface="+mn-lt"/>
              </a:rPr>
              <a:t>1. Signed iteration count inhibits macro-fusion.</a:t>
            </a:r>
          </a:p>
          <a:p>
            <a:pPr algn="l"/>
            <a:r>
              <a:rPr lang="en-US" altLang="zh-CN" dirty="0">
                <a:latin typeface="+mn-lt"/>
              </a:rPr>
              <a:t>2. Unsigned iteration count is compatible with macro-fusion.</a:t>
            </a:r>
          </a:p>
          <a:p>
            <a:pPr algn="l"/>
            <a:r>
              <a:rPr lang="en-US" altLang="zh-CN" dirty="0">
                <a:latin typeface="+mn-lt"/>
              </a:rPr>
              <a:t>3. CMP MEM-IMM, JGE inhibit macro-fusion.</a:t>
            </a:r>
          </a:p>
          <a:p>
            <a:pPr algn="l"/>
            <a:r>
              <a:rPr lang="en-US" altLang="zh-CN" dirty="0">
                <a:latin typeface="+mn-lt"/>
              </a:rPr>
              <a:t>4. CMP REG-IMM, JAE permits macro-fusion.</a:t>
            </a:r>
            <a:endParaRPr lang="zh-CN" altLang="en-US" dirty="0">
              <a:latin typeface="+mn-lt"/>
            </a:endParaRPr>
          </a:p>
        </p:txBody>
      </p:sp>
    </p:spTree>
    <p:extLst>
      <p:ext uri="{BB962C8B-B14F-4D97-AF65-F5344CB8AC3E}">
        <p14:creationId xmlns:p14="http://schemas.microsoft.com/office/powerpoint/2010/main" val="36475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rgbClr val="00007D"/>
                </a:solidFill>
                <a:latin typeface="Arial"/>
                <a:ea typeface="黑体" pitchFamily="2" charset="-122"/>
              </a:rPr>
              <a:t>2.3.3 </a:t>
            </a:r>
            <a:r>
              <a:rPr lang="zh-CN" altLang="en-US" dirty="0">
                <a:solidFill>
                  <a:srgbClr val="00007D"/>
                </a:solidFill>
                <a:latin typeface="Arial"/>
                <a:ea typeface="黑体" pitchFamily="2" charset="-122"/>
              </a:rPr>
              <a:t>多核处理器关键并行</a:t>
            </a:r>
            <a:r>
              <a:rPr lang="zh-CN" altLang="en-US" dirty="0" smtClean="0">
                <a:solidFill>
                  <a:srgbClr val="00007D"/>
                </a:solidFill>
                <a:latin typeface="Arial"/>
                <a:ea typeface="黑体" pitchFamily="2" charset="-122"/>
              </a:rPr>
              <a:t>技术</a:t>
            </a:r>
            <a:endParaRPr lang="zh-CN" altLang="en-US" dirty="0"/>
          </a:p>
        </p:txBody>
      </p:sp>
      <p:sp>
        <p:nvSpPr>
          <p:cNvPr id="4" name="内容占位符 3"/>
          <p:cNvSpPr>
            <a:spLocks noGrp="1"/>
          </p:cNvSpPr>
          <p:nvPr>
            <p:ph idx="1"/>
          </p:nvPr>
        </p:nvSpPr>
        <p:spPr>
          <a:xfrm>
            <a:off x="330438" y="980660"/>
            <a:ext cx="8661162" cy="5760800"/>
          </a:xfrm>
        </p:spPr>
        <p:txBody>
          <a:bodyPr/>
          <a:lstStyle/>
          <a:p>
            <a:r>
              <a:rPr lang="en-US" altLang="zh-CN" sz="2400" dirty="0">
                <a:solidFill>
                  <a:srgbClr val="000000"/>
                </a:solidFill>
                <a:ea typeface="楷体_GB2312" pitchFamily="49" charset="-122"/>
                <a:cs typeface="Courier New" panose="02070309020205020404" pitchFamily="49" charset="0"/>
              </a:rPr>
              <a:t>Intel</a:t>
            </a:r>
            <a:r>
              <a:rPr lang="zh-CN" altLang="en-US" sz="2400" dirty="0">
                <a:solidFill>
                  <a:srgbClr val="FF0000"/>
                </a:solidFill>
                <a:ea typeface="楷体_GB2312" pitchFamily="49" charset="-122"/>
                <a:cs typeface="Courier New" panose="02070309020205020404" pitchFamily="49" charset="0"/>
              </a:rPr>
              <a:t>虚拟化技术</a:t>
            </a:r>
            <a:r>
              <a:rPr lang="zh-CN" altLang="en-US" sz="2400" dirty="0">
                <a:solidFill>
                  <a:srgbClr val="000000"/>
                </a:solidFill>
                <a:ea typeface="楷体_GB2312" pitchFamily="49" charset="-122"/>
                <a:cs typeface="Courier New" panose="02070309020205020404" pitchFamily="49" charset="0"/>
              </a:rPr>
              <a:t>（</a:t>
            </a:r>
            <a:r>
              <a:rPr lang="en-US" altLang="zh-CN" sz="2400" dirty="0">
                <a:solidFill>
                  <a:srgbClr val="FF0000"/>
                </a:solidFill>
                <a:ea typeface="楷体_GB2312" pitchFamily="49" charset="-122"/>
                <a:cs typeface="Courier New" panose="02070309020205020404" pitchFamily="49" charset="0"/>
              </a:rPr>
              <a:t>V</a:t>
            </a:r>
            <a:r>
              <a:rPr lang="en-US" altLang="zh-CN" sz="2400" dirty="0">
                <a:solidFill>
                  <a:srgbClr val="000000"/>
                </a:solidFill>
                <a:ea typeface="楷体_GB2312" pitchFamily="49" charset="-122"/>
                <a:cs typeface="Courier New" panose="02070309020205020404" pitchFamily="49" charset="0"/>
              </a:rPr>
              <a:t>irtualization </a:t>
            </a:r>
            <a:r>
              <a:rPr lang="en-US" altLang="zh-CN" sz="2400" dirty="0">
                <a:solidFill>
                  <a:srgbClr val="FF0000"/>
                </a:solidFill>
                <a:ea typeface="楷体_GB2312" pitchFamily="49" charset="-122"/>
                <a:cs typeface="Courier New" panose="02070309020205020404" pitchFamily="49" charset="0"/>
              </a:rPr>
              <a:t>T</a:t>
            </a:r>
            <a:r>
              <a:rPr lang="en-US" altLang="zh-CN" sz="2400" dirty="0">
                <a:solidFill>
                  <a:srgbClr val="000000"/>
                </a:solidFill>
                <a:ea typeface="楷体_GB2312" pitchFamily="49" charset="-122"/>
                <a:cs typeface="Courier New" panose="02070309020205020404" pitchFamily="49" charset="0"/>
              </a:rPr>
              <a:t>echnology</a:t>
            </a:r>
            <a:r>
              <a:rPr lang="zh-CN" altLang="en-US" sz="2400" dirty="0">
                <a:solidFill>
                  <a:srgbClr val="000000"/>
                </a:solidFill>
                <a:ea typeface="楷体_GB2312" pitchFamily="49" charset="-122"/>
                <a:cs typeface="Courier New" panose="02070309020205020404" pitchFamily="49" charset="0"/>
              </a:rPr>
              <a:t>，</a:t>
            </a:r>
            <a:r>
              <a:rPr lang="en-US" altLang="zh-CN" sz="2400" dirty="0">
                <a:solidFill>
                  <a:srgbClr val="FF0000"/>
                </a:solidFill>
                <a:ea typeface="楷体_GB2312" pitchFamily="49" charset="-122"/>
                <a:cs typeface="Courier New" panose="02070309020205020404" pitchFamily="49" charset="0"/>
              </a:rPr>
              <a:t>VT</a:t>
            </a:r>
            <a:r>
              <a:rPr lang="zh-CN" altLang="en-US" sz="2400" dirty="0">
                <a:solidFill>
                  <a:srgbClr val="000000"/>
                </a:solidFill>
                <a:ea typeface="楷体_GB2312" pitchFamily="49" charset="-122"/>
                <a:cs typeface="Courier New" panose="02070309020205020404" pitchFamily="49" charset="0"/>
              </a:rPr>
              <a:t>）是一种硬件</a:t>
            </a:r>
            <a:r>
              <a:rPr lang="en-US" altLang="zh-CN" sz="2400" dirty="0">
                <a:solidFill>
                  <a:srgbClr val="000000"/>
                </a:solidFill>
                <a:ea typeface="楷体_GB2312" pitchFamily="49" charset="-122"/>
                <a:cs typeface="Courier New" panose="02070309020205020404" pitchFamily="49" charset="0"/>
              </a:rPr>
              <a:t>CPU</a:t>
            </a:r>
            <a:r>
              <a:rPr lang="zh-CN" altLang="en-US" sz="2400" dirty="0">
                <a:solidFill>
                  <a:srgbClr val="000000"/>
                </a:solidFill>
                <a:ea typeface="楷体_GB2312" pitchFamily="49" charset="-122"/>
                <a:cs typeface="Courier New" panose="02070309020205020404" pitchFamily="49" charset="0"/>
              </a:rPr>
              <a:t>的虚拟化技术，它可以让一个</a:t>
            </a:r>
            <a:r>
              <a:rPr lang="en-US" altLang="zh-CN" sz="2400" dirty="0">
                <a:solidFill>
                  <a:srgbClr val="000000"/>
                </a:solidFill>
                <a:ea typeface="楷体_GB2312" pitchFamily="49" charset="-122"/>
                <a:cs typeface="Courier New" panose="02070309020205020404" pitchFamily="49" charset="0"/>
              </a:rPr>
              <a:t>CPU</a:t>
            </a:r>
            <a:r>
              <a:rPr lang="zh-CN" altLang="en-US" sz="2400" dirty="0">
                <a:solidFill>
                  <a:srgbClr val="000000"/>
                </a:solidFill>
                <a:ea typeface="楷体_GB2312" pitchFamily="49" charset="-122"/>
                <a:cs typeface="Courier New" panose="02070309020205020404" pitchFamily="49" charset="0"/>
              </a:rPr>
              <a:t>工作起来就像多个</a:t>
            </a:r>
            <a:r>
              <a:rPr lang="en-US" altLang="zh-CN" sz="2400" dirty="0">
                <a:solidFill>
                  <a:srgbClr val="000000"/>
                </a:solidFill>
                <a:ea typeface="楷体_GB2312" pitchFamily="49" charset="-122"/>
                <a:cs typeface="Courier New" panose="02070309020205020404" pitchFamily="49" charset="0"/>
              </a:rPr>
              <a:t>CPU</a:t>
            </a:r>
            <a:r>
              <a:rPr lang="zh-CN" altLang="en-US" sz="2400" dirty="0">
                <a:solidFill>
                  <a:srgbClr val="000000"/>
                </a:solidFill>
                <a:ea typeface="楷体_GB2312" pitchFamily="49" charset="-122"/>
                <a:cs typeface="Courier New" panose="02070309020205020404" pitchFamily="49" charset="0"/>
              </a:rPr>
              <a:t>并行运行，使得在一部电脑内同时运行多个操作系统成为可能。</a:t>
            </a:r>
          </a:p>
          <a:p>
            <a:r>
              <a:rPr lang="zh-CN" altLang="en-US" sz="2400" dirty="0">
                <a:solidFill>
                  <a:srgbClr val="000000"/>
                </a:solidFill>
                <a:ea typeface="楷体_GB2312" pitchFamily="49" charset="-122"/>
                <a:cs typeface="Courier New" panose="02070309020205020404" pitchFamily="49" charset="0"/>
              </a:rPr>
              <a:t>用于</a:t>
            </a:r>
            <a:r>
              <a:rPr lang="en-US" altLang="zh-CN" sz="2400" dirty="0">
                <a:solidFill>
                  <a:srgbClr val="000000"/>
                </a:solidFill>
                <a:ea typeface="楷体_GB2312" pitchFamily="49" charset="-122"/>
                <a:cs typeface="Courier New" panose="02070309020205020404" pitchFamily="49" charset="0"/>
              </a:rPr>
              <a:t>Intel 64</a:t>
            </a:r>
            <a:r>
              <a:rPr lang="zh-CN" altLang="en-US" sz="2400" dirty="0">
                <a:solidFill>
                  <a:srgbClr val="000000"/>
                </a:solidFill>
                <a:ea typeface="楷体_GB2312" pitchFamily="49" charset="-122"/>
                <a:cs typeface="Courier New" panose="02070309020205020404" pitchFamily="49" charset="0"/>
              </a:rPr>
              <a:t>和</a:t>
            </a:r>
            <a:r>
              <a:rPr lang="en-US" altLang="zh-CN" sz="2400" dirty="0">
                <a:solidFill>
                  <a:srgbClr val="000000"/>
                </a:solidFill>
                <a:ea typeface="楷体_GB2312" pitchFamily="49" charset="-122"/>
                <a:cs typeface="Courier New" panose="02070309020205020404" pitchFamily="49" charset="0"/>
              </a:rPr>
              <a:t>IA-32</a:t>
            </a:r>
            <a:r>
              <a:rPr lang="zh-CN" altLang="en-US" sz="2400" dirty="0">
                <a:solidFill>
                  <a:srgbClr val="000000"/>
                </a:solidFill>
                <a:ea typeface="楷体_GB2312" pitchFamily="49" charset="-122"/>
                <a:cs typeface="Courier New" panose="02070309020205020404" pitchFamily="49" charset="0"/>
              </a:rPr>
              <a:t>架构的</a:t>
            </a:r>
            <a:r>
              <a:rPr lang="en-US" altLang="zh-CN" sz="2400" dirty="0">
                <a:solidFill>
                  <a:srgbClr val="000000"/>
                </a:solidFill>
                <a:ea typeface="楷体_GB2312" pitchFamily="49" charset="-122"/>
                <a:cs typeface="Courier New" panose="02070309020205020404" pitchFamily="49" charset="0"/>
              </a:rPr>
              <a:t>VT</a:t>
            </a:r>
            <a:r>
              <a:rPr lang="zh-CN" altLang="en-US" sz="2400" dirty="0">
                <a:solidFill>
                  <a:srgbClr val="000000"/>
                </a:solidFill>
                <a:ea typeface="楷体_GB2312" pitchFamily="49" charset="-122"/>
                <a:cs typeface="Courier New" panose="02070309020205020404" pitchFamily="49" charset="0"/>
              </a:rPr>
              <a:t>技术提供了支持虚拟化的扩展，该扩展被称为</a:t>
            </a:r>
            <a:r>
              <a:rPr lang="zh-CN" altLang="en-US" sz="2400" dirty="0">
                <a:solidFill>
                  <a:srgbClr val="FF0000"/>
                </a:solidFill>
                <a:ea typeface="楷体_GB2312" pitchFamily="49" charset="-122"/>
                <a:cs typeface="Courier New" panose="02070309020205020404" pitchFamily="49" charset="0"/>
              </a:rPr>
              <a:t>虚拟机扩展</a:t>
            </a:r>
            <a:r>
              <a:rPr lang="zh-CN" altLang="en-US" sz="2400" dirty="0">
                <a:solidFill>
                  <a:srgbClr val="000000"/>
                </a:solidFill>
                <a:ea typeface="楷体_GB2312" pitchFamily="49" charset="-122"/>
                <a:cs typeface="Courier New" panose="02070309020205020404" pitchFamily="49" charset="0"/>
              </a:rPr>
              <a:t>（</a:t>
            </a:r>
            <a:r>
              <a:rPr lang="en-US" altLang="zh-CN" sz="2400" dirty="0">
                <a:solidFill>
                  <a:srgbClr val="FF0000"/>
                </a:solidFill>
                <a:ea typeface="楷体_GB2312" pitchFamily="49" charset="-122"/>
                <a:cs typeface="Courier New" panose="02070309020205020404" pitchFamily="49" charset="0"/>
              </a:rPr>
              <a:t>V</a:t>
            </a:r>
            <a:r>
              <a:rPr lang="en-US" altLang="zh-CN" sz="2400" dirty="0">
                <a:solidFill>
                  <a:srgbClr val="000000"/>
                </a:solidFill>
                <a:ea typeface="楷体_GB2312" pitchFamily="49" charset="-122"/>
                <a:cs typeface="Courier New" panose="02070309020205020404" pitchFamily="49" charset="0"/>
              </a:rPr>
              <a:t>irtual </a:t>
            </a:r>
            <a:r>
              <a:rPr lang="en-US" altLang="zh-CN" sz="2400" dirty="0">
                <a:solidFill>
                  <a:srgbClr val="FF0000"/>
                </a:solidFill>
                <a:ea typeface="楷体_GB2312" pitchFamily="49" charset="-122"/>
                <a:cs typeface="Courier New" panose="02070309020205020404" pitchFamily="49" charset="0"/>
              </a:rPr>
              <a:t>M</a:t>
            </a:r>
            <a:r>
              <a:rPr lang="en-US" altLang="zh-CN" sz="2400" dirty="0">
                <a:solidFill>
                  <a:srgbClr val="000000"/>
                </a:solidFill>
                <a:ea typeface="楷体_GB2312" pitchFamily="49" charset="-122"/>
                <a:cs typeface="Courier New" panose="02070309020205020404" pitchFamily="49" charset="0"/>
              </a:rPr>
              <a:t>achine E</a:t>
            </a:r>
            <a:r>
              <a:rPr lang="en-US" altLang="zh-CN" sz="2400" dirty="0">
                <a:solidFill>
                  <a:srgbClr val="FF0000"/>
                </a:solidFill>
                <a:ea typeface="楷体_GB2312" pitchFamily="49" charset="-122"/>
                <a:cs typeface="Courier New" panose="02070309020205020404" pitchFamily="49" charset="0"/>
              </a:rPr>
              <a:t>x</a:t>
            </a:r>
            <a:r>
              <a:rPr lang="en-US" altLang="zh-CN" sz="2400" dirty="0">
                <a:solidFill>
                  <a:srgbClr val="000000"/>
                </a:solidFill>
                <a:ea typeface="楷体_GB2312" pitchFamily="49" charset="-122"/>
                <a:cs typeface="Courier New" panose="02070309020205020404" pitchFamily="49" charset="0"/>
              </a:rPr>
              <a:t>tensions</a:t>
            </a:r>
            <a:r>
              <a:rPr lang="zh-CN" altLang="en-US" sz="2400" dirty="0">
                <a:solidFill>
                  <a:srgbClr val="000000"/>
                </a:solidFill>
                <a:ea typeface="楷体_GB2312" pitchFamily="49" charset="-122"/>
                <a:cs typeface="Courier New" panose="02070309020205020404" pitchFamily="49" charset="0"/>
              </a:rPr>
              <a:t>，</a:t>
            </a:r>
            <a:r>
              <a:rPr lang="en-US" altLang="zh-CN" sz="2400" dirty="0">
                <a:solidFill>
                  <a:srgbClr val="FF0000"/>
                </a:solidFill>
                <a:ea typeface="楷体_GB2312" pitchFamily="49" charset="-122"/>
                <a:cs typeface="Courier New" panose="02070309020205020404" pitchFamily="49" charset="0"/>
              </a:rPr>
              <a:t>VMX</a:t>
            </a:r>
            <a:r>
              <a:rPr lang="zh-CN" altLang="en-US" sz="2400" dirty="0">
                <a:solidFill>
                  <a:srgbClr val="000000"/>
                </a:solidFill>
                <a:ea typeface="楷体_GB2312" pitchFamily="49" charset="-122"/>
                <a:cs typeface="Courier New" panose="02070309020205020404" pitchFamily="49" charset="0"/>
              </a:rPr>
              <a:t>）</a:t>
            </a:r>
            <a:r>
              <a:rPr lang="zh-CN" altLang="en-US" sz="2400" dirty="0" smtClean="0">
                <a:solidFill>
                  <a:srgbClr val="000000"/>
                </a:solidFill>
                <a:ea typeface="楷体_GB2312" pitchFamily="49" charset="-122"/>
                <a:cs typeface="Courier New" panose="02070309020205020404" pitchFamily="49" charset="0"/>
              </a:rPr>
              <a:t>。</a:t>
            </a:r>
            <a:endParaRPr lang="en-US" altLang="zh-CN" sz="2400" dirty="0" smtClean="0">
              <a:solidFill>
                <a:srgbClr val="000000"/>
              </a:solidFill>
              <a:ea typeface="楷体_GB2312" pitchFamily="49" charset="-122"/>
              <a:cs typeface="Courier New" panose="02070309020205020404" pitchFamily="49" charset="0"/>
            </a:endParaRPr>
          </a:p>
          <a:p>
            <a:r>
              <a:rPr lang="zh-CN" altLang="en-US" sz="2400" dirty="0" smtClean="0">
                <a:solidFill>
                  <a:srgbClr val="000000"/>
                </a:solidFill>
                <a:ea typeface="楷体_GB2312" pitchFamily="49" charset="-122"/>
                <a:cs typeface="Courier New" panose="02070309020205020404" pitchFamily="49" charset="0"/>
              </a:rPr>
              <a:t>具有</a:t>
            </a:r>
            <a:r>
              <a:rPr lang="en-US" altLang="zh-CN" sz="2400" dirty="0">
                <a:solidFill>
                  <a:srgbClr val="000000"/>
                </a:solidFill>
                <a:ea typeface="楷体_GB2312" pitchFamily="49" charset="-122"/>
                <a:cs typeface="Courier New" panose="02070309020205020404" pitchFamily="49" charset="0"/>
              </a:rPr>
              <a:t>VMX</a:t>
            </a:r>
            <a:r>
              <a:rPr lang="zh-CN" altLang="en-US" sz="2400" dirty="0">
                <a:solidFill>
                  <a:srgbClr val="000000"/>
                </a:solidFill>
                <a:ea typeface="楷体_GB2312" pitchFamily="49" charset="-122"/>
                <a:cs typeface="Courier New" panose="02070309020205020404" pitchFamily="49" charset="0"/>
              </a:rPr>
              <a:t>的</a:t>
            </a:r>
            <a:r>
              <a:rPr lang="en-US" altLang="zh-CN" sz="2400" dirty="0">
                <a:solidFill>
                  <a:srgbClr val="000000"/>
                </a:solidFill>
                <a:ea typeface="楷体_GB2312" pitchFamily="49" charset="-122"/>
                <a:cs typeface="Courier New" panose="02070309020205020404" pitchFamily="49" charset="0"/>
              </a:rPr>
              <a:t>Intel 64</a:t>
            </a:r>
            <a:r>
              <a:rPr lang="zh-CN" altLang="en-US" sz="2400" dirty="0">
                <a:solidFill>
                  <a:srgbClr val="000000"/>
                </a:solidFill>
                <a:ea typeface="楷体_GB2312" pitchFamily="49" charset="-122"/>
                <a:cs typeface="Courier New" panose="02070309020205020404" pitchFamily="49" charset="0"/>
              </a:rPr>
              <a:t>或</a:t>
            </a:r>
            <a:r>
              <a:rPr lang="en-US" altLang="zh-CN" sz="2400" dirty="0">
                <a:solidFill>
                  <a:srgbClr val="000000"/>
                </a:solidFill>
                <a:ea typeface="楷体_GB2312" pitchFamily="49" charset="-122"/>
                <a:cs typeface="Courier New" panose="02070309020205020404" pitchFamily="49" charset="0"/>
              </a:rPr>
              <a:t>IA-32</a:t>
            </a:r>
            <a:r>
              <a:rPr lang="zh-CN" altLang="en-US" sz="2400" dirty="0">
                <a:solidFill>
                  <a:srgbClr val="000000"/>
                </a:solidFill>
                <a:ea typeface="楷体_GB2312" pitchFamily="49" charset="-122"/>
                <a:cs typeface="Courier New" panose="02070309020205020404" pitchFamily="49" charset="0"/>
              </a:rPr>
              <a:t>平台可以起到多个虚拟系统（或虚拟机）的作用，每一个虚拟机可以在不同的分区运行操作系统和应用程序，</a:t>
            </a:r>
            <a:r>
              <a:rPr lang="en-US" altLang="zh-CN" sz="2400" dirty="0">
                <a:solidFill>
                  <a:srgbClr val="000000"/>
                </a:solidFill>
                <a:ea typeface="楷体_GB2312" pitchFamily="49" charset="-122"/>
                <a:cs typeface="Courier New" panose="02070309020205020404" pitchFamily="49" charset="0"/>
              </a:rPr>
              <a:t>VMX</a:t>
            </a:r>
            <a:r>
              <a:rPr lang="zh-CN" altLang="en-US" sz="2400" dirty="0">
                <a:solidFill>
                  <a:srgbClr val="000000"/>
                </a:solidFill>
                <a:ea typeface="楷体_GB2312" pitchFamily="49" charset="-122"/>
                <a:cs typeface="Courier New" panose="02070309020205020404" pitchFamily="49" charset="0"/>
              </a:rPr>
              <a:t>还为新的系统软件层（称为</a:t>
            </a:r>
            <a:r>
              <a:rPr lang="zh-CN" altLang="en-US" sz="2400" dirty="0">
                <a:solidFill>
                  <a:srgbClr val="0000FF"/>
                </a:solidFill>
                <a:ea typeface="楷体_GB2312" pitchFamily="49" charset="-122"/>
                <a:cs typeface="Courier New" panose="02070309020205020404" pitchFamily="49" charset="0"/>
              </a:rPr>
              <a:t>虚拟机监控器</a:t>
            </a:r>
            <a:r>
              <a:rPr lang="zh-CN" altLang="en-US" sz="2400" dirty="0" smtClean="0">
                <a:solidFill>
                  <a:srgbClr val="000000"/>
                </a:solidFill>
                <a:ea typeface="楷体_GB2312" pitchFamily="49" charset="-122"/>
                <a:cs typeface="Courier New" panose="02070309020205020404" pitchFamily="49" charset="0"/>
              </a:rPr>
              <a:t>，</a:t>
            </a:r>
            <a:r>
              <a:rPr lang="en-US" altLang="zh-CN" sz="2400" dirty="0" smtClean="0">
                <a:solidFill>
                  <a:srgbClr val="0000FF"/>
                </a:solidFill>
                <a:ea typeface="楷体_GB2312" pitchFamily="49" charset="-122"/>
                <a:cs typeface="Courier New" panose="02070309020205020404" pitchFamily="49" charset="0"/>
              </a:rPr>
              <a:t>V</a:t>
            </a:r>
            <a:r>
              <a:rPr lang="en-US" altLang="zh-CN" sz="2400" dirty="0" smtClean="0">
                <a:solidFill>
                  <a:srgbClr val="000000"/>
                </a:solidFill>
                <a:ea typeface="楷体_GB2312" pitchFamily="49" charset="-122"/>
                <a:cs typeface="Courier New" panose="02070309020205020404" pitchFamily="49" charset="0"/>
              </a:rPr>
              <a:t>irtual </a:t>
            </a:r>
            <a:r>
              <a:rPr lang="en-US" altLang="zh-CN" sz="2400" dirty="0" smtClean="0">
                <a:solidFill>
                  <a:srgbClr val="0000FF"/>
                </a:solidFill>
                <a:ea typeface="楷体_GB2312" pitchFamily="49" charset="-122"/>
                <a:cs typeface="Courier New" panose="02070309020205020404" pitchFamily="49" charset="0"/>
              </a:rPr>
              <a:t>M</a:t>
            </a:r>
            <a:r>
              <a:rPr lang="en-US" altLang="zh-CN" sz="2400" dirty="0" smtClean="0">
                <a:solidFill>
                  <a:srgbClr val="000000"/>
                </a:solidFill>
                <a:ea typeface="楷体_GB2312" pitchFamily="49" charset="-122"/>
                <a:cs typeface="Courier New" panose="02070309020205020404" pitchFamily="49" charset="0"/>
              </a:rPr>
              <a:t>achine </a:t>
            </a:r>
            <a:r>
              <a:rPr lang="en-US" altLang="zh-CN" sz="2400" dirty="0" smtClean="0">
                <a:solidFill>
                  <a:srgbClr val="0000FF"/>
                </a:solidFill>
                <a:ea typeface="楷体_GB2312" pitchFamily="49" charset="-122"/>
                <a:cs typeface="Courier New" panose="02070309020205020404" pitchFamily="49" charset="0"/>
              </a:rPr>
              <a:t>M</a:t>
            </a:r>
            <a:r>
              <a:rPr lang="en-US" altLang="zh-CN" sz="2400" dirty="0" smtClean="0">
                <a:solidFill>
                  <a:srgbClr val="000000"/>
                </a:solidFill>
                <a:ea typeface="楷体_GB2312" pitchFamily="49" charset="-122"/>
                <a:cs typeface="Courier New" panose="02070309020205020404" pitchFamily="49" charset="0"/>
              </a:rPr>
              <a:t>onitor</a:t>
            </a:r>
            <a:r>
              <a:rPr lang="zh-CN" altLang="en-US" sz="2400" dirty="0" smtClean="0">
                <a:solidFill>
                  <a:srgbClr val="000000"/>
                </a:solidFill>
                <a:ea typeface="楷体_GB2312" pitchFamily="49" charset="-122"/>
                <a:cs typeface="Courier New" panose="02070309020205020404" pitchFamily="49" charset="0"/>
              </a:rPr>
              <a:t>，</a:t>
            </a:r>
            <a:r>
              <a:rPr lang="en-US" altLang="zh-CN" sz="2400" dirty="0" smtClean="0">
                <a:solidFill>
                  <a:srgbClr val="0000FF"/>
                </a:solidFill>
                <a:ea typeface="楷体_GB2312" pitchFamily="49" charset="-122"/>
                <a:cs typeface="Courier New" panose="02070309020205020404" pitchFamily="49" charset="0"/>
              </a:rPr>
              <a:t>VMM</a:t>
            </a:r>
            <a:r>
              <a:rPr lang="zh-CN" altLang="en-US" sz="2400" dirty="0">
                <a:solidFill>
                  <a:srgbClr val="000000"/>
                </a:solidFill>
                <a:ea typeface="楷体_GB2312" pitchFamily="49" charset="-122"/>
                <a:cs typeface="Courier New" panose="02070309020205020404" pitchFamily="49" charset="0"/>
              </a:rPr>
              <a:t>）提供了编程接口</a:t>
            </a:r>
            <a:r>
              <a:rPr lang="zh-CN" altLang="en-US" sz="2400" dirty="0" smtClean="0">
                <a:solidFill>
                  <a:srgbClr val="000000"/>
                </a:solidFill>
                <a:ea typeface="楷体_GB2312" pitchFamily="49" charset="-122"/>
                <a:cs typeface="Courier New" panose="02070309020205020404" pitchFamily="49" charset="0"/>
              </a:rPr>
              <a:t>。</a:t>
            </a:r>
            <a:endParaRPr lang="en-US" altLang="zh-CN" sz="2400" dirty="0" smtClean="0">
              <a:solidFill>
                <a:srgbClr val="000000"/>
              </a:solidFill>
              <a:ea typeface="楷体_GB2312" pitchFamily="49" charset="-122"/>
              <a:cs typeface="Courier New" panose="02070309020205020404" pitchFamily="49" charset="0"/>
            </a:endParaRPr>
          </a:p>
          <a:p>
            <a:r>
              <a:rPr lang="zh-CN" altLang="en-US" sz="2400" dirty="0" smtClean="0">
                <a:solidFill>
                  <a:srgbClr val="000000"/>
                </a:solidFill>
                <a:ea typeface="楷体_GB2312" pitchFamily="49" charset="-122"/>
                <a:cs typeface="Courier New" panose="02070309020205020404" pitchFamily="49" charset="0"/>
              </a:rPr>
              <a:t>所有的操作系统都建立在一个虚拟的硬件上：</a:t>
            </a:r>
            <a:r>
              <a:rPr lang="en-US" altLang="zh-CN" sz="2400" dirty="0" smtClean="0">
                <a:solidFill>
                  <a:srgbClr val="000000"/>
                </a:solidFill>
                <a:ea typeface="楷体_GB2312" pitchFamily="49" charset="-122"/>
                <a:cs typeface="Courier New" panose="02070309020205020404" pitchFamily="49" charset="0"/>
              </a:rPr>
              <a:t/>
            </a:r>
            <a:br>
              <a:rPr lang="en-US" altLang="zh-CN" sz="2400" dirty="0" smtClean="0">
                <a:solidFill>
                  <a:srgbClr val="000000"/>
                </a:solidFill>
                <a:ea typeface="楷体_GB2312" pitchFamily="49" charset="-122"/>
                <a:cs typeface="Courier New" panose="02070309020205020404" pitchFamily="49" charset="0"/>
              </a:rPr>
            </a:br>
            <a:r>
              <a:rPr lang="zh-CN" altLang="en-US" sz="2400" dirty="0" smtClean="0">
                <a:solidFill>
                  <a:srgbClr val="000000"/>
                </a:solidFill>
                <a:ea typeface="楷体_GB2312" pitchFamily="49" charset="-122"/>
                <a:cs typeface="Courier New" panose="02070309020205020404" pitchFamily="49" charset="0"/>
              </a:rPr>
              <a:t>任何一个操作系统的重启、重装甚至删除，都不会影响其他操作系统的运行。</a:t>
            </a:r>
            <a:endParaRPr lang="zh-CN" altLang="en-US" sz="2400" dirty="0">
              <a:solidFill>
                <a:srgbClr val="000000"/>
              </a:solidFill>
              <a:ea typeface="楷体_GB2312" pitchFamily="49" charset="-122"/>
              <a:cs typeface="Courier New" panose="02070309020205020404" pitchFamily="49" charset="0"/>
            </a:endParaRPr>
          </a:p>
        </p:txBody>
      </p:sp>
      <p:sp>
        <p:nvSpPr>
          <p:cNvPr id="2" name="灯片编号占位符 1"/>
          <p:cNvSpPr>
            <a:spLocks noGrp="1"/>
          </p:cNvSpPr>
          <p:nvPr>
            <p:ph type="sldNum" sz="quarter" idx="11"/>
          </p:nvPr>
        </p:nvSpPr>
        <p:spPr/>
        <p:txBody>
          <a:bodyPr/>
          <a:lstStyle/>
          <a:p>
            <a:fld id="{1249CAA2-A36C-4D0A-B095-2E3BE72EBB0E}" type="slidenum">
              <a:rPr lang="zh-CN" altLang="en-US" smtClean="0"/>
              <a:pPr/>
              <a:t>124</a:t>
            </a:fld>
            <a:endParaRPr lang="en-US" altLang="zh-CN"/>
          </a:p>
        </p:txBody>
      </p:sp>
      <p:sp>
        <p:nvSpPr>
          <p:cNvPr id="6" name="矩形 5"/>
          <p:cNvSpPr/>
          <p:nvPr/>
        </p:nvSpPr>
        <p:spPr>
          <a:xfrm>
            <a:off x="5785308" y="359842"/>
            <a:ext cx="2387192" cy="523220"/>
          </a:xfrm>
          <a:prstGeom prst="rect">
            <a:avLst/>
          </a:prstGeom>
        </p:spPr>
        <p:txBody>
          <a:bodyPr wrap="none">
            <a:spAutoFit/>
          </a:bodyPr>
          <a:lstStyle/>
          <a:p>
            <a:pPr algn="l"/>
            <a:r>
              <a:rPr lang="en-US" altLang="zh-CN"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3. </a:t>
            </a:r>
            <a:r>
              <a:rPr lang="zh-CN" altLang="en-US"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虚拟化技术</a:t>
            </a:r>
            <a:endParaRPr lang="zh-CN" altLang="en-US" dirty="0">
              <a:solidFill>
                <a:srgbClr val="FF6600"/>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80953050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rgbClr val="00007D"/>
                </a:solidFill>
                <a:latin typeface="Arial"/>
                <a:ea typeface="黑体" pitchFamily="2" charset="-122"/>
              </a:rPr>
              <a:t>2.3.3 </a:t>
            </a:r>
            <a:r>
              <a:rPr lang="zh-CN" altLang="en-US" dirty="0">
                <a:solidFill>
                  <a:srgbClr val="00007D"/>
                </a:solidFill>
                <a:latin typeface="Arial"/>
                <a:ea typeface="黑体" pitchFamily="2" charset="-122"/>
              </a:rPr>
              <a:t>多核处理器关键并行</a:t>
            </a:r>
            <a:r>
              <a:rPr lang="zh-CN" altLang="en-US" dirty="0" smtClean="0">
                <a:solidFill>
                  <a:srgbClr val="00007D"/>
                </a:solidFill>
                <a:latin typeface="Arial"/>
                <a:ea typeface="黑体" pitchFamily="2" charset="-122"/>
              </a:rPr>
              <a:t>技术</a:t>
            </a:r>
            <a:endParaRPr lang="zh-CN" altLang="en-US" dirty="0"/>
          </a:p>
        </p:txBody>
      </p:sp>
      <p:sp>
        <p:nvSpPr>
          <p:cNvPr id="4" name="内容占位符 3"/>
          <p:cNvSpPr>
            <a:spLocks noGrp="1"/>
          </p:cNvSpPr>
          <p:nvPr>
            <p:ph idx="1"/>
          </p:nvPr>
        </p:nvSpPr>
        <p:spPr>
          <a:xfrm>
            <a:off x="330438" y="1109272"/>
            <a:ext cx="8661162" cy="5200128"/>
          </a:xfrm>
        </p:spPr>
        <p:txBody>
          <a:bodyPr/>
          <a:lstStyle/>
          <a:p>
            <a:r>
              <a:rPr lang="en-US" altLang="zh-CN" sz="2400" dirty="0">
                <a:solidFill>
                  <a:srgbClr val="FF0000"/>
                </a:solidFill>
                <a:ea typeface="楷体_GB2312" pitchFamily="49" charset="-122"/>
                <a:cs typeface="Courier New" panose="02070309020205020404" pitchFamily="49" charset="0"/>
              </a:rPr>
              <a:t>VT</a:t>
            </a:r>
            <a:r>
              <a:rPr lang="zh-CN" altLang="en-US" sz="2400" dirty="0">
                <a:solidFill>
                  <a:srgbClr val="FF0000"/>
                </a:solidFill>
                <a:ea typeface="楷体_GB2312" pitchFamily="49" charset="-122"/>
                <a:cs typeface="Courier New" panose="02070309020205020404" pitchFamily="49" charset="0"/>
              </a:rPr>
              <a:t>技术</a:t>
            </a:r>
            <a:r>
              <a:rPr lang="zh-CN" altLang="en-US" sz="2400" dirty="0">
                <a:solidFill>
                  <a:srgbClr val="000000"/>
                </a:solidFill>
                <a:ea typeface="楷体_GB2312" pitchFamily="49" charset="-122"/>
                <a:cs typeface="Courier New" panose="02070309020205020404" pitchFamily="49" charset="0"/>
              </a:rPr>
              <a:t>和</a:t>
            </a:r>
            <a:r>
              <a:rPr lang="zh-CN" altLang="en-US" sz="2400" dirty="0">
                <a:solidFill>
                  <a:srgbClr val="0000FF"/>
                </a:solidFill>
                <a:ea typeface="楷体_GB2312" pitchFamily="49" charset="-122"/>
                <a:cs typeface="Courier New" panose="02070309020205020404" pitchFamily="49" charset="0"/>
              </a:rPr>
              <a:t>多任务</a:t>
            </a:r>
            <a:r>
              <a:rPr lang="zh-CN" altLang="en-US" sz="2400" dirty="0">
                <a:solidFill>
                  <a:srgbClr val="000000"/>
                </a:solidFill>
                <a:ea typeface="楷体_GB2312" pitchFamily="49" charset="-122"/>
                <a:cs typeface="Courier New" panose="02070309020205020404" pitchFamily="49" charset="0"/>
              </a:rPr>
              <a:t>（</a:t>
            </a:r>
            <a:r>
              <a:rPr lang="en-US" altLang="zh-CN" sz="2400" dirty="0">
                <a:solidFill>
                  <a:srgbClr val="000000"/>
                </a:solidFill>
                <a:ea typeface="楷体_GB2312" pitchFamily="49" charset="-122"/>
                <a:cs typeface="Courier New" panose="02070309020205020404" pitchFamily="49" charset="0"/>
              </a:rPr>
              <a:t>multitasking</a:t>
            </a:r>
            <a:r>
              <a:rPr lang="zh-CN" altLang="en-US" sz="2400" dirty="0">
                <a:solidFill>
                  <a:srgbClr val="000000"/>
                </a:solidFill>
                <a:ea typeface="楷体_GB2312" pitchFamily="49" charset="-122"/>
                <a:cs typeface="Courier New" panose="02070309020205020404" pitchFamily="49" charset="0"/>
              </a:rPr>
              <a:t>）、</a:t>
            </a:r>
            <a:r>
              <a:rPr lang="zh-CN" altLang="en-US" sz="2400" dirty="0">
                <a:solidFill>
                  <a:srgbClr val="0000FF"/>
                </a:solidFill>
                <a:ea typeface="楷体_GB2312" pitchFamily="49" charset="-122"/>
                <a:cs typeface="Courier New" panose="02070309020205020404" pitchFamily="49" charset="0"/>
              </a:rPr>
              <a:t>超线程</a:t>
            </a:r>
            <a:r>
              <a:rPr lang="zh-CN" altLang="en-US" sz="2400" dirty="0">
                <a:solidFill>
                  <a:srgbClr val="000000"/>
                </a:solidFill>
                <a:ea typeface="楷体_GB2312" pitchFamily="49" charset="-122"/>
                <a:cs typeface="Courier New" panose="02070309020205020404" pitchFamily="49" charset="0"/>
              </a:rPr>
              <a:t>（</a:t>
            </a:r>
            <a:r>
              <a:rPr lang="en-US" altLang="zh-CN" sz="2400" dirty="0" smtClean="0">
                <a:solidFill>
                  <a:srgbClr val="000000"/>
                </a:solidFill>
                <a:ea typeface="楷体_GB2312" pitchFamily="49" charset="-122"/>
                <a:cs typeface="Courier New" panose="02070309020205020404" pitchFamily="49" charset="0"/>
              </a:rPr>
              <a:t>Hyper Threading</a:t>
            </a:r>
            <a:r>
              <a:rPr lang="zh-CN" altLang="en-US" sz="2400" dirty="0">
                <a:solidFill>
                  <a:srgbClr val="000000"/>
                </a:solidFill>
                <a:ea typeface="楷体_GB2312" pitchFamily="49" charset="-122"/>
                <a:cs typeface="Courier New" panose="02070309020205020404" pitchFamily="49" charset="0"/>
              </a:rPr>
              <a:t>）技术完全不同。</a:t>
            </a:r>
          </a:p>
          <a:p>
            <a:pPr lvl="1"/>
            <a:r>
              <a:rPr lang="zh-CN" altLang="en-US" sz="2400" dirty="0">
                <a:solidFill>
                  <a:srgbClr val="0000FF"/>
                </a:solidFill>
                <a:ea typeface="楷体_GB2312" pitchFamily="49" charset="-122"/>
                <a:cs typeface="Courier New" panose="02070309020205020404" pitchFamily="49" charset="0"/>
              </a:rPr>
              <a:t>多任务</a:t>
            </a:r>
            <a:r>
              <a:rPr lang="zh-CN" altLang="en-US" sz="2400" dirty="0">
                <a:solidFill>
                  <a:srgbClr val="000000"/>
                </a:solidFill>
                <a:ea typeface="楷体_GB2312" pitchFamily="49" charset="-122"/>
                <a:cs typeface="Courier New" panose="02070309020205020404" pitchFamily="49" charset="0"/>
              </a:rPr>
              <a:t>处理只允许用户在</a:t>
            </a:r>
            <a:r>
              <a:rPr lang="zh-CN" altLang="en-US" sz="2400" dirty="0">
                <a:solidFill>
                  <a:srgbClr val="D60093"/>
                </a:solidFill>
                <a:ea typeface="楷体_GB2312" pitchFamily="49" charset="-122"/>
                <a:cs typeface="Courier New" panose="02070309020205020404" pitchFamily="49" charset="0"/>
              </a:rPr>
              <a:t>一台电脑</a:t>
            </a:r>
            <a:r>
              <a:rPr lang="zh-CN" altLang="en-US" sz="2400" dirty="0" smtClean="0">
                <a:solidFill>
                  <a:srgbClr val="000000"/>
                </a:solidFill>
                <a:ea typeface="楷体_GB2312" pitchFamily="49" charset="-122"/>
                <a:cs typeface="Courier New" panose="02070309020205020404" pitchFamily="49" charset="0"/>
              </a:rPr>
              <a:t>的</a:t>
            </a:r>
            <a:r>
              <a:rPr lang="zh-CN" altLang="en-US" sz="2400" dirty="0" smtClean="0">
                <a:solidFill>
                  <a:srgbClr val="D60093"/>
                </a:solidFill>
                <a:ea typeface="楷体_GB2312" pitchFamily="49" charset="-122"/>
                <a:cs typeface="Courier New" panose="02070309020205020404" pitchFamily="49" charset="0"/>
              </a:rPr>
              <a:t>一个操作系统</a:t>
            </a:r>
            <a:r>
              <a:rPr lang="zh-CN" altLang="en-US" sz="2400" dirty="0" smtClean="0">
                <a:solidFill>
                  <a:srgbClr val="000000"/>
                </a:solidFill>
                <a:ea typeface="楷体_GB2312" pitchFamily="49" charset="-122"/>
                <a:cs typeface="Courier New" panose="02070309020205020404" pitchFamily="49" charset="0"/>
              </a:rPr>
              <a:t>中</a:t>
            </a:r>
            <a:r>
              <a:rPr lang="zh-CN" altLang="en-US" sz="2400" dirty="0">
                <a:solidFill>
                  <a:srgbClr val="000000"/>
                </a:solidFill>
                <a:ea typeface="楷体_GB2312" pitchFamily="49" charset="-122"/>
                <a:cs typeface="Courier New" panose="02070309020205020404" pitchFamily="49" charset="0"/>
              </a:rPr>
              <a:t>同时并行运行</a:t>
            </a:r>
            <a:r>
              <a:rPr lang="zh-CN" altLang="en-US" sz="2400" dirty="0">
                <a:solidFill>
                  <a:srgbClr val="D60093"/>
                </a:solidFill>
                <a:ea typeface="楷体_GB2312" pitchFamily="49" charset="-122"/>
                <a:cs typeface="Courier New" panose="02070309020205020404" pitchFamily="49" charset="0"/>
              </a:rPr>
              <a:t>多个程序</a:t>
            </a:r>
            <a:r>
              <a:rPr lang="zh-CN" altLang="en-US" sz="2400" dirty="0" smtClean="0">
                <a:solidFill>
                  <a:srgbClr val="000000"/>
                </a:solidFill>
                <a:ea typeface="楷体_GB2312" pitchFamily="49" charset="-122"/>
                <a:cs typeface="Courier New" panose="02070309020205020404" pitchFamily="49" charset="0"/>
              </a:rPr>
              <a:t>。</a:t>
            </a:r>
            <a:endParaRPr lang="zh-CN" altLang="en-US" sz="2400" dirty="0">
              <a:solidFill>
                <a:srgbClr val="000000"/>
              </a:solidFill>
              <a:ea typeface="楷体_GB2312" pitchFamily="49" charset="-122"/>
              <a:cs typeface="Courier New" panose="02070309020205020404" pitchFamily="49" charset="0"/>
            </a:endParaRPr>
          </a:p>
          <a:p>
            <a:pPr lvl="1"/>
            <a:r>
              <a:rPr lang="zh-CN" altLang="en-US" sz="2400" dirty="0">
                <a:solidFill>
                  <a:srgbClr val="000000"/>
                </a:solidFill>
                <a:ea typeface="楷体_GB2312" pitchFamily="49" charset="-122"/>
                <a:cs typeface="Courier New" panose="02070309020205020404" pitchFamily="49" charset="0"/>
              </a:rPr>
              <a:t>在</a:t>
            </a:r>
            <a:r>
              <a:rPr lang="en-US" altLang="zh-CN" sz="2400" dirty="0">
                <a:solidFill>
                  <a:srgbClr val="FF0000"/>
                </a:solidFill>
                <a:ea typeface="楷体_GB2312" pitchFamily="49" charset="-122"/>
                <a:cs typeface="Courier New" panose="02070309020205020404" pitchFamily="49" charset="0"/>
              </a:rPr>
              <a:t>VT</a:t>
            </a:r>
            <a:r>
              <a:rPr lang="zh-CN" altLang="en-US" sz="2400" dirty="0">
                <a:solidFill>
                  <a:srgbClr val="FF0000"/>
                </a:solidFill>
                <a:ea typeface="楷体_GB2312" pitchFamily="49" charset="-122"/>
                <a:cs typeface="Courier New" panose="02070309020205020404" pitchFamily="49" charset="0"/>
              </a:rPr>
              <a:t>技术</a:t>
            </a:r>
            <a:r>
              <a:rPr lang="zh-CN" altLang="en-US" sz="2400" dirty="0">
                <a:solidFill>
                  <a:srgbClr val="000000"/>
                </a:solidFill>
                <a:ea typeface="楷体_GB2312" pitchFamily="49" charset="-122"/>
                <a:cs typeface="Courier New" panose="02070309020205020404" pitchFamily="49" charset="0"/>
              </a:rPr>
              <a:t>中，</a:t>
            </a:r>
            <a:r>
              <a:rPr lang="zh-CN" altLang="en-US" sz="2400" dirty="0">
                <a:solidFill>
                  <a:srgbClr val="D60093"/>
                </a:solidFill>
                <a:ea typeface="楷体_GB2312" pitchFamily="49" charset="-122"/>
                <a:cs typeface="Courier New" panose="02070309020205020404" pitchFamily="49" charset="0"/>
              </a:rPr>
              <a:t>多个操作系统</a:t>
            </a:r>
            <a:r>
              <a:rPr lang="zh-CN" altLang="en-US" sz="2400" dirty="0">
                <a:solidFill>
                  <a:srgbClr val="000000"/>
                </a:solidFill>
                <a:ea typeface="楷体_GB2312" pitchFamily="49" charset="-122"/>
                <a:cs typeface="Courier New" panose="02070309020205020404" pitchFamily="49" charset="0"/>
              </a:rPr>
              <a:t>可以在一台电脑上同时运行，每一个操作系统中都有多个程序在运行，每一个操作系统都运行在一个</a:t>
            </a:r>
            <a:r>
              <a:rPr lang="zh-CN" altLang="en-US" sz="2400" dirty="0">
                <a:solidFill>
                  <a:srgbClr val="008000"/>
                </a:solidFill>
                <a:ea typeface="楷体_GB2312" pitchFamily="49" charset="-122"/>
                <a:cs typeface="Courier New" panose="02070309020205020404" pitchFamily="49" charset="0"/>
              </a:rPr>
              <a:t>虚拟的</a:t>
            </a:r>
            <a:r>
              <a:rPr lang="en-US" altLang="zh-CN" sz="2400" dirty="0">
                <a:solidFill>
                  <a:srgbClr val="008000"/>
                </a:solidFill>
                <a:ea typeface="楷体_GB2312" pitchFamily="49" charset="-122"/>
                <a:cs typeface="Courier New" panose="02070309020205020404" pitchFamily="49" charset="0"/>
              </a:rPr>
              <a:t>CPU</a:t>
            </a:r>
            <a:r>
              <a:rPr lang="zh-CN" altLang="en-US" sz="2400" dirty="0">
                <a:solidFill>
                  <a:srgbClr val="000000"/>
                </a:solidFill>
                <a:ea typeface="楷体_GB2312" pitchFamily="49" charset="-122"/>
                <a:cs typeface="Courier New" panose="02070309020205020404" pitchFamily="49" charset="0"/>
              </a:rPr>
              <a:t>或者是</a:t>
            </a:r>
            <a:r>
              <a:rPr lang="zh-CN" altLang="en-US" sz="2400" dirty="0">
                <a:solidFill>
                  <a:srgbClr val="008000"/>
                </a:solidFill>
                <a:ea typeface="楷体_GB2312" pitchFamily="49" charset="-122"/>
                <a:cs typeface="Courier New" panose="02070309020205020404" pitchFamily="49" charset="0"/>
              </a:rPr>
              <a:t>虚拟主机</a:t>
            </a:r>
            <a:r>
              <a:rPr lang="zh-CN" altLang="en-US" sz="2400" dirty="0">
                <a:solidFill>
                  <a:srgbClr val="000000"/>
                </a:solidFill>
                <a:ea typeface="楷体_GB2312" pitchFamily="49" charset="-122"/>
                <a:cs typeface="Courier New" panose="02070309020205020404" pitchFamily="49" charset="0"/>
              </a:rPr>
              <a:t>上。</a:t>
            </a:r>
          </a:p>
          <a:p>
            <a:pPr lvl="1"/>
            <a:r>
              <a:rPr lang="zh-CN" altLang="en-US" sz="2400" dirty="0">
                <a:solidFill>
                  <a:srgbClr val="0000FF"/>
                </a:solidFill>
                <a:ea typeface="楷体_GB2312" pitchFamily="49" charset="-122"/>
                <a:cs typeface="Courier New" panose="02070309020205020404" pitchFamily="49" charset="0"/>
              </a:rPr>
              <a:t>超线程</a:t>
            </a:r>
            <a:r>
              <a:rPr lang="zh-CN" altLang="en-US" sz="2400" dirty="0">
                <a:solidFill>
                  <a:srgbClr val="000000"/>
                </a:solidFill>
                <a:ea typeface="楷体_GB2312" pitchFamily="49" charset="-122"/>
                <a:cs typeface="Courier New" panose="02070309020205020404" pitchFamily="49" charset="0"/>
              </a:rPr>
              <a:t>只是在</a:t>
            </a:r>
            <a:r>
              <a:rPr lang="en-US" altLang="zh-CN" sz="2400" dirty="0">
                <a:solidFill>
                  <a:srgbClr val="000000"/>
                </a:solidFill>
                <a:ea typeface="楷体_GB2312" pitchFamily="49" charset="-122"/>
                <a:cs typeface="Courier New" panose="02070309020205020404" pitchFamily="49" charset="0"/>
              </a:rPr>
              <a:t>SMP</a:t>
            </a:r>
            <a:r>
              <a:rPr lang="zh-CN" altLang="en-US" sz="2400" dirty="0">
                <a:solidFill>
                  <a:srgbClr val="000000"/>
                </a:solidFill>
                <a:ea typeface="楷体_GB2312" pitchFamily="49" charset="-122"/>
                <a:cs typeface="Courier New" panose="02070309020205020404" pitchFamily="49" charset="0"/>
              </a:rPr>
              <a:t>（</a:t>
            </a:r>
            <a:r>
              <a:rPr lang="en-US" altLang="zh-CN" sz="2400" dirty="0">
                <a:solidFill>
                  <a:srgbClr val="000000"/>
                </a:solidFill>
                <a:ea typeface="楷体_GB2312" pitchFamily="49" charset="-122"/>
                <a:cs typeface="Courier New" panose="02070309020205020404" pitchFamily="49" charset="0"/>
              </a:rPr>
              <a:t>Symmetric </a:t>
            </a:r>
            <a:r>
              <a:rPr lang="en-US" altLang="zh-CN" sz="2400" dirty="0" smtClean="0">
                <a:solidFill>
                  <a:srgbClr val="000000"/>
                </a:solidFill>
                <a:ea typeface="楷体_GB2312" pitchFamily="49" charset="-122"/>
                <a:cs typeface="Courier New" panose="02070309020205020404" pitchFamily="49" charset="0"/>
              </a:rPr>
              <a:t>Multi-Processing</a:t>
            </a:r>
            <a:r>
              <a:rPr lang="zh-CN" altLang="en-US" sz="2400" dirty="0">
                <a:solidFill>
                  <a:srgbClr val="000000"/>
                </a:solidFill>
                <a:ea typeface="楷体_GB2312" pitchFamily="49" charset="-122"/>
                <a:cs typeface="Courier New" panose="02070309020205020404" pitchFamily="49" charset="0"/>
              </a:rPr>
              <a:t>）系统中用单</a:t>
            </a:r>
            <a:r>
              <a:rPr lang="en-US" altLang="zh-CN" sz="2400" dirty="0">
                <a:solidFill>
                  <a:srgbClr val="000000"/>
                </a:solidFill>
                <a:ea typeface="楷体_GB2312" pitchFamily="49" charset="-122"/>
                <a:cs typeface="Courier New" panose="02070309020205020404" pitchFamily="49" charset="0"/>
              </a:rPr>
              <a:t>CPU</a:t>
            </a:r>
            <a:r>
              <a:rPr lang="zh-CN" altLang="en-US" sz="2400" dirty="0">
                <a:solidFill>
                  <a:srgbClr val="000000"/>
                </a:solidFill>
                <a:ea typeface="楷体_GB2312" pitchFamily="49" charset="-122"/>
                <a:cs typeface="Courier New" panose="02070309020205020404" pitchFamily="49" charset="0"/>
              </a:rPr>
              <a:t>模拟双</a:t>
            </a:r>
            <a:r>
              <a:rPr lang="en-US" altLang="zh-CN" sz="2400" dirty="0">
                <a:solidFill>
                  <a:srgbClr val="000000"/>
                </a:solidFill>
                <a:ea typeface="楷体_GB2312" pitchFamily="49" charset="-122"/>
                <a:cs typeface="Courier New" panose="02070309020205020404" pitchFamily="49" charset="0"/>
              </a:rPr>
              <a:t>CPU</a:t>
            </a:r>
            <a:r>
              <a:rPr lang="zh-CN" altLang="en-US" sz="2400" dirty="0">
                <a:solidFill>
                  <a:srgbClr val="000000"/>
                </a:solidFill>
                <a:ea typeface="楷体_GB2312" pitchFamily="49" charset="-122"/>
                <a:cs typeface="Courier New" panose="02070309020205020404" pitchFamily="49" charset="0"/>
              </a:rPr>
              <a:t>来平衡程序运行性能，这两个模拟出来的</a:t>
            </a:r>
            <a:r>
              <a:rPr lang="en-US" altLang="zh-CN" sz="2400" dirty="0">
                <a:solidFill>
                  <a:srgbClr val="000000"/>
                </a:solidFill>
                <a:ea typeface="楷体_GB2312" pitchFamily="49" charset="-122"/>
                <a:cs typeface="Courier New" panose="02070309020205020404" pitchFamily="49" charset="0"/>
              </a:rPr>
              <a:t>CPU</a:t>
            </a:r>
            <a:r>
              <a:rPr lang="zh-CN" altLang="en-US" sz="2400" dirty="0">
                <a:solidFill>
                  <a:srgbClr val="000000"/>
                </a:solidFill>
                <a:ea typeface="楷体_GB2312" pitchFamily="49" charset="-122"/>
                <a:cs typeface="Courier New" panose="02070309020205020404" pitchFamily="49" charset="0"/>
              </a:rPr>
              <a:t>是不能分离的，只能协同工作。</a:t>
            </a:r>
          </a:p>
          <a:p>
            <a:pPr lvl="1"/>
            <a:r>
              <a:rPr lang="zh-CN" altLang="en-US" sz="2400" dirty="0">
                <a:solidFill>
                  <a:srgbClr val="000000"/>
                </a:solidFill>
                <a:ea typeface="楷体_GB2312" pitchFamily="49" charset="-122"/>
                <a:cs typeface="Courier New" panose="02070309020205020404" pitchFamily="49" charset="0"/>
              </a:rPr>
              <a:t>如果一个</a:t>
            </a:r>
            <a:r>
              <a:rPr lang="en-US" altLang="zh-CN" sz="2400" dirty="0">
                <a:solidFill>
                  <a:srgbClr val="000000"/>
                </a:solidFill>
                <a:ea typeface="楷体_GB2312" pitchFamily="49" charset="-122"/>
                <a:cs typeface="Courier New" panose="02070309020205020404" pitchFamily="49" charset="0"/>
              </a:rPr>
              <a:t>CPU</a:t>
            </a:r>
            <a:r>
              <a:rPr lang="zh-CN" altLang="en-US" sz="2400" dirty="0">
                <a:solidFill>
                  <a:srgbClr val="000000"/>
                </a:solidFill>
                <a:ea typeface="楷体_GB2312" pitchFamily="49" charset="-122"/>
                <a:cs typeface="Courier New" panose="02070309020205020404" pitchFamily="49" charset="0"/>
              </a:rPr>
              <a:t>同时支持</a:t>
            </a:r>
            <a:r>
              <a:rPr lang="en-US" altLang="zh-CN" sz="2400" dirty="0">
                <a:solidFill>
                  <a:srgbClr val="000000"/>
                </a:solidFill>
                <a:ea typeface="楷体_GB2312" pitchFamily="49" charset="-122"/>
                <a:cs typeface="Courier New" panose="02070309020205020404" pitchFamily="49" charset="0"/>
              </a:rPr>
              <a:t>HT</a:t>
            </a:r>
            <a:r>
              <a:rPr lang="zh-CN" altLang="en-US" sz="2400" dirty="0">
                <a:solidFill>
                  <a:srgbClr val="000000"/>
                </a:solidFill>
                <a:ea typeface="楷体_GB2312" pitchFamily="49" charset="-122"/>
                <a:cs typeface="Courier New" panose="02070309020205020404" pitchFamily="49" charset="0"/>
              </a:rPr>
              <a:t>和</a:t>
            </a:r>
            <a:r>
              <a:rPr lang="en-US" altLang="zh-CN" sz="2400" dirty="0">
                <a:solidFill>
                  <a:srgbClr val="000000"/>
                </a:solidFill>
                <a:ea typeface="楷体_GB2312" pitchFamily="49" charset="-122"/>
                <a:cs typeface="Courier New" panose="02070309020205020404" pitchFamily="49" charset="0"/>
              </a:rPr>
              <a:t>VT</a:t>
            </a:r>
            <a:r>
              <a:rPr lang="zh-CN" altLang="en-US" sz="2400" dirty="0">
                <a:solidFill>
                  <a:srgbClr val="000000"/>
                </a:solidFill>
                <a:ea typeface="楷体_GB2312" pitchFamily="49" charset="-122"/>
                <a:cs typeface="Courier New" panose="02070309020205020404" pitchFamily="49" charset="0"/>
              </a:rPr>
              <a:t>技术，那么每一个虚拟</a:t>
            </a:r>
            <a:r>
              <a:rPr lang="en-US" altLang="zh-CN" sz="2400" dirty="0">
                <a:solidFill>
                  <a:srgbClr val="000000"/>
                </a:solidFill>
                <a:ea typeface="楷体_GB2312" pitchFamily="49" charset="-122"/>
                <a:cs typeface="Courier New" panose="02070309020205020404" pitchFamily="49" charset="0"/>
              </a:rPr>
              <a:t>CPU</a:t>
            </a:r>
            <a:r>
              <a:rPr lang="zh-CN" altLang="en-US" sz="2400" dirty="0">
                <a:solidFill>
                  <a:srgbClr val="000000"/>
                </a:solidFill>
                <a:ea typeface="楷体_GB2312" pitchFamily="49" charset="-122"/>
                <a:cs typeface="Courier New" panose="02070309020205020404" pitchFamily="49" charset="0"/>
              </a:rPr>
              <a:t>在各自的操作系统中都被看成是两个对称多任务处理的</a:t>
            </a:r>
            <a:r>
              <a:rPr lang="en-US" altLang="zh-CN" sz="2400" dirty="0">
                <a:solidFill>
                  <a:srgbClr val="000000"/>
                </a:solidFill>
                <a:ea typeface="楷体_GB2312" pitchFamily="49" charset="-122"/>
                <a:cs typeface="Courier New" panose="02070309020205020404" pitchFamily="49" charset="0"/>
              </a:rPr>
              <a:t>CPU</a:t>
            </a:r>
            <a:r>
              <a:rPr lang="zh-CN" altLang="en-US" sz="2400" dirty="0" smtClean="0">
                <a:solidFill>
                  <a:srgbClr val="000000"/>
                </a:solidFill>
                <a:ea typeface="楷体_GB2312" pitchFamily="49" charset="-122"/>
                <a:cs typeface="Courier New" panose="02070309020205020404" pitchFamily="49" charset="0"/>
              </a:rPr>
              <a:t>。</a:t>
            </a:r>
            <a:endParaRPr lang="zh-CN" altLang="en-US" sz="2400" dirty="0">
              <a:solidFill>
                <a:srgbClr val="000000"/>
              </a:solidFill>
              <a:ea typeface="楷体_GB2312" pitchFamily="49" charset="-122"/>
              <a:cs typeface="Courier New" panose="02070309020205020404" pitchFamily="49" charset="0"/>
            </a:endParaRPr>
          </a:p>
        </p:txBody>
      </p:sp>
      <p:sp>
        <p:nvSpPr>
          <p:cNvPr id="2" name="灯片编号占位符 1"/>
          <p:cNvSpPr>
            <a:spLocks noGrp="1"/>
          </p:cNvSpPr>
          <p:nvPr>
            <p:ph type="sldNum" sz="quarter" idx="11"/>
          </p:nvPr>
        </p:nvSpPr>
        <p:spPr/>
        <p:txBody>
          <a:bodyPr/>
          <a:lstStyle/>
          <a:p>
            <a:fld id="{1249CAA2-A36C-4D0A-B095-2E3BE72EBB0E}" type="slidenum">
              <a:rPr lang="zh-CN" altLang="en-US" smtClean="0"/>
              <a:pPr/>
              <a:t>125</a:t>
            </a:fld>
            <a:endParaRPr lang="en-US" altLang="zh-CN"/>
          </a:p>
        </p:txBody>
      </p:sp>
      <p:sp>
        <p:nvSpPr>
          <p:cNvPr id="6" name="矩形 5"/>
          <p:cNvSpPr/>
          <p:nvPr/>
        </p:nvSpPr>
        <p:spPr>
          <a:xfrm>
            <a:off x="5785308" y="359842"/>
            <a:ext cx="2387192" cy="523220"/>
          </a:xfrm>
          <a:prstGeom prst="rect">
            <a:avLst/>
          </a:prstGeom>
        </p:spPr>
        <p:txBody>
          <a:bodyPr wrap="none">
            <a:spAutoFit/>
          </a:bodyPr>
          <a:lstStyle/>
          <a:p>
            <a:pPr algn="l"/>
            <a:r>
              <a:rPr lang="en-US" altLang="zh-CN"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3. </a:t>
            </a:r>
            <a:r>
              <a:rPr lang="zh-CN" altLang="en-US"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虚拟化技术</a:t>
            </a:r>
            <a:endParaRPr lang="zh-CN" altLang="en-US" dirty="0">
              <a:solidFill>
                <a:srgbClr val="FF6600"/>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5751120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rgbClr val="00007D"/>
                </a:solidFill>
                <a:latin typeface="Arial"/>
                <a:ea typeface="黑体" pitchFamily="2" charset="-122"/>
              </a:rPr>
              <a:t>2.3.3 </a:t>
            </a:r>
            <a:r>
              <a:rPr lang="zh-CN" altLang="en-US" dirty="0">
                <a:solidFill>
                  <a:srgbClr val="00007D"/>
                </a:solidFill>
                <a:latin typeface="Arial"/>
                <a:ea typeface="黑体" pitchFamily="2" charset="-122"/>
              </a:rPr>
              <a:t>多核处理器关键并行</a:t>
            </a:r>
            <a:r>
              <a:rPr lang="zh-CN" altLang="en-US" dirty="0" smtClean="0">
                <a:solidFill>
                  <a:srgbClr val="00007D"/>
                </a:solidFill>
                <a:latin typeface="Arial"/>
                <a:ea typeface="黑体" pitchFamily="2" charset="-122"/>
              </a:rPr>
              <a:t>技术</a:t>
            </a:r>
            <a:endParaRPr lang="zh-CN" altLang="en-US" dirty="0"/>
          </a:p>
        </p:txBody>
      </p:sp>
      <p:sp>
        <p:nvSpPr>
          <p:cNvPr id="4" name="内容占位符 3"/>
          <p:cNvSpPr>
            <a:spLocks noGrp="1"/>
          </p:cNvSpPr>
          <p:nvPr>
            <p:ph idx="1"/>
          </p:nvPr>
        </p:nvSpPr>
        <p:spPr>
          <a:xfrm>
            <a:off x="330438" y="836640"/>
            <a:ext cx="8737362" cy="5832810"/>
          </a:xfrm>
        </p:spPr>
        <p:txBody>
          <a:bodyPr/>
          <a:lstStyle/>
          <a:p>
            <a:r>
              <a:rPr lang="zh-CN" altLang="en-US" sz="2400" dirty="0" smtClean="0">
                <a:solidFill>
                  <a:srgbClr val="000000"/>
                </a:solidFill>
                <a:ea typeface="楷体_GB2312" pitchFamily="49" charset="-122"/>
                <a:cs typeface="Courier New" panose="02070309020205020404" pitchFamily="49" charset="0"/>
              </a:rPr>
              <a:t>两种操作模式</a:t>
            </a:r>
            <a:endParaRPr lang="en-US" altLang="zh-CN" sz="2400" dirty="0" smtClean="0">
              <a:solidFill>
                <a:srgbClr val="000000"/>
              </a:solidFill>
              <a:ea typeface="楷体_GB2312" pitchFamily="49" charset="-122"/>
              <a:cs typeface="Courier New" panose="02070309020205020404" pitchFamily="49" charset="0"/>
            </a:endParaRPr>
          </a:p>
          <a:p>
            <a:pPr lvl="1"/>
            <a:r>
              <a:rPr lang="en-US" altLang="zh-CN" sz="2400" dirty="0" smtClean="0">
                <a:solidFill>
                  <a:srgbClr val="0000FF"/>
                </a:solidFill>
                <a:ea typeface="楷体_GB2312" pitchFamily="49" charset="-122"/>
                <a:cs typeface="Courier New" panose="02070309020205020404" pitchFamily="49" charset="0"/>
              </a:rPr>
              <a:t>root</a:t>
            </a:r>
            <a:r>
              <a:rPr lang="zh-CN" altLang="en-US" sz="2400" dirty="0" smtClean="0">
                <a:solidFill>
                  <a:srgbClr val="000000"/>
                </a:solidFill>
                <a:ea typeface="楷体_GB2312" pitchFamily="49" charset="-122"/>
                <a:cs typeface="Courier New" panose="02070309020205020404" pitchFamily="49" charset="0"/>
              </a:rPr>
              <a:t>：</a:t>
            </a:r>
            <a:r>
              <a:rPr lang="en-US" altLang="zh-CN" sz="2400" dirty="0" smtClean="0">
                <a:solidFill>
                  <a:srgbClr val="000000"/>
                </a:solidFill>
                <a:ea typeface="楷体_GB2312" pitchFamily="49" charset="-122"/>
                <a:cs typeface="Courier New" panose="02070309020205020404" pitchFamily="49" charset="0"/>
              </a:rPr>
              <a:t/>
            </a:r>
            <a:br>
              <a:rPr lang="en-US" altLang="zh-CN" sz="2400" dirty="0" smtClean="0">
                <a:solidFill>
                  <a:srgbClr val="000000"/>
                </a:solidFill>
                <a:ea typeface="楷体_GB2312" pitchFamily="49" charset="-122"/>
                <a:cs typeface="Courier New" panose="02070309020205020404" pitchFamily="49" charset="0"/>
              </a:rPr>
            </a:br>
            <a:r>
              <a:rPr lang="zh-CN" altLang="en-US" sz="2400" dirty="0" smtClean="0">
                <a:solidFill>
                  <a:srgbClr val="000000"/>
                </a:solidFill>
                <a:ea typeface="楷体_GB2312" pitchFamily="49" charset="-122"/>
                <a:cs typeface="Courier New" panose="02070309020205020404" pitchFamily="49" charset="0"/>
              </a:rPr>
              <a:t>只有</a:t>
            </a:r>
            <a:r>
              <a:rPr lang="en-US" altLang="zh-CN" sz="2400" dirty="0" smtClean="0">
                <a:solidFill>
                  <a:srgbClr val="FF0000"/>
                </a:solidFill>
                <a:ea typeface="楷体_GB2312" pitchFamily="49" charset="-122"/>
                <a:cs typeface="Courier New" panose="02070309020205020404" pitchFamily="49" charset="0"/>
              </a:rPr>
              <a:t>VMM</a:t>
            </a:r>
            <a:r>
              <a:rPr lang="zh-CN" altLang="en-US" sz="2400" dirty="0" smtClean="0">
                <a:solidFill>
                  <a:srgbClr val="FF0000"/>
                </a:solidFill>
                <a:ea typeface="楷体_GB2312" pitchFamily="49" charset="-122"/>
                <a:cs typeface="Courier New" panose="02070309020205020404" pitchFamily="49" charset="0"/>
              </a:rPr>
              <a:t>软件</a:t>
            </a:r>
            <a:r>
              <a:rPr lang="zh-CN" altLang="en-US" sz="2400" dirty="0" smtClean="0">
                <a:solidFill>
                  <a:srgbClr val="000000"/>
                </a:solidFill>
                <a:ea typeface="楷体_GB2312" pitchFamily="49" charset="-122"/>
                <a:cs typeface="Courier New" panose="02070309020205020404" pitchFamily="49" charset="0"/>
              </a:rPr>
              <a:t>可以运行在</a:t>
            </a:r>
            <a:r>
              <a:rPr lang="en-US" altLang="zh-CN" sz="2400" dirty="0" smtClean="0">
                <a:solidFill>
                  <a:srgbClr val="000000"/>
                </a:solidFill>
                <a:ea typeface="楷体_GB2312" pitchFamily="49" charset="-122"/>
                <a:cs typeface="Courier New" panose="02070309020205020404" pitchFamily="49" charset="0"/>
              </a:rPr>
              <a:t>root</a:t>
            </a:r>
            <a:r>
              <a:rPr lang="zh-CN" altLang="en-US" sz="2400" dirty="0" smtClean="0">
                <a:solidFill>
                  <a:srgbClr val="000000"/>
                </a:solidFill>
                <a:ea typeface="楷体_GB2312" pitchFamily="49" charset="-122"/>
                <a:cs typeface="Courier New" panose="02070309020205020404" pitchFamily="49" charset="0"/>
              </a:rPr>
              <a:t>操作模式下。</a:t>
            </a:r>
            <a:endParaRPr lang="en-US" altLang="zh-CN" sz="2400" dirty="0" smtClean="0">
              <a:solidFill>
                <a:srgbClr val="000000"/>
              </a:solidFill>
              <a:ea typeface="楷体_GB2312" pitchFamily="49" charset="-122"/>
              <a:cs typeface="Courier New" panose="02070309020205020404" pitchFamily="49" charset="0"/>
            </a:endParaRPr>
          </a:p>
          <a:p>
            <a:pPr lvl="1"/>
            <a:r>
              <a:rPr lang="en-US" altLang="zh-CN" sz="2400" dirty="0" smtClean="0">
                <a:solidFill>
                  <a:srgbClr val="0000FF"/>
                </a:solidFill>
                <a:ea typeface="楷体_GB2312" pitchFamily="49" charset="-122"/>
                <a:cs typeface="Courier New" panose="02070309020205020404" pitchFamily="49" charset="0"/>
              </a:rPr>
              <a:t>non-root</a:t>
            </a:r>
            <a:r>
              <a:rPr lang="zh-CN" altLang="en-US" sz="2400" dirty="0" smtClean="0">
                <a:solidFill>
                  <a:srgbClr val="000000"/>
                </a:solidFill>
                <a:ea typeface="楷体_GB2312" pitchFamily="49" charset="-122"/>
                <a:cs typeface="Courier New" panose="02070309020205020404" pitchFamily="49" charset="0"/>
              </a:rPr>
              <a:t>：</a:t>
            </a:r>
            <a:r>
              <a:rPr lang="en-US" altLang="zh-CN" sz="2400" dirty="0" smtClean="0">
                <a:solidFill>
                  <a:srgbClr val="000000"/>
                </a:solidFill>
                <a:ea typeface="楷体_GB2312" pitchFamily="49" charset="-122"/>
                <a:cs typeface="Courier New" panose="02070309020205020404" pitchFamily="49" charset="0"/>
              </a:rPr>
              <a:t/>
            </a:r>
            <a:br>
              <a:rPr lang="en-US" altLang="zh-CN" sz="2400" dirty="0" smtClean="0">
                <a:solidFill>
                  <a:srgbClr val="000000"/>
                </a:solidFill>
                <a:ea typeface="楷体_GB2312" pitchFamily="49" charset="-122"/>
                <a:cs typeface="Courier New" panose="02070309020205020404" pitchFamily="49" charset="0"/>
              </a:rPr>
            </a:br>
            <a:r>
              <a:rPr lang="zh-CN" altLang="en-US" sz="2400" dirty="0" smtClean="0">
                <a:solidFill>
                  <a:srgbClr val="FF0000"/>
                </a:solidFill>
                <a:ea typeface="楷体_GB2312" pitchFamily="49" charset="-122"/>
                <a:cs typeface="Courier New" panose="02070309020205020404" pitchFamily="49" charset="0"/>
              </a:rPr>
              <a:t>操作系统</a:t>
            </a:r>
            <a:r>
              <a:rPr lang="zh-CN" altLang="en-US" sz="2400" dirty="0" smtClean="0">
                <a:solidFill>
                  <a:srgbClr val="000000"/>
                </a:solidFill>
                <a:ea typeface="楷体_GB2312" pitchFamily="49" charset="-122"/>
                <a:cs typeface="Courier New" panose="02070309020205020404" pitchFamily="49" charset="0"/>
              </a:rPr>
              <a:t>在虚拟机的顶层，运行在</a:t>
            </a:r>
            <a:r>
              <a:rPr lang="en-US" altLang="zh-CN" sz="2400" dirty="0" smtClean="0">
                <a:solidFill>
                  <a:srgbClr val="000000"/>
                </a:solidFill>
                <a:ea typeface="楷体_GB2312" pitchFamily="49" charset="-122"/>
                <a:cs typeface="Courier New" panose="02070309020205020404" pitchFamily="49" charset="0"/>
              </a:rPr>
              <a:t>non-root</a:t>
            </a:r>
            <a:r>
              <a:rPr lang="zh-CN" altLang="en-US" sz="2400" dirty="0" smtClean="0">
                <a:solidFill>
                  <a:srgbClr val="000000"/>
                </a:solidFill>
                <a:ea typeface="楷体_GB2312" pitchFamily="49" charset="-122"/>
                <a:cs typeface="Courier New" panose="02070309020205020404" pitchFamily="49" charset="0"/>
              </a:rPr>
              <a:t>操作模式下。</a:t>
            </a:r>
            <a:endParaRPr lang="en-US" altLang="zh-CN" sz="2400" dirty="0" smtClean="0">
              <a:solidFill>
                <a:srgbClr val="000000"/>
              </a:solidFill>
              <a:ea typeface="楷体_GB2312" pitchFamily="49" charset="-122"/>
              <a:cs typeface="Courier New" panose="02070309020205020404" pitchFamily="49" charset="0"/>
            </a:endParaRPr>
          </a:p>
          <a:p>
            <a:r>
              <a:rPr lang="en-US" altLang="zh-CN" sz="2400" dirty="0">
                <a:solidFill>
                  <a:srgbClr val="0000FF"/>
                </a:solidFill>
                <a:ea typeface="楷体_GB2312" pitchFamily="49" charset="-122"/>
                <a:cs typeface="Courier New" panose="02070309020205020404" pitchFamily="49" charset="0"/>
              </a:rPr>
              <a:t>VMM</a:t>
            </a:r>
            <a:r>
              <a:rPr lang="zh-CN" altLang="en-US" sz="2400" dirty="0" smtClean="0">
                <a:solidFill>
                  <a:srgbClr val="0000FF"/>
                </a:solidFill>
                <a:ea typeface="楷体_GB2312" pitchFamily="49" charset="-122"/>
                <a:cs typeface="Courier New" panose="02070309020205020404" pitchFamily="49" charset="0"/>
              </a:rPr>
              <a:t>软件</a:t>
            </a:r>
            <a:r>
              <a:rPr lang="zh-CN" altLang="en-US" sz="2400" dirty="0" smtClean="0">
                <a:solidFill>
                  <a:srgbClr val="000000"/>
                </a:solidFill>
                <a:ea typeface="楷体_GB2312" pitchFamily="49" charset="-122"/>
                <a:cs typeface="Courier New" panose="02070309020205020404" pitchFamily="49" charset="0"/>
              </a:rPr>
              <a:t>可使用的有关指令：</a:t>
            </a:r>
            <a:endParaRPr lang="en-US" altLang="zh-CN" sz="2400" dirty="0" smtClean="0">
              <a:solidFill>
                <a:srgbClr val="000000"/>
              </a:solidFill>
              <a:ea typeface="楷体_GB2312" pitchFamily="49" charset="-122"/>
              <a:cs typeface="Courier New" panose="02070309020205020404" pitchFamily="49" charset="0"/>
            </a:endParaRPr>
          </a:p>
          <a:p>
            <a:pPr lvl="1"/>
            <a:r>
              <a:rPr lang="zh-CN" altLang="en-US" sz="2400" dirty="0" smtClean="0">
                <a:solidFill>
                  <a:srgbClr val="000000"/>
                </a:solidFill>
                <a:ea typeface="楷体_GB2312" pitchFamily="49" charset="-122"/>
                <a:cs typeface="Courier New" panose="02070309020205020404" pitchFamily="49" charset="0"/>
              </a:rPr>
              <a:t>执行</a:t>
            </a:r>
            <a:r>
              <a:rPr lang="en-US" altLang="zh-CN" sz="2400" dirty="0" smtClean="0">
                <a:solidFill>
                  <a:srgbClr val="D60093"/>
                </a:solidFill>
                <a:ea typeface="楷体_GB2312" pitchFamily="49" charset="-122"/>
                <a:cs typeface="Courier New" panose="02070309020205020404" pitchFamily="49" charset="0"/>
              </a:rPr>
              <a:t>VMXON</a:t>
            </a:r>
            <a:r>
              <a:rPr lang="zh-CN" altLang="en-US" sz="2400" dirty="0" smtClean="0">
                <a:solidFill>
                  <a:srgbClr val="000000"/>
                </a:solidFill>
                <a:ea typeface="楷体_GB2312" pitchFamily="49" charset="-122"/>
                <a:cs typeface="Courier New" panose="02070309020205020404" pitchFamily="49" charset="0"/>
              </a:rPr>
              <a:t>指令调入</a:t>
            </a:r>
            <a:r>
              <a:rPr lang="en-US" altLang="zh-CN" sz="2400" dirty="0" smtClean="0">
                <a:solidFill>
                  <a:srgbClr val="000000"/>
                </a:solidFill>
                <a:ea typeface="楷体_GB2312" pitchFamily="49" charset="-122"/>
                <a:cs typeface="Courier New" panose="02070309020205020404" pitchFamily="49" charset="0"/>
              </a:rPr>
              <a:t>VMM</a:t>
            </a:r>
          </a:p>
          <a:p>
            <a:pPr lvl="1"/>
            <a:r>
              <a:rPr lang="zh-CN" altLang="en-US" sz="2400" dirty="0" smtClean="0">
                <a:solidFill>
                  <a:srgbClr val="000000"/>
                </a:solidFill>
                <a:ea typeface="楷体_GB2312" pitchFamily="49" charset="-122"/>
                <a:cs typeface="Courier New" panose="02070309020205020404" pitchFamily="49" charset="0"/>
              </a:rPr>
              <a:t>使用</a:t>
            </a:r>
            <a:r>
              <a:rPr lang="en-US" altLang="zh-CN" sz="2400" dirty="0" smtClean="0">
                <a:solidFill>
                  <a:srgbClr val="D60093"/>
                </a:solidFill>
                <a:ea typeface="楷体_GB2312" pitchFamily="49" charset="-122"/>
                <a:cs typeface="Courier New" panose="02070309020205020404" pitchFamily="49" charset="0"/>
              </a:rPr>
              <a:t>VMLAUNCH</a:t>
            </a:r>
            <a:r>
              <a:rPr lang="zh-CN" altLang="en-US" sz="2400" dirty="0" smtClean="0">
                <a:solidFill>
                  <a:srgbClr val="000000"/>
                </a:solidFill>
                <a:ea typeface="楷体_GB2312" pitchFamily="49" charset="-122"/>
                <a:cs typeface="Courier New" panose="02070309020205020404" pitchFamily="49" charset="0"/>
              </a:rPr>
              <a:t>指令进入每一个虚拟机</a:t>
            </a:r>
            <a:endParaRPr lang="en-US" altLang="zh-CN" sz="2400" dirty="0" smtClean="0">
              <a:solidFill>
                <a:srgbClr val="000000"/>
              </a:solidFill>
              <a:ea typeface="楷体_GB2312" pitchFamily="49" charset="-122"/>
              <a:cs typeface="Courier New" panose="02070309020205020404" pitchFamily="49" charset="0"/>
            </a:endParaRPr>
          </a:p>
          <a:p>
            <a:pPr lvl="1"/>
            <a:r>
              <a:rPr lang="zh-CN" altLang="en-US" sz="2400" dirty="0" smtClean="0">
                <a:solidFill>
                  <a:srgbClr val="000000"/>
                </a:solidFill>
                <a:ea typeface="楷体_GB2312" pitchFamily="49" charset="-122"/>
                <a:cs typeface="Courier New" panose="02070309020205020404" pitchFamily="49" charset="0"/>
              </a:rPr>
              <a:t>使用</a:t>
            </a:r>
            <a:r>
              <a:rPr lang="en-US" altLang="zh-CN" sz="2400" dirty="0" smtClean="0">
                <a:solidFill>
                  <a:srgbClr val="D60093"/>
                </a:solidFill>
                <a:ea typeface="楷体_GB2312" pitchFamily="49" charset="-122"/>
                <a:cs typeface="Courier New" panose="02070309020205020404" pitchFamily="49" charset="0"/>
              </a:rPr>
              <a:t>VMRESUME</a:t>
            </a:r>
            <a:r>
              <a:rPr lang="zh-CN" altLang="en-US" sz="2400" dirty="0" smtClean="0">
                <a:solidFill>
                  <a:srgbClr val="000000"/>
                </a:solidFill>
                <a:ea typeface="楷体_GB2312" pitchFamily="49" charset="-122"/>
                <a:cs typeface="Courier New" panose="02070309020205020404" pitchFamily="49" charset="0"/>
              </a:rPr>
              <a:t>指令退出</a:t>
            </a:r>
            <a:endParaRPr lang="en-US" altLang="zh-CN" sz="2400" dirty="0" smtClean="0">
              <a:solidFill>
                <a:srgbClr val="000000"/>
              </a:solidFill>
              <a:ea typeface="楷体_GB2312" pitchFamily="49" charset="-122"/>
              <a:cs typeface="Courier New" panose="02070309020205020404" pitchFamily="49" charset="0"/>
            </a:endParaRPr>
          </a:p>
          <a:p>
            <a:pPr lvl="1"/>
            <a:r>
              <a:rPr lang="zh-CN" altLang="en-US" sz="2400" dirty="0" smtClean="0">
                <a:solidFill>
                  <a:srgbClr val="000000"/>
                </a:solidFill>
                <a:ea typeface="楷体_GB2312" pitchFamily="49" charset="-122"/>
                <a:cs typeface="Courier New" panose="02070309020205020404" pitchFamily="49" charset="0"/>
              </a:rPr>
              <a:t>运行</a:t>
            </a:r>
            <a:r>
              <a:rPr lang="en-US" altLang="zh-CN" sz="2400" dirty="0" smtClean="0">
                <a:solidFill>
                  <a:srgbClr val="D60093"/>
                </a:solidFill>
                <a:ea typeface="楷体_GB2312" pitchFamily="49" charset="-122"/>
                <a:cs typeface="Courier New" panose="02070309020205020404" pitchFamily="49" charset="0"/>
              </a:rPr>
              <a:t>VMXOFF</a:t>
            </a:r>
            <a:r>
              <a:rPr lang="zh-CN" altLang="en-US" sz="2400" dirty="0" smtClean="0">
                <a:solidFill>
                  <a:srgbClr val="000000"/>
                </a:solidFill>
                <a:ea typeface="楷体_GB2312" pitchFamily="49" charset="-122"/>
                <a:cs typeface="Courier New" panose="02070309020205020404" pitchFamily="49" charset="0"/>
              </a:rPr>
              <a:t>指令退出虚拟模式</a:t>
            </a:r>
            <a:endParaRPr lang="en-US" altLang="zh-CN" sz="2400" dirty="0" smtClean="0">
              <a:solidFill>
                <a:srgbClr val="000000"/>
              </a:solidFill>
              <a:ea typeface="楷体_GB2312" pitchFamily="49" charset="-122"/>
              <a:cs typeface="Courier New" panose="02070309020205020404" pitchFamily="49" charset="0"/>
            </a:endParaRPr>
          </a:p>
          <a:p>
            <a:r>
              <a:rPr lang="en-US" altLang="zh-CN" sz="2400" dirty="0" smtClean="0">
                <a:solidFill>
                  <a:srgbClr val="000000"/>
                </a:solidFill>
                <a:ea typeface="楷体_GB2312" pitchFamily="49" charset="-122"/>
                <a:cs typeface="Courier New" panose="02070309020205020404" pitchFamily="49" charset="0"/>
              </a:rPr>
              <a:t>Intel Core i7 </a:t>
            </a:r>
            <a:r>
              <a:rPr lang="zh-CN" altLang="en-US" sz="2400" dirty="0" smtClean="0">
                <a:solidFill>
                  <a:srgbClr val="000000"/>
                </a:solidFill>
                <a:ea typeface="楷体_GB2312" pitchFamily="49" charset="-122"/>
                <a:cs typeface="Courier New" panose="02070309020205020404" pitchFamily="49" charset="0"/>
              </a:rPr>
              <a:t>处理器对 </a:t>
            </a:r>
            <a:r>
              <a:rPr lang="en-US" altLang="zh-CN" sz="2400" dirty="0" smtClean="0">
                <a:solidFill>
                  <a:srgbClr val="000000"/>
                </a:solidFill>
                <a:ea typeface="楷体_GB2312" pitchFamily="49" charset="-122"/>
                <a:cs typeface="Courier New" panose="02070309020205020404" pitchFamily="49" charset="0"/>
              </a:rPr>
              <a:t>VT </a:t>
            </a:r>
            <a:r>
              <a:rPr lang="zh-CN" altLang="en-US" sz="2400" dirty="0" smtClean="0">
                <a:solidFill>
                  <a:srgbClr val="000000"/>
                </a:solidFill>
                <a:ea typeface="楷体_GB2312" pitchFamily="49" charset="-122"/>
                <a:cs typeface="Courier New" panose="02070309020205020404" pitchFamily="49" charset="0"/>
              </a:rPr>
              <a:t>技术的增强：</a:t>
            </a:r>
            <a:endParaRPr lang="en-US" altLang="zh-CN" sz="2400" dirty="0" smtClean="0">
              <a:solidFill>
                <a:srgbClr val="000000"/>
              </a:solidFill>
              <a:ea typeface="楷体_GB2312" pitchFamily="49" charset="-122"/>
              <a:cs typeface="Courier New" panose="02070309020205020404" pitchFamily="49" charset="0"/>
            </a:endParaRPr>
          </a:p>
          <a:p>
            <a:pPr lvl="1"/>
            <a:r>
              <a:rPr lang="zh-CN" altLang="en-US" sz="2400" dirty="0" smtClean="0">
                <a:solidFill>
                  <a:srgbClr val="008000"/>
                </a:solidFill>
                <a:ea typeface="楷体_GB2312" pitchFamily="49" charset="-122"/>
                <a:cs typeface="Courier New" panose="02070309020205020404" pitchFamily="49" charset="0"/>
              </a:rPr>
              <a:t>虚拟处理器</a:t>
            </a:r>
            <a:r>
              <a:rPr lang="en-US" altLang="zh-CN" sz="2400" dirty="0" smtClean="0">
                <a:solidFill>
                  <a:srgbClr val="008000"/>
                </a:solidFill>
                <a:ea typeface="楷体_GB2312" pitchFamily="49" charset="-122"/>
                <a:cs typeface="Courier New" panose="02070309020205020404" pitchFamily="49" charset="0"/>
              </a:rPr>
              <a:t>ID</a:t>
            </a:r>
            <a:r>
              <a:rPr lang="en-US" altLang="zh-CN" sz="2400" dirty="0" smtClean="0">
                <a:solidFill>
                  <a:srgbClr val="000000"/>
                </a:solidFill>
                <a:latin typeface="+mn-ea"/>
                <a:cs typeface="Courier New" panose="02070309020205020404" pitchFamily="49" charset="0"/>
              </a:rPr>
              <a:t>(</a:t>
            </a:r>
            <a:r>
              <a:rPr lang="en-US" altLang="zh-CN" sz="2400" dirty="0" smtClean="0">
                <a:solidFill>
                  <a:srgbClr val="000000"/>
                </a:solidFill>
                <a:ea typeface="楷体_GB2312" pitchFamily="49" charset="-122"/>
                <a:cs typeface="Courier New" panose="02070309020205020404" pitchFamily="49" charset="0"/>
              </a:rPr>
              <a:t>VPID</a:t>
            </a:r>
            <a:r>
              <a:rPr lang="en-US" altLang="zh-CN" sz="2400" dirty="0">
                <a:solidFill>
                  <a:srgbClr val="000000"/>
                </a:solidFill>
                <a:latin typeface="+mn-ea"/>
                <a:cs typeface="Courier New" panose="02070309020205020404" pitchFamily="49" charset="0"/>
              </a:rPr>
              <a:t>)</a:t>
            </a:r>
            <a:r>
              <a:rPr lang="zh-CN" altLang="en-US" sz="2400" dirty="0" smtClean="0">
                <a:solidFill>
                  <a:srgbClr val="000000"/>
                </a:solidFill>
                <a:ea typeface="楷体_GB2312" pitchFamily="49" charset="-122"/>
                <a:cs typeface="Courier New" panose="02070309020205020404" pitchFamily="49" charset="0"/>
              </a:rPr>
              <a:t>可以减少</a:t>
            </a:r>
            <a:r>
              <a:rPr lang="en-US" altLang="zh-CN" sz="2400" dirty="0" smtClean="0">
                <a:solidFill>
                  <a:srgbClr val="000000"/>
                </a:solidFill>
                <a:ea typeface="楷体_GB2312" pitchFamily="49" charset="-122"/>
                <a:cs typeface="Courier New" panose="02070309020205020404" pitchFamily="49" charset="0"/>
              </a:rPr>
              <a:t>VMM</a:t>
            </a:r>
            <a:r>
              <a:rPr lang="zh-CN" altLang="en-US" sz="2400" dirty="0" smtClean="0">
                <a:solidFill>
                  <a:srgbClr val="000000"/>
                </a:solidFill>
                <a:ea typeface="楷体_GB2312" pitchFamily="49" charset="-122"/>
                <a:cs typeface="Courier New" panose="02070309020205020404" pitchFamily="49" charset="0"/>
              </a:rPr>
              <a:t>管理转换的成本。</a:t>
            </a:r>
            <a:endParaRPr lang="en-US" altLang="zh-CN" sz="2400" dirty="0" smtClean="0">
              <a:solidFill>
                <a:srgbClr val="000000"/>
              </a:solidFill>
              <a:ea typeface="楷体_GB2312" pitchFamily="49" charset="-122"/>
              <a:cs typeface="Courier New" panose="02070309020205020404" pitchFamily="49" charset="0"/>
            </a:endParaRPr>
          </a:p>
          <a:p>
            <a:pPr lvl="1"/>
            <a:r>
              <a:rPr lang="zh-CN" altLang="en-US" sz="2400" dirty="0" smtClean="0">
                <a:solidFill>
                  <a:srgbClr val="008000"/>
                </a:solidFill>
                <a:ea typeface="楷体_GB2312" pitchFamily="49" charset="-122"/>
                <a:cs typeface="Courier New" panose="02070309020205020404" pitchFamily="49" charset="0"/>
              </a:rPr>
              <a:t>扩展页表</a:t>
            </a:r>
            <a:r>
              <a:rPr lang="en-US" altLang="zh-CN" sz="2400" dirty="0" smtClean="0">
                <a:solidFill>
                  <a:srgbClr val="000000"/>
                </a:solidFill>
                <a:latin typeface="+mn-ea"/>
                <a:cs typeface="Courier New" panose="02070309020205020404" pitchFamily="49" charset="0"/>
              </a:rPr>
              <a:t>(</a:t>
            </a:r>
            <a:r>
              <a:rPr lang="en-US" altLang="zh-CN" sz="2400" dirty="0" smtClean="0">
                <a:solidFill>
                  <a:srgbClr val="000000"/>
                </a:solidFill>
                <a:ea typeface="楷体_GB2312" pitchFamily="49" charset="-122"/>
                <a:cs typeface="Courier New" panose="02070309020205020404" pitchFamily="49" charset="0"/>
              </a:rPr>
              <a:t>EPT</a:t>
            </a:r>
            <a:r>
              <a:rPr lang="en-US" altLang="zh-CN" sz="2400" dirty="0" smtClean="0">
                <a:solidFill>
                  <a:srgbClr val="000000"/>
                </a:solidFill>
                <a:latin typeface="+mn-ea"/>
                <a:cs typeface="Courier New" panose="02070309020205020404" pitchFamily="49" charset="0"/>
              </a:rPr>
              <a:t>)</a:t>
            </a:r>
            <a:r>
              <a:rPr lang="zh-CN" altLang="en-US" sz="2400" dirty="0" smtClean="0">
                <a:solidFill>
                  <a:srgbClr val="000000"/>
                </a:solidFill>
                <a:ea typeface="楷体_GB2312" pitchFamily="49" charset="-122"/>
                <a:cs typeface="Courier New" panose="02070309020205020404" pitchFamily="49" charset="0"/>
              </a:rPr>
              <a:t>可以减少用于</a:t>
            </a:r>
            <a:r>
              <a:rPr lang="en-US" altLang="zh-CN" sz="2400" dirty="0" smtClean="0">
                <a:solidFill>
                  <a:srgbClr val="000000"/>
                </a:solidFill>
                <a:ea typeface="楷体_GB2312" pitchFamily="49" charset="-122"/>
                <a:cs typeface="Courier New" panose="02070309020205020404" pitchFamily="49" charset="0"/>
              </a:rPr>
              <a:t>VMM</a:t>
            </a:r>
            <a:r>
              <a:rPr lang="zh-CN" altLang="en-US" sz="2400" dirty="0" smtClean="0">
                <a:solidFill>
                  <a:srgbClr val="000000"/>
                </a:solidFill>
                <a:ea typeface="楷体_GB2312" pitchFamily="49" charset="-122"/>
                <a:cs typeface="Courier New" panose="02070309020205020404" pitchFamily="49" charset="0"/>
              </a:rPr>
              <a:t>管理虚存的转换次数。</a:t>
            </a:r>
            <a:endParaRPr lang="en-US" altLang="zh-CN" sz="2400" dirty="0" smtClean="0">
              <a:solidFill>
                <a:srgbClr val="000000"/>
              </a:solidFill>
              <a:ea typeface="楷体_GB2312" pitchFamily="49" charset="-122"/>
              <a:cs typeface="Courier New" panose="02070309020205020404" pitchFamily="49" charset="0"/>
            </a:endParaRPr>
          </a:p>
          <a:p>
            <a:pPr lvl="1"/>
            <a:r>
              <a:rPr lang="zh-CN" altLang="en-US" sz="2400" dirty="0" smtClean="0">
                <a:solidFill>
                  <a:srgbClr val="000000"/>
                </a:solidFill>
                <a:ea typeface="楷体_GB2312" pitchFamily="49" charset="-122"/>
                <a:cs typeface="Courier New" panose="02070309020205020404" pitchFamily="49" charset="0"/>
              </a:rPr>
              <a:t>减少</a:t>
            </a:r>
            <a:r>
              <a:rPr lang="en-US" altLang="zh-CN" sz="2400" dirty="0" smtClean="0">
                <a:solidFill>
                  <a:srgbClr val="000000"/>
                </a:solidFill>
                <a:ea typeface="楷体_GB2312" pitchFamily="49" charset="-122"/>
                <a:cs typeface="Courier New" panose="02070309020205020404" pitchFamily="49" charset="0"/>
              </a:rPr>
              <a:t>VM</a:t>
            </a:r>
            <a:r>
              <a:rPr lang="zh-CN" altLang="en-US" sz="2400" dirty="0" smtClean="0">
                <a:solidFill>
                  <a:srgbClr val="000000"/>
                </a:solidFill>
                <a:ea typeface="楷体_GB2312" pitchFamily="49" charset="-122"/>
                <a:cs typeface="Courier New" panose="02070309020205020404" pitchFamily="49" charset="0"/>
              </a:rPr>
              <a:t>转换的延迟。</a:t>
            </a:r>
            <a:endParaRPr lang="zh-CN" altLang="en-US" sz="2400" dirty="0">
              <a:solidFill>
                <a:srgbClr val="000000"/>
              </a:solidFill>
              <a:ea typeface="楷体_GB2312" pitchFamily="49" charset="-122"/>
              <a:cs typeface="Courier New" panose="02070309020205020404" pitchFamily="49" charset="0"/>
            </a:endParaRPr>
          </a:p>
        </p:txBody>
      </p:sp>
      <p:sp>
        <p:nvSpPr>
          <p:cNvPr id="2" name="灯片编号占位符 1"/>
          <p:cNvSpPr>
            <a:spLocks noGrp="1"/>
          </p:cNvSpPr>
          <p:nvPr>
            <p:ph type="sldNum" sz="quarter" idx="11"/>
          </p:nvPr>
        </p:nvSpPr>
        <p:spPr/>
        <p:txBody>
          <a:bodyPr/>
          <a:lstStyle/>
          <a:p>
            <a:fld id="{1249CAA2-A36C-4D0A-B095-2E3BE72EBB0E}" type="slidenum">
              <a:rPr lang="zh-CN" altLang="en-US" smtClean="0"/>
              <a:pPr/>
              <a:t>126</a:t>
            </a:fld>
            <a:endParaRPr lang="en-US" altLang="zh-CN"/>
          </a:p>
        </p:txBody>
      </p:sp>
      <p:sp>
        <p:nvSpPr>
          <p:cNvPr id="6" name="矩形 5"/>
          <p:cNvSpPr/>
          <p:nvPr/>
        </p:nvSpPr>
        <p:spPr>
          <a:xfrm>
            <a:off x="5785308" y="359842"/>
            <a:ext cx="2387192" cy="523220"/>
          </a:xfrm>
          <a:prstGeom prst="rect">
            <a:avLst/>
          </a:prstGeom>
        </p:spPr>
        <p:txBody>
          <a:bodyPr wrap="none">
            <a:spAutoFit/>
          </a:bodyPr>
          <a:lstStyle/>
          <a:p>
            <a:pPr algn="l"/>
            <a:r>
              <a:rPr lang="en-US" altLang="zh-CN"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3. </a:t>
            </a:r>
            <a:r>
              <a:rPr lang="zh-CN" altLang="en-US" sz="2800" b="1" kern="0" dirty="0" smtClean="0">
                <a:solidFill>
                  <a:srgbClr val="FF6600"/>
                </a:solidFill>
                <a:latin typeface="Arial" panose="020B0604020202020204" pitchFamily="34" charset="0"/>
                <a:ea typeface="黑体" panose="02010609060101010101" pitchFamily="49" charset="-122"/>
                <a:cs typeface="Arial" panose="020B0604020202020204" pitchFamily="34" charset="0"/>
              </a:rPr>
              <a:t>虚拟化技术</a:t>
            </a:r>
            <a:endParaRPr lang="zh-CN" altLang="en-US" dirty="0">
              <a:solidFill>
                <a:srgbClr val="FF6600"/>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86497107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a:spLocks noGrp="1" noChangeArrowheads="1"/>
          </p:cNvSpPr>
          <p:nvPr>
            <p:ph type="subTitle" idx="1"/>
          </p:nvPr>
        </p:nvSpPr>
        <p:spPr>
          <a:xfrm>
            <a:off x="1763713" y="1700213"/>
            <a:ext cx="7235825" cy="2592387"/>
          </a:xfrm>
          <a:noFill/>
          <a:ln/>
        </p:spPr>
        <p:txBody>
          <a:bodyPr anchor="ctr"/>
          <a:lstStyle/>
          <a:p>
            <a:pPr algn="r">
              <a:spcBef>
                <a:spcPct val="0"/>
              </a:spcBef>
              <a:buClrTx/>
              <a:buSzTx/>
              <a:buFontTx/>
              <a:buNone/>
            </a:pPr>
            <a:r>
              <a:rPr lang="zh-CN" altLang="en-US" sz="3600" b="0" dirty="0">
                <a:solidFill>
                  <a:srgbClr val="FFFFFF"/>
                </a:solidFill>
                <a:latin typeface="+mj-lt"/>
                <a:ea typeface="黑体" panose="02010609060101010101" pitchFamily="49" charset="-122"/>
              </a:rPr>
              <a:t>微机原理及接口技术</a:t>
            </a:r>
            <a:endParaRPr lang="zh-CN" altLang="en-US" sz="4400" b="0" dirty="0">
              <a:solidFill>
                <a:srgbClr val="FFFFFF"/>
              </a:solidFill>
              <a:latin typeface="+mj-lt"/>
              <a:ea typeface="黑体" panose="02010609060101010101" pitchFamily="49" charset="-122"/>
            </a:endParaRPr>
          </a:p>
          <a:p>
            <a:pPr algn="r">
              <a:spcBef>
                <a:spcPct val="0"/>
              </a:spcBef>
              <a:buClrTx/>
              <a:buSzTx/>
            </a:pPr>
            <a:r>
              <a:rPr lang="zh-CN" altLang="en-US" sz="4000" b="0" dirty="0">
                <a:solidFill>
                  <a:srgbClr val="FFFFFF"/>
                </a:solidFill>
                <a:latin typeface="+mj-lt"/>
                <a:ea typeface="黑体" panose="02010609060101010101" pitchFamily="49" charset="-122"/>
              </a:rPr>
              <a:t>第</a:t>
            </a:r>
            <a:r>
              <a:rPr lang="en-US" altLang="zh-CN" sz="7200" b="0" dirty="0">
                <a:solidFill>
                  <a:srgbClr val="FFFFFF"/>
                </a:solidFill>
                <a:latin typeface="+mj-lt"/>
                <a:ea typeface="黑体" panose="02010609060101010101" pitchFamily="49" charset="-122"/>
              </a:rPr>
              <a:t>2</a:t>
            </a:r>
            <a:r>
              <a:rPr lang="zh-CN" altLang="en-US" sz="4000" b="0" dirty="0" smtClean="0">
                <a:solidFill>
                  <a:srgbClr val="FFFFFF"/>
                </a:solidFill>
                <a:latin typeface="+mj-lt"/>
                <a:ea typeface="黑体" panose="02010609060101010101" pitchFamily="49" charset="-122"/>
              </a:rPr>
              <a:t>章  </a:t>
            </a:r>
            <a:r>
              <a:rPr lang="en-US" altLang="zh-CN" sz="4000" b="0" dirty="0" smtClean="0">
                <a:solidFill>
                  <a:srgbClr val="FFFFFF"/>
                </a:solidFill>
                <a:latin typeface="+mn-lt"/>
                <a:ea typeface="黑体" panose="02010609060101010101" pitchFamily="49" charset="-122"/>
              </a:rPr>
              <a:t>Intel</a:t>
            </a:r>
            <a:r>
              <a:rPr lang="zh-CN" altLang="en-US" sz="4000" b="0" dirty="0">
                <a:solidFill>
                  <a:srgbClr val="FFFFFF"/>
                </a:solidFill>
                <a:latin typeface="+mj-lt"/>
                <a:ea typeface="黑体" panose="02010609060101010101" pitchFamily="49" charset="-122"/>
              </a:rPr>
              <a:t>单核</a:t>
            </a:r>
            <a:r>
              <a:rPr lang="en-US" altLang="zh-CN" sz="4000" b="0" dirty="0">
                <a:solidFill>
                  <a:srgbClr val="FFFFFF"/>
                </a:solidFill>
                <a:latin typeface="+mj-lt"/>
                <a:ea typeface="黑体" panose="02010609060101010101" pitchFamily="49" charset="-122"/>
              </a:rPr>
              <a:t>/</a:t>
            </a:r>
            <a:r>
              <a:rPr lang="zh-CN" altLang="en-US" sz="4000" b="0" dirty="0">
                <a:solidFill>
                  <a:srgbClr val="FFFFFF"/>
                </a:solidFill>
                <a:latin typeface="+mj-lt"/>
                <a:ea typeface="黑体" panose="02010609060101010101" pitchFamily="49" charset="-122"/>
              </a:rPr>
              <a:t>多核处理器</a:t>
            </a:r>
          </a:p>
        </p:txBody>
      </p:sp>
      <p:sp>
        <p:nvSpPr>
          <p:cNvPr id="670723" name="Rectangle 3"/>
          <p:cNvSpPr>
            <a:spLocks noChangeArrowheads="1"/>
          </p:cNvSpPr>
          <p:nvPr/>
        </p:nvSpPr>
        <p:spPr bwMode="auto">
          <a:xfrm>
            <a:off x="323410" y="4437140"/>
            <a:ext cx="8641203" cy="649287"/>
          </a:xfrm>
          <a:prstGeom prst="rect">
            <a:avLst/>
          </a:prstGeom>
          <a:noFill/>
          <a:ln w="9525">
            <a:noFill/>
            <a:miter lim="800000"/>
            <a:headEnd/>
            <a:tailEnd/>
          </a:ln>
          <a:effectLst/>
        </p:spPr>
        <p:txBody>
          <a:bodyPr/>
          <a:lstStyle/>
          <a:p>
            <a:pPr algn="r">
              <a:spcBef>
                <a:spcPct val="20000"/>
              </a:spcBef>
              <a:buClr>
                <a:srgbClr val="00007D"/>
              </a:buClr>
              <a:buSzPct val="75000"/>
              <a:buFont typeface="Wingdings" pitchFamily="2" charset="2"/>
              <a:buNone/>
            </a:pPr>
            <a:r>
              <a:rPr lang="en-US" altLang="zh-CN" sz="3600" b="1" dirty="0" smtClean="0">
                <a:solidFill>
                  <a:srgbClr val="000000"/>
                </a:solidFill>
                <a:latin typeface="Times New Roman"/>
                <a:ea typeface="楷体" panose="02010609060101010101" pitchFamily="49" charset="-122"/>
              </a:rPr>
              <a:t>2.4  </a:t>
            </a:r>
            <a:r>
              <a:rPr lang="zh-CN" altLang="en-US" sz="3600" b="1" dirty="0" smtClean="0">
                <a:solidFill>
                  <a:srgbClr val="000000"/>
                </a:solidFill>
                <a:latin typeface="Times New Roman"/>
                <a:ea typeface="楷体" panose="02010609060101010101" pitchFamily="49" charset="-122"/>
              </a:rPr>
              <a:t>基于</a:t>
            </a:r>
            <a:r>
              <a:rPr lang="en-US" altLang="zh-CN" sz="3600" b="1" dirty="0">
                <a:solidFill>
                  <a:srgbClr val="000000"/>
                </a:solidFill>
                <a:latin typeface="Times New Roman"/>
                <a:ea typeface="楷体" panose="02010609060101010101" pitchFamily="49" charset="-122"/>
              </a:rPr>
              <a:t>Intel</a:t>
            </a:r>
            <a:r>
              <a:rPr lang="zh-CN" altLang="en-US" sz="3600" b="1" dirty="0">
                <a:solidFill>
                  <a:srgbClr val="000000"/>
                </a:solidFill>
                <a:latin typeface="Times New Roman"/>
                <a:ea typeface="楷体" panose="02010609060101010101" pitchFamily="49" charset="-122"/>
              </a:rPr>
              <a:t>微处理器的</a:t>
            </a:r>
            <a:r>
              <a:rPr lang="en-US" altLang="zh-CN" sz="3600" b="1" dirty="0">
                <a:solidFill>
                  <a:srgbClr val="000000"/>
                </a:solidFill>
                <a:latin typeface="Times New Roman"/>
                <a:ea typeface="楷体" panose="02010609060101010101" pitchFamily="49" charset="-122"/>
              </a:rPr>
              <a:t>PC</a:t>
            </a:r>
            <a:r>
              <a:rPr lang="zh-CN" altLang="en-US" sz="3600" b="1" dirty="0">
                <a:solidFill>
                  <a:srgbClr val="000000"/>
                </a:solidFill>
                <a:latin typeface="Times New Roman"/>
                <a:ea typeface="楷体" panose="02010609060101010101" pitchFamily="49" charset="-122"/>
              </a:rPr>
              <a:t>机体系结构</a:t>
            </a:r>
            <a:endParaRPr lang="en-US" altLang="zh-CN" sz="3600" b="1" dirty="0">
              <a:solidFill>
                <a:srgbClr val="000000"/>
              </a:solidFill>
              <a:latin typeface="Times New Roman"/>
              <a:ea typeface="楷体" panose="02010609060101010101" pitchFamily="49" charset="-122"/>
            </a:endParaRPr>
          </a:p>
        </p:txBody>
      </p:sp>
    </p:spTree>
    <p:extLst>
      <p:ext uri="{BB962C8B-B14F-4D97-AF65-F5344CB8AC3E}">
        <p14:creationId xmlns:p14="http://schemas.microsoft.com/office/powerpoint/2010/main" val="1223165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70722">
                                            <p:txEl>
                                              <p:pRg st="0" end="0"/>
                                            </p:txEl>
                                          </p:spTgt>
                                        </p:tgtEl>
                                        <p:attrNameLst>
                                          <p:attrName>style.visibility</p:attrName>
                                        </p:attrNameLst>
                                      </p:cBhvr>
                                      <p:to>
                                        <p:strVal val="visible"/>
                                      </p:to>
                                    </p:set>
                                    <p:anim calcmode="lin" valueType="num">
                                      <p:cBhvr additive="base">
                                        <p:cTn id="7" dur="500" fill="hold"/>
                                        <p:tgtEl>
                                          <p:spTgt spid="67072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7072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70722">
                                            <p:txEl>
                                              <p:pRg st="1" end="1"/>
                                            </p:txEl>
                                          </p:spTgt>
                                        </p:tgtEl>
                                        <p:attrNameLst>
                                          <p:attrName>style.visibility</p:attrName>
                                        </p:attrNameLst>
                                      </p:cBhvr>
                                      <p:to>
                                        <p:strVal val="visible"/>
                                      </p:to>
                                    </p:set>
                                    <p:anim calcmode="lin" valueType="num">
                                      <p:cBhvr additive="base">
                                        <p:cTn id="11" dur="500" fill="hold"/>
                                        <p:tgtEl>
                                          <p:spTgt spid="670722">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670722">
                                            <p:txEl>
                                              <p:pRg st="1" end="1"/>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670723"/>
                                        </p:tgtEl>
                                        <p:attrNameLst>
                                          <p:attrName>style.visibility</p:attrName>
                                        </p:attrNameLst>
                                      </p:cBhvr>
                                      <p:to>
                                        <p:strVal val="visible"/>
                                      </p:to>
                                    </p:set>
                                    <p:anim calcmode="lin" valueType="num">
                                      <p:cBhvr>
                                        <p:cTn id="16" dur="500" fill="hold"/>
                                        <p:tgtEl>
                                          <p:spTgt spid="670723"/>
                                        </p:tgtEl>
                                        <p:attrNameLst>
                                          <p:attrName>ppt_w</p:attrName>
                                        </p:attrNameLst>
                                      </p:cBhvr>
                                      <p:tavLst>
                                        <p:tav tm="0">
                                          <p:val>
                                            <p:fltVal val="0"/>
                                          </p:val>
                                        </p:tav>
                                        <p:tav tm="100000">
                                          <p:val>
                                            <p:strVal val="#ppt_w"/>
                                          </p:val>
                                        </p:tav>
                                      </p:tavLst>
                                    </p:anim>
                                    <p:anim calcmode="lin" valueType="num">
                                      <p:cBhvr>
                                        <p:cTn id="17" dur="500" fill="hold"/>
                                        <p:tgtEl>
                                          <p:spTgt spid="670723"/>
                                        </p:tgtEl>
                                        <p:attrNameLst>
                                          <p:attrName>ppt_h</p:attrName>
                                        </p:attrNameLst>
                                      </p:cBhvr>
                                      <p:tavLst>
                                        <p:tav tm="0">
                                          <p:val>
                                            <p:fltVal val="0"/>
                                          </p:val>
                                        </p:tav>
                                        <p:tav tm="100000">
                                          <p:val>
                                            <p:strVal val="#ppt_h"/>
                                          </p:val>
                                        </p:tav>
                                      </p:tavLst>
                                    </p:anim>
                                    <p:animEffect transition="in" filter="fade">
                                      <p:cBhvr>
                                        <p:cTn id="18" dur="500"/>
                                        <p:tgtEl>
                                          <p:spTgt spid="670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2.4.1 </a:t>
            </a:r>
            <a:r>
              <a:rPr lang="zh-CN" altLang="en-US" dirty="0" smtClean="0"/>
              <a:t>寄存器结构</a:t>
            </a:r>
            <a:endParaRPr lang="zh-CN" altLang="en-US" dirty="0"/>
          </a:p>
        </p:txBody>
      </p:sp>
      <p:sp>
        <p:nvSpPr>
          <p:cNvPr id="4" name="灯片编号占位符 3"/>
          <p:cNvSpPr>
            <a:spLocks noGrp="1"/>
          </p:cNvSpPr>
          <p:nvPr>
            <p:ph type="sldNum" sz="quarter" idx="11"/>
          </p:nvPr>
        </p:nvSpPr>
        <p:spPr/>
        <p:txBody>
          <a:bodyPr/>
          <a:lstStyle/>
          <a:p>
            <a:fld id="{05A25CE3-80AF-4A68-9E04-5E3C960845FC}" type="slidenum">
              <a:rPr lang="zh-CN" altLang="en-US" smtClean="0"/>
              <a:pPr/>
              <a:t>128</a:t>
            </a:fld>
            <a:endParaRPr lang="en-US" altLang="zh-CN"/>
          </a:p>
        </p:txBody>
      </p:sp>
      <p:graphicFrame>
        <p:nvGraphicFramePr>
          <p:cNvPr id="5" name="表格 4"/>
          <p:cNvGraphicFramePr>
            <a:graphicFrameLocks noGrp="1"/>
          </p:cNvGraphicFramePr>
          <p:nvPr>
            <p:extLst>
              <p:ext uri="{D42A27DB-BD31-4B8C-83A1-F6EECF244321}">
                <p14:modId xmlns:p14="http://schemas.microsoft.com/office/powerpoint/2010/main" val="825542491"/>
              </p:ext>
            </p:extLst>
          </p:nvPr>
        </p:nvGraphicFramePr>
        <p:xfrm>
          <a:off x="2339690" y="1007662"/>
          <a:ext cx="5256730" cy="5517768"/>
        </p:xfrm>
        <a:graphic>
          <a:graphicData uri="http://schemas.openxmlformats.org/drawingml/2006/table">
            <a:tbl>
              <a:tblPr firstRow="1" bandRow="1">
                <a:tableStyleId>{5940675A-B579-460E-94D1-54222C63F5DA}</a:tableStyleId>
              </a:tblPr>
              <a:tblGrid>
                <a:gridCol w="576080"/>
                <a:gridCol w="2376330"/>
                <a:gridCol w="1152160"/>
                <a:gridCol w="576080"/>
                <a:gridCol w="576080"/>
              </a:tblGrid>
              <a:tr h="292996">
                <a:tc>
                  <a:txBody>
                    <a:bodyPr/>
                    <a:lstStyle/>
                    <a:p>
                      <a:pPr algn="r"/>
                      <a:r>
                        <a:rPr lang="en-US" altLang="zh-CN" sz="1600" dirty="0" smtClean="0"/>
                        <a:t>RAX</a:t>
                      </a:r>
                      <a:endParaRPr lang="zh-CN" altLang="en-US" sz="1600" dirty="0"/>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smtClean="0"/>
                        <a:t>AH</a:t>
                      </a: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altLang="zh-CN" sz="1600" dirty="0" smtClean="0"/>
                        <a:t>AL</a:t>
                      </a: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292996">
                <a:tc>
                  <a:txBody>
                    <a:bodyPr/>
                    <a:lstStyle/>
                    <a:p>
                      <a:pPr algn="r"/>
                      <a:r>
                        <a:rPr lang="en-US" altLang="zh-CN" sz="1600" dirty="0" smtClean="0"/>
                        <a:t>RBX</a:t>
                      </a:r>
                      <a:endParaRPr lang="zh-CN" altLang="en-US" sz="1600" dirty="0"/>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292996">
                <a:tc>
                  <a:txBody>
                    <a:bodyPr/>
                    <a:lstStyle/>
                    <a:p>
                      <a:pPr algn="r"/>
                      <a:r>
                        <a:rPr lang="en-US" altLang="zh-CN" sz="1600" dirty="0" smtClean="0"/>
                        <a:t>RCX</a:t>
                      </a:r>
                      <a:endParaRPr lang="zh-CN" altLang="en-US" sz="1600" dirty="0"/>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292996">
                <a:tc>
                  <a:txBody>
                    <a:bodyPr/>
                    <a:lstStyle/>
                    <a:p>
                      <a:pPr algn="r"/>
                      <a:r>
                        <a:rPr lang="en-US" altLang="zh-CN" sz="1600" dirty="0" smtClean="0"/>
                        <a:t>RDX</a:t>
                      </a:r>
                      <a:endParaRPr lang="zh-CN" altLang="en-US" sz="1600" dirty="0"/>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292996">
                <a:tc>
                  <a:txBody>
                    <a:bodyPr/>
                    <a:lstStyle/>
                    <a:p>
                      <a:pPr algn="r"/>
                      <a:r>
                        <a:rPr lang="en-US" altLang="zh-CN" sz="1600" dirty="0" smtClean="0"/>
                        <a:t>RSP</a:t>
                      </a:r>
                      <a:endParaRPr lang="zh-CN" altLang="en-US" sz="1600" dirty="0"/>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292996">
                <a:tc>
                  <a:txBody>
                    <a:bodyPr/>
                    <a:lstStyle/>
                    <a:p>
                      <a:pPr algn="r"/>
                      <a:r>
                        <a:rPr lang="en-US" altLang="zh-CN" sz="1600" dirty="0" smtClean="0"/>
                        <a:t>RBP</a:t>
                      </a:r>
                      <a:endParaRPr lang="zh-CN" altLang="en-US" sz="1600" dirty="0"/>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292996">
                <a:tc>
                  <a:txBody>
                    <a:bodyPr/>
                    <a:lstStyle/>
                    <a:p>
                      <a:pPr algn="r"/>
                      <a:r>
                        <a:rPr lang="en-US" altLang="zh-CN" sz="1600" dirty="0" smtClean="0"/>
                        <a:t>RSI</a:t>
                      </a:r>
                      <a:endParaRPr lang="zh-CN" altLang="en-US" sz="1600" dirty="0"/>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292996">
                <a:tc>
                  <a:txBody>
                    <a:bodyPr/>
                    <a:lstStyle/>
                    <a:p>
                      <a:pPr algn="r"/>
                      <a:r>
                        <a:rPr lang="en-US" altLang="zh-CN" sz="1600" dirty="0" smtClean="0"/>
                        <a:t>RDI</a:t>
                      </a:r>
                      <a:endParaRPr lang="zh-CN" altLang="en-US" sz="1600" dirty="0"/>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292996">
                <a:tc>
                  <a:txBody>
                    <a:bodyPr/>
                    <a:lstStyle/>
                    <a:p>
                      <a:pPr algn="r"/>
                      <a:r>
                        <a:rPr lang="en-US" altLang="zh-CN" sz="1600" dirty="0" smtClean="0"/>
                        <a:t>R8</a:t>
                      </a:r>
                      <a:endParaRPr lang="zh-CN" altLang="en-US" sz="1600" dirty="0"/>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292996">
                <a:tc>
                  <a:txBody>
                    <a:bodyPr/>
                    <a:lstStyle/>
                    <a:p>
                      <a:pPr algn="r"/>
                      <a:r>
                        <a:rPr lang="en-US" altLang="zh-CN" sz="1600" dirty="0" smtClean="0"/>
                        <a:t>R9</a:t>
                      </a:r>
                      <a:endParaRPr lang="zh-CN" altLang="en-US" sz="1600" dirty="0"/>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292996">
                <a:tc>
                  <a:txBody>
                    <a:bodyPr/>
                    <a:lstStyle/>
                    <a:p>
                      <a:pPr algn="r"/>
                      <a:r>
                        <a:rPr lang="en-US" altLang="zh-CN" sz="1600" dirty="0" smtClean="0"/>
                        <a:t>R10</a:t>
                      </a:r>
                      <a:endParaRPr lang="zh-CN" altLang="en-US" sz="1600" dirty="0"/>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292996">
                <a:tc>
                  <a:txBody>
                    <a:bodyPr/>
                    <a:lstStyle/>
                    <a:p>
                      <a:pPr algn="r"/>
                      <a:r>
                        <a:rPr lang="en-US" altLang="zh-CN" sz="1600" dirty="0" smtClean="0"/>
                        <a:t>R11</a:t>
                      </a:r>
                      <a:endParaRPr lang="zh-CN" altLang="en-US" sz="1600" dirty="0"/>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292996">
                <a:tc>
                  <a:txBody>
                    <a:bodyPr/>
                    <a:lstStyle/>
                    <a:p>
                      <a:pPr algn="r"/>
                      <a:r>
                        <a:rPr lang="en-US" altLang="zh-CN" sz="1600" dirty="0" smtClean="0"/>
                        <a:t>R12</a:t>
                      </a:r>
                      <a:endParaRPr lang="zh-CN" altLang="en-US" sz="1600" dirty="0"/>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292996">
                <a:tc>
                  <a:txBody>
                    <a:bodyPr/>
                    <a:lstStyle/>
                    <a:p>
                      <a:pPr algn="r"/>
                      <a:r>
                        <a:rPr lang="en-US" altLang="zh-CN" sz="1600" dirty="0" smtClean="0"/>
                        <a:t>R13</a:t>
                      </a:r>
                      <a:endParaRPr lang="zh-CN" altLang="en-US" sz="1600" dirty="0"/>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292996">
                <a:tc>
                  <a:txBody>
                    <a:bodyPr/>
                    <a:lstStyle/>
                    <a:p>
                      <a:pPr algn="r"/>
                      <a:r>
                        <a:rPr lang="en-US" altLang="zh-CN" sz="1600" dirty="0" smtClean="0"/>
                        <a:t>R14</a:t>
                      </a:r>
                      <a:endParaRPr lang="zh-CN" altLang="en-US" sz="1600" dirty="0"/>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292996">
                <a:tc>
                  <a:txBody>
                    <a:bodyPr/>
                    <a:lstStyle/>
                    <a:p>
                      <a:pPr algn="r"/>
                      <a:r>
                        <a:rPr lang="en-US" altLang="zh-CN" sz="1600" dirty="0" smtClean="0"/>
                        <a:t>R15</a:t>
                      </a:r>
                      <a:endParaRPr lang="zh-CN" altLang="en-US" sz="1600" dirty="0"/>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0">
                <a:tc>
                  <a:txBody>
                    <a:bodyPr/>
                    <a:lstStyle/>
                    <a:p>
                      <a:pPr algn="r"/>
                      <a:endParaRPr lang="zh-CN" altLang="en-US" sz="800" dirty="0"/>
                    </a:p>
                  </a:txBody>
                  <a:tcPr marL="36000" marR="36000" marT="0" marB="0" anchor="ctr">
                    <a:lnL w="12700" cmpd="sng">
                      <a:noFill/>
                    </a:lnL>
                    <a:lnR w="12700" cmpd="sng">
                      <a:noFill/>
                    </a:lnR>
                    <a:lnT w="12700" cmpd="sng">
                      <a:noFill/>
                    </a:lnT>
                    <a:lnB w="12700" cmpd="sng">
                      <a:noFill/>
                    </a:lnB>
                  </a:tcPr>
                </a:tc>
                <a:tc>
                  <a:txBody>
                    <a:bodyPr/>
                    <a:lstStyle/>
                    <a:p>
                      <a:pPr algn="ctr"/>
                      <a:endParaRPr lang="zh-CN" altLang="en-US" sz="800" dirty="0"/>
                    </a:p>
                  </a:txBody>
                  <a:tcPr marL="36000" marR="36000" marT="0" marB="0" anchor="ctr">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800" dirty="0"/>
                    </a:p>
                  </a:txBody>
                  <a:tcPr marL="36000" marR="36000" marT="0" marB="0" anchor="ctr">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800" dirty="0"/>
                    </a:p>
                  </a:txBody>
                  <a:tcPr marL="36000" marR="36000" marT="0" marB="0" anchor="ctr">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800" dirty="0"/>
                    </a:p>
                  </a:txBody>
                  <a:tcPr marL="36000" marR="36000" marT="0" marB="0" anchor="ctr">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292996">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600" dirty="0" smtClean="0"/>
                        <a:t>RIP</a:t>
                      </a:r>
                      <a:endParaRPr lang="zh-CN" altLang="en-US" sz="1600" dirty="0"/>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75000"/>
                      </a:schemeClr>
                    </a:solidFill>
                  </a:tcPr>
                </a:tc>
                <a:tc gridSpan="3">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36968">
                <a:tc>
                  <a:txBody>
                    <a:bodyPr/>
                    <a:lstStyle/>
                    <a:p>
                      <a:pPr algn="r"/>
                      <a:endParaRPr lang="zh-CN" altLang="en-US" sz="800" dirty="0"/>
                    </a:p>
                  </a:txBody>
                  <a:tcPr marL="36000" marR="36000" marT="0" marB="0" anchor="ctr">
                    <a:lnL w="12700" cmpd="sng">
                      <a:noFill/>
                    </a:lnL>
                    <a:lnR w="12700" cmpd="sng">
                      <a:noFill/>
                    </a:lnR>
                    <a:lnT w="12700" cmpd="sng">
                      <a:noFill/>
                    </a:lnT>
                    <a:lnB w="12700" cmpd="sng">
                      <a:noFill/>
                    </a:lnB>
                  </a:tcPr>
                </a:tc>
                <a:tc>
                  <a:txBody>
                    <a:bodyPr/>
                    <a:lstStyle/>
                    <a:p>
                      <a:pPr algn="ctr"/>
                      <a:endParaRPr lang="zh-CN" altLang="en-US" sz="800" dirty="0"/>
                    </a:p>
                  </a:txBody>
                  <a:tcPr marL="36000" marR="36000" marT="0" marB="0" anchor="ctr">
                    <a:lnL w="12700" cmpd="sng">
                      <a:noFill/>
                    </a:lnL>
                    <a:lnR w="12700" cmpd="sng">
                      <a:noFill/>
                    </a:lnR>
                    <a:lnT w="19050" cap="flat" cmpd="sng" algn="ctr">
                      <a:solidFill>
                        <a:schemeClr val="tx1"/>
                      </a:solidFill>
                      <a:prstDash val="solid"/>
                      <a:round/>
                      <a:headEnd type="none" w="med" len="med"/>
                      <a:tailEnd type="none" w="med" len="med"/>
                    </a:lnT>
                    <a:lnB w="12700" cmpd="sng">
                      <a:noFill/>
                    </a:lnB>
                  </a:tcPr>
                </a:tc>
                <a:tc>
                  <a:txBody>
                    <a:bodyPr/>
                    <a:lstStyle/>
                    <a:p>
                      <a:pPr algn="ctr"/>
                      <a:endParaRPr lang="zh-CN" altLang="en-US" sz="800" dirty="0"/>
                    </a:p>
                  </a:txBody>
                  <a:tcPr marL="36000" marR="36000" marT="0" marB="0" anchor="ctr">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800" dirty="0"/>
                    </a:p>
                  </a:txBody>
                  <a:tcPr marL="36000" marR="36000" marT="0" marB="0" anchor="ctr">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zh-CN" altLang="en-US" sz="800" dirty="0"/>
                    </a:p>
                  </a:txBody>
                  <a:tcPr marL="36000" marR="36000" marT="0" marB="0" anchor="ctr">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292996">
                <a:tc gridSpan="2">
                  <a:txBody>
                    <a:bodyPr/>
                    <a:lstStyle/>
                    <a:p>
                      <a:pPr algn="r"/>
                      <a:r>
                        <a:rPr lang="en-US" altLang="zh-CN" sz="1600" dirty="0" smtClean="0"/>
                        <a:t>EFLAGS</a:t>
                      </a:r>
                      <a:endParaRPr lang="zh-CN" altLang="en-US" sz="1600" dirty="0"/>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hMerge="1">
                  <a:txBody>
                    <a:bodyPr/>
                    <a:lstStyle/>
                    <a:p>
                      <a:pPr algn="ctr"/>
                      <a:endParaRPr lang="zh-CN" altLang="en-US" sz="1600" dirty="0"/>
                    </a:p>
                  </a:txBody>
                  <a:tcPr marL="36000" marR="36000" marT="0" marB="0" anchor="ctr"/>
                </a:tc>
                <a:tc gridSpan="3">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endParaRPr lang="zh-CN" altLang="en-US" sz="1600"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bl>
          </a:graphicData>
        </a:graphic>
      </p:graphicFrame>
      <p:sp>
        <p:nvSpPr>
          <p:cNvPr id="21" name="右大括号 20"/>
          <p:cNvSpPr/>
          <p:nvPr/>
        </p:nvSpPr>
        <p:spPr bwMode="auto">
          <a:xfrm rot="16200000">
            <a:off x="6959270" y="316872"/>
            <a:ext cx="144018" cy="1130286"/>
          </a:xfrm>
          <a:prstGeom prst="rightBrace">
            <a:avLst>
              <a:gd name="adj1" fmla="val 36072"/>
              <a:gd name="adj2" fmla="val 50000"/>
            </a:avLst>
          </a:prstGeom>
          <a:noFill/>
          <a:ln w="19050" cap="flat" cmpd="sng" algn="ctr">
            <a:solidFill>
              <a:srgbClr val="FF66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22" name="右大括号 21"/>
          <p:cNvSpPr/>
          <p:nvPr/>
        </p:nvSpPr>
        <p:spPr bwMode="auto">
          <a:xfrm rot="16200000">
            <a:off x="6336246" y="-585312"/>
            <a:ext cx="216030" cy="2304322"/>
          </a:xfrm>
          <a:prstGeom prst="rightBrace">
            <a:avLst>
              <a:gd name="adj1" fmla="val 36072"/>
              <a:gd name="adj2" fmla="val 50000"/>
            </a:avLst>
          </a:prstGeom>
          <a:noFill/>
          <a:ln w="19050" cap="flat" cmpd="sng" algn="ctr">
            <a:solidFill>
              <a:srgbClr val="FF66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23" name="矩形 22"/>
          <p:cNvSpPr/>
          <p:nvPr/>
        </p:nvSpPr>
        <p:spPr>
          <a:xfrm>
            <a:off x="6791470" y="523343"/>
            <a:ext cx="479618" cy="338554"/>
          </a:xfrm>
          <a:prstGeom prst="rect">
            <a:avLst/>
          </a:prstGeom>
        </p:spPr>
        <p:txBody>
          <a:bodyPr wrap="none">
            <a:spAutoFit/>
          </a:bodyPr>
          <a:lstStyle/>
          <a:p>
            <a:r>
              <a:rPr lang="en-US" altLang="zh-CN" sz="1600" dirty="0">
                <a:solidFill>
                  <a:srgbClr val="D60093"/>
                </a:solidFill>
                <a:latin typeface="+mn-lt"/>
              </a:rPr>
              <a:t>AX</a:t>
            </a:r>
            <a:endParaRPr lang="zh-CN" altLang="en-US" sz="1600" dirty="0">
              <a:solidFill>
                <a:srgbClr val="D60093"/>
              </a:solidFill>
              <a:latin typeface="+mn-lt"/>
            </a:endParaRPr>
          </a:p>
        </p:txBody>
      </p:sp>
      <p:sp>
        <p:nvSpPr>
          <p:cNvPr id="24" name="矩形 23"/>
          <p:cNvSpPr/>
          <p:nvPr/>
        </p:nvSpPr>
        <p:spPr>
          <a:xfrm>
            <a:off x="6141935" y="180385"/>
            <a:ext cx="604653" cy="338554"/>
          </a:xfrm>
          <a:prstGeom prst="rect">
            <a:avLst/>
          </a:prstGeom>
        </p:spPr>
        <p:txBody>
          <a:bodyPr wrap="none">
            <a:spAutoFit/>
          </a:bodyPr>
          <a:lstStyle/>
          <a:p>
            <a:r>
              <a:rPr lang="en-US" altLang="zh-CN" sz="1600" dirty="0" smtClean="0">
                <a:solidFill>
                  <a:srgbClr val="D60093"/>
                </a:solidFill>
                <a:latin typeface="+mn-lt"/>
              </a:rPr>
              <a:t>EAX</a:t>
            </a:r>
            <a:endParaRPr lang="zh-CN" altLang="en-US" sz="1600" dirty="0">
              <a:solidFill>
                <a:srgbClr val="D60093"/>
              </a:solidFill>
              <a:latin typeface="+mn-lt"/>
            </a:endParaRPr>
          </a:p>
        </p:txBody>
      </p:sp>
      <p:sp>
        <p:nvSpPr>
          <p:cNvPr id="25" name="矩形 24"/>
          <p:cNvSpPr/>
          <p:nvPr/>
        </p:nvSpPr>
        <p:spPr>
          <a:xfrm flipH="1">
            <a:off x="1907630" y="2141244"/>
            <a:ext cx="504070" cy="2677656"/>
          </a:xfrm>
          <a:prstGeom prst="rect">
            <a:avLst/>
          </a:prstGeom>
        </p:spPr>
        <p:txBody>
          <a:bodyPr wrap="square">
            <a:spAutoFit/>
          </a:bodyPr>
          <a:lstStyle/>
          <a:p>
            <a:r>
              <a:rPr lang="en-US" altLang="zh-CN" sz="2400" b="1" dirty="0" smtClean="0">
                <a:solidFill>
                  <a:srgbClr val="D60093"/>
                </a:solidFill>
                <a:latin typeface="+mn-lt"/>
              </a:rPr>
              <a:t>64</a:t>
            </a:r>
            <a:r>
              <a:rPr lang="zh-CN" altLang="en-US" sz="2400" b="1" dirty="0" smtClean="0">
                <a:solidFill>
                  <a:srgbClr val="D60093"/>
                </a:solidFill>
                <a:latin typeface="+mn-lt"/>
              </a:rPr>
              <a:t>位寄存器名称</a:t>
            </a:r>
            <a:endParaRPr lang="zh-CN" altLang="en-US" sz="2400" b="1" dirty="0">
              <a:solidFill>
                <a:srgbClr val="D60093"/>
              </a:solidFill>
              <a:latin typeface="+mn-lt"/>
            </a:endParaRPr>
          </a:p>
        </p:txBody>
      </p:sp>
      <p:sp>
        <p:nvSpPr>
          <p:cNvPr id="3" name="内容占位符 2"/>
          <p:cNvSpPr>
            <a:spLocks noGrp="1"/>
          </p:cNvSpPr>
          <p:nvPr>
            <p:ph idx="1"/>
          </p:nvPr>
        </p:nvSpPr>
        <p:spPr>
          <a:xfrm>
            <a:off x="467430" y="6237390"/>
            <a:ext cx="3881512" cy="452865"/>
          </a:xfrm>
        </p:spPr>
        <p:txBody>
          <a:bodyPr/>
          <a:lstStyle/>
          <a:p>
            <a:pPr marL="0" indent="0" algn="ctr">
              <a:buNone/>
            </a:pPr>
            <a:r>
              <a:rPr lang="en-US" altLang="zh-CN" sz="2400" dirty="0" smtClean="0"/>
              <a:t>64</a:t>
            </a:r>
            <a:r>
              <a:rPr lang="zh-CN" altLang="en-US" sz="2400" dirty="0" smtClean="0"/>
              <a:t>位模式的整数寄存器组</a:t>
            </a:r>
            <a:endParaRPr lang="zh-CN" altLang="en-US" sz="2400" dirty="0"/>
          </a:p>
        </p:txBody>
      </p:sp>
    </p:spTree>
    <p:extLst>
      <p:ext uri="{BB962C8B-B14F-4D97-AF65-F5344CB8AC3E}">
        <p14:creationId xmlns:p14="http://schemas.microsoft.com/office/powerpoint/2010/main" val="242039751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2.4.1 </a:t>
            </a:r>
            <a:r>
              <a:rPr lang="zh-CN" altLang="en-US" dirty="0"/>
              <a:t>寄存器结构</a:t>
            </a:r>
          </a:p>
        </p:txBody>
      </p:sp>
      <p:sp>
        <p:nvSpPr>
          <p:cNvPr id="3" name="内容占位符 2"/>
          <p:cNvSpPr>
            <a:spLocks noGrp="1"/>
          </p:cNvSpPr>
          <p:nvPr>
            <p:ph idx="1"/>
          </p:nvPr>
        </p:nvSpPr>
        <p:spPr>
          <a:xfrm>
            <a:off x="330438" y="866774"/>
            <a:ext cx="8661162" cy="545946"/>
          </a:xfrm>
        </p:spPr>
        <p:txBody>
          <a:bodyPr/>
          <a:lstStyle/>
          <a:p>
            <a:pPr marL="0" indent="0">
              <a:buNone/>
            </a:pPr>
            <a:r>
              <a:rPr lang="en-US" altLang="zh-CN" dirty="0" smtClean="0"/>
              <a:t>64</a:t>
            </a:r>
            <a:r>
              <a:rPr lang="zh-CN" altLang="en-US" dirty="0" smtClean="0"/>
              <a:t>位模式下可以访问的整数寄存器：</a:t>
            </a:r>
            <a:endParaRPr lang="zh-CN" altLang="en-US" dirty="0"/>
          </a:p>
        </p:txBody>
      </p:sp>
      <p:sp>
        <p:nvSpPr>
          <p:cNvPr id="4" name="灯片编号占位符 3"/>
          <p:cNvSpPr>
            <a:spLocks noGrp="1"/>
          </p:cNvSpPr>
          <p:nvPr>
            <p:ph type="sldNum" sz="quarter" idx="11"/>
          </p:nvPr>
        </p:nvSpPr>
        <p:spPr/>
        <p:txBody>
          <a:bodyPr/>
          <a:lstStyle/>
          <a:p>
            <a:fld id="{05A25CE3-80AF-4A68-9E04-5E3C960845FC}" type="slidenum">
              <a:rPr lang="zh-CN" altLang="en-US" smtClean="0"/>
              <a:pPr/>
              <a:t>129</a:t>
            </a:fld>
            <a:endParaRPr lang="en-US" altLang="zh-CN"/>
          </a:p>
        </p:txBody>
      </p:sp>
      <p:graphicFrame>
        <p:nvGraphicFramePr>
          <p:cNvPr id="6" name="表格 5"/>
          <p:cNvGraphicFramePr>
            <a:graphicFrameLocks noGrp="1"/>
          </p:cNvGraphicFramePr>
          <p:nvPr>
            <p:extLst>
              <p:ext uri="{D42A27DB-BD31-4B8C-83A1-F6EECF244321}">
                <p14:modId xmlns:p14="http://schemas.microsoft.com/office/powerpoint/2010/main" val="3816941764"/>
              </p:ext>
            </p:extLst>
          </p:nvPr>
        </p:nvGraphicFramePr>
        <p:xfrm>
          <a:off x="467430" y="2122590"/>
          <a:ext cx="8209140" cy="4114800"/>
        </p:xfrm>
        <a:graphic>
          <a:graphicData uri="http://schemas.openxmlformats.org/drawingml/2006/table">
            <a:tbl>
              <a:tblPr firstRow="1" bandRow="1">
                <a:tableStyleId>{5940675A-B579-460E-94D1-54222C63F5DA}</a:tableStyleId>
              </a:tblPr>
              <a:tblGrid>
                <a:gridCol w="1368190"/>
                <a:gridCol w="6840950"/>
              </a:tblGrid>
              <a:tr h="370840">
                <a:tc>
                  <a:txBody>
                    <a:bodyPr/>
                    <a:lstStyle/>
                    <a:p>
                      <a:pPr algn="ctr"/>
                      <a:r>
                        <a:rPr lang="en-US" altLang="zh-CN" sz="2400" b="0" dirty="0" smtClean="0"/>
                        <a:t>Operand Size</a:t>
                      </a:r>
                      <a:endParaRPr lang="zh-CN" altLang="en-US" sz="2400" b="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sz="2400" b="0" dirty="0" smtClean="0"/>
                        <a:t>Available Registers</a:t>
                      </a:r>
                      <a:endParaRPr lang="zh-CN" altLang="en-US" sz="2400" b="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tr>
              <a:tr h="370840">
                <a:tc>
                  <a:txBody>
                    <a:bodyPr/>
                    <a:lstStyle/>
                    <a:p>
                      <a:pPr algn="ctr"/>
                      <a:r>
                        <a:rPr lang="en-US" altLang="zh-CN" sz="2400" b="0" dirty="0" smtClean="0"/>
                        <a:t>8 bits</a:t>
                      </a:r>
                      <a:endParaRPr lang="zh-CN" altLang="en-US" sz="2400" b="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rgbClr val="FFFF99"/>
                    </a:solidFill>
                  </a:tcPr>
                </a:tc>
                <a:tc>
                  <a:txBody>
                    <a:bodyPr/>
                    <a:lstStyle/>
                    <a:p>
                      <a:pPr algn="l"/>
                      <a:r>
                        <a:rPr lang="pt-BR" altLang="zh-CN" sz="2400" b="0" dirty="0" smtClean="0"/>
                        <a:t>AL, BL, CL, DL, DIL, SIL, BPL, SPL, R8L, R9L, R10L, R11L, R12L, R13L, R14L, R15L</a:t>
                      </a:r>
                      <a:endParaRPr lang="zh-CN" altLang="en-US" sz="2400" b="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rgbClr val="FFFF99"/>
                    </a:solidFill>
                  </a:tcPr>
                </a:tc>
              </a:tr>
              <a:tr h="370840">
                <a:tc>
                  <a:txBody>
                    <a:bodyPr/>
                    <a:lstStyle/>
                    <a:p>
                      <a:pPr algn="ctr"/>
                      <a:r>
                        <a:rPr lang="en-US" altLang="zh-CN" sz="2400" b="0" dirty="0" smtClean="0"/>
                        <a:t>16 bits</a:t>
                      </a:r>
                      <a:endParaRPr lang="zh-CN" altLang="en-US" sz="2400" b="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99"/>
                    </a:solidFill>
                  </a:tcPr>
                </a:tc>
                <a:tc>
                  <a:txBody>
                    <a:bodyPr/>
                    <a:lstStyle/>
                    <a:p>
                      <a:pPr algn="l"/>
                      <a:r>
                        <a:rPr lang="pl-PL" altLang="zh-CN" sz="2400" b="0" dirty="0" smtClean="0"/>
                        <a:t>AX, BX, CX, DX, DI, SI, BP, SP, R8W, R9W, R10W, R11W, R12W, R13W, R14W, R15W</a:t>
                      </a:r>
                      <a:endParaRPr lang="zh-CN" altLang="en-US" sz="2400" b="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99"/>
                    </a:solidFill>
                  </a:tcPr>
                </a:tc>
              </a:tr>
              <a:tr h="370840">
                <a:tc>
                  <a:txBody>
                    <a:bodyPr/>
                    <a:lstStyle/>
                    <a:p>
                      <a:pPr algn="ctr"/>
                      <a:r>
                        <a:rPr lang="en-US" altLang="zh-CN" sz="2400" b="0" dirty="0" smtClean="0"/>
                        <a:t>32 bits</a:t>
                      </a:r>
                      <a:endParaRPr lang="zh-CN" altLang="en-US" sz="2400" b="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99"/>
                    </a:solidFill>
                  </a:tcPr>
                </a:tc>
                <a:tc>
                  <a:txBody>
                    <a:bodyPr/>
                    <a:lstStyle/>
                    <a:p>
                      <a:pPr algn="l"/>
                      <a:r>
                        <a:rPr lang="pt-BR" altLang="zh-CN" sz="2400" b="0" dirty="0" smtClean="0"/>
                        <a:t>EAX, EBX, ECX, EDX, EDI, ESI, EBP, ESP, R8D, R9D, R10D, R11D, R12D, R13D, R14D, R15D</a:t>
                      </a:r>
                      <a:endParaRPr lang="zh-CN" altLang="en-US" sz="2400" b="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99"/>
                    </a:solidFill>
                  </a:tcPr>
                </a:tc>
              </a:tr>
              <a:tr h="370840">
                <a:tc>
                  <a:txBody>
                    <a:bodyPr/>
                    <a:lstStyle/>
                    <a:p>
                      <a:pPr algn="ctr"/>
                      <a:r>
                        <a:rPr lang="en-US" altLang="zh-CN" sz="2400" b="0" dirty="0" smtClean="0"/>
                        <a:t>64 bits</a:t>
                      </a:r>
                      <a:endParaRPr lang="zh-CN" altLang="en-US" sz="2400" b="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rgbClr val="FFFF99"/>
                    </a:solidFill>
                  </a:tcPr>
                </a:tc>
                <a:tc>
                  <a:txBody>
                    <a:bodyPr/>
                    <a:lstStyle/>
                    <a:p>
                      <a:pPr algn="l"/>
                      <a:r>
                        <a:rPr lang="pt-BR" altLang="zh-CN" sz="2400" b="0" dirty="0" smtClean="0"/>
                        <a:t>RAX, RBX, RCX, RDX, RDI, RSI, RBP, RSP, R8, R9, R10, R11, R12, R13, R14, R15</a:t>
                      </a:r>
                      <a:endParaRPr lang="zh-CN" altLang="en-US" sz="2400" b="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rgbClr val="FFFF99"/>
                    </a:solidFill>
                  </a:tcPr>
                </a:tc>
              </a:tr>
            </a:tbl>
          </a:graphicData>
        </a:graphic>
      </p:graphicFrame>
      <p:sp>
        <p:nvSpPr>
          <p:cNvPr id="8" name="矩形 7"/>
          <p:cNvSpPr/>
          <p:nvPr/>
        </p:nvSpPr>
        <p:spPr>
          <a:xfrm>
            <a:off x="1043510" y="1628750"/>
            <a:ext cx="6984970" cy="461665"/>
          </a:xfrm>
          <a:prstGeom prst="rect">
            <a:avLst/>
          </a:prstGeom>
        </p:spPr>
        <p:txBody>
          <a:bodyPr wrap="square">
            <a:spAutoFit/>
          </a:bodyPr>
          <a:lstStyle/>
          <a:p>
            <a:r>
              <a:rPr lang="en-US" altLang="zh-CN" sz="2400" dirty="0">
                <a:latin typeface="+mn-lt"/>
              </a:rPr>
              <a:t>Operand Sizes in 64-Bit Mode When REX Is Enabled</a:t>
            </a:r>
            <a:endParaRPr lang="zh-CN" altLang="en-US" sz="2400" dirty="0">
              <a:latin typeface="+mn-lt"/>
            </a:endParaRPr>
          </a:p>
        </p:txBody>
      </p:sp>
    </p:spTree>
    <p:extLst>
      <p:ext uri="{BB962C8B-B14F-4D97-AF65-F5344CB8AC3E}">
        <p14:creationId xmlns:p14="http://schemas.microsoft.com/office/powerpoint/2010/main" val="42038219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内容占位符 2"/>
          <p:cNvSpPr>
            <a:spLocks noGrp="1"/>
          </p:cNvSpPr>
          <p:nvPr>
            <p:ph idx="1"/>
          </p:nvPr>
        </p:nvSpPr>
        <p:spPr>
          <a:xfrm>
            <a:off x="357188" y="836640"/>
            <a:ext cx="8501062" cy="1464700"/>
          </a:xfrm>
        </p:spPr>
        <p:txBody>
          <a:bodyPr/>
          <a:lstStyle/>
          <a:p>
            <a:pPr>
              <a:buFont typeface="Wingdings" panose="05000000000000000000" pitchFamily="2" charset="2"/>
              <a:buNone/>
              <a:defRPr/>
            </a:pP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2. </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主存结构</a:t>
            </a:r>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a:p>
            <a:pPr lvl="1">
              <a:defRPr/>
            </a:pPr>
            <a:r>
              <a:rPr lang="zh-CN" altLang="en-US"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双体结构</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a:r>
            <a:b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b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既可以实现</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16</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位存储，也可以实现</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8</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位存储。</a:t>
            </a:r>
          </a:p>
        </p:txBody>
      </p:sp>
      <p:sp>
        <p:nvSpPr>
          <p:cNvPr id="3077"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4F94D58-0A65-4CC8-ABA5-B6C819ED8A0C}" type="slidenum">
              <a:rPr lang="zh-CN" altLang="en-US">
                <a:solidFill>
                  <a:srgbClr val="000000"/>
                </a:solidFill>
                <a:latin typeface="Arial Black" panose="020B0A04020102020204" pitchFamily="34" charset="0"/>
              </a:rPr>
              <a:pPr eaLnBrk="1" hangingPunct="1"/>
              <a:t>13</a:t>
            </a:fld>
            <a:endParaRPr lang="en-US" altLang="zh-CN">
              <a:solidFill>
                <a:srgbClr val="000000"/>
              </a:solidFill>
              <a:latin typeface="Arial Black" panose="020B0A04020102020204" pitchFamily="34" charset="0"/>
            </a:endParaRPr>
          </a:p>
        </p:txBody>
      </p:sp>
      <p:grpSp>
        <p:nvGrpSpPr>
          <p:cNvPr id="3078" name="Group 13"/>
          <p:cNvGrpSpPr>
            <a:grpSpLocks/>
          </p:cNvGrpSpPr>
          <p:nvPr/>
        </p:nvGrpSpPr>
        <p:grpSpPr bwMode="auto">
          <a:xfrm>
            <a:off x="357188" y="2500313"/>
            <a:ext cx="2713037" cy="3509961"/>
            <a:chOff x="3456" y="1152"/>
            <a:chExt cx="1709" cy="2211"/>
          </a:xfrm>
        </p:grpSpPr>
        <p:grpSp>
          <p:nvGrpSpPr>
            <p:cNvPr id="3106" name="Group 11"/>
            <p:cNvGrpSpPr>
              <a:grpSpLocks/>
            </p:cNvGrpSpPr>
            <p:nvPr/>
          </p:nvGrpSpPr>
          <p:grpSpPr bwMode="auto">
            <a:xfrm>
              <a:off x="3552" y="1152"/>
              <a:ext cx="1613" cy="1824"/>
              <a:chOff x="3696" y="1152"/>
              <a:chExt cx="1613" cy="1824"/>
            </a:xfrm>
          </p:grpSpPr>
          <p:sp>
            <p:nvSpPr>
              <p:cNvPr id="3108" name="Rectangle 3"/>
              <p:cNvSpPr>
                <a:spLocks noChangeArrowheads="1"/>
              </p:cNvSpPr>
              <p:nvPr/>
            </p:nvSpPr>
            <p:spPr bwMode="auto">
              <a:xfrm>
                <a:off x="3696" y="1152"/>
                <a:ext cx="1008" cy="1824"/>
              </a:xfrm>
              <a:prstGeom prst="rect">
                <a:avLst/>
              </a:prstGeom>
              <a:solidFill>
                <a:srgbClr val="E5E5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mtClean="0">
                  <a:solidFill>
                    <a:srgbClr val="000000"/>
                  </a:solidFill>
                </a:endParaRPr>
              </a:p>
            </p:txBody>
          </p:sp>
          <p:sp>
            <p:nvSpPr>
              <p:cNvPr id="3109" name="Text Box 4"/>
              <p:cNvSpPr txBox="1">
                <a:spLocks noChangeArrowheads="1"/>
              </p:cNvSpPr>
              <p:nvPr/>
            </p:nvSpPr>
            <p:spPr bwMode="auto">
              <a:xfrm>
                <a:off x="4800" y="1152"/>
                <a:ext cx="50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smtClean="0">
                    <a:solidFill>
                      <a:srgbClr val="D60093"/>
                    </a:solidFill>
                  </a:rPr>
                  <a:t>00000H</a:t>
                </a:r>
              </a:p>
            </p:txBody>
          </p:sp>
          <p:sp>
            <p:nvSpPr>
              <p:cNvPr id="3110" name="Text Box 5"/>
              <p:cNvSpPr txBox="1">
                <a:spLocks noChangeArrowheads="1"/>
              </p:cNvSpPr>
              <p:nvPr/>
            </p:nvSpPr>
            <p:spPr bwMode="auto">
              <a:xfrm>
                <a:off x="4752" y="2736"/>
                <a:ext cx="54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smtClean="0">
                    <a:solidFill>
                      <a:srgbClr val="D60093"/>
                    </a:solidFill>
                  </a:rPr>
                  <a:t>FFFFFH</a:t>
                </a:r>
              </a:p>
            </p:txBody>
          </p:sp>
          <p:sp>
            <p:nvSpPr>
              <p:cNvPr id="3111" name="Line 6"/>
              <p:cNvSpPr>
                <a:spLocks noChangeShapeType="1"/>
              </p:cNvSpPr>
              <p:nvPr/>
            </p:nvSpPr>
            <p:spPr bwMode="auto">
              <a:xfrm>
                <a:off x="3696" y="1392"/>
                <a:ext cx="10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sp>
            <p:nvSpPr>
              <p:cNvPr id="3112" name="Line 7"/>
              <p:cNvSpPr>
                <a:spLocks noChangeShapeType="1"/>
              </p:cNvSpPr>
              <p:nvPr/>
            </p:nvSpPr>
            <p:spPr bwMode="auto">
              <a:xfrm>
                <a:off x="3696" y="1632"/>
                <a:ext cx="10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sp>
            <p:nvSpPr>
              <p:cNvPr id="3113" name="Line 8"/>
              <p:cNvSpPr>
                <a:spLocks noChangeShapeType="1"/>
              </p:cNvSpPr>
              <p:nvPr/>
            </p:nvSpPr>
            <p:spPr bwMode="auto">
              <a:xfrm>
                <a:off x="3696" y="1872"/>
                <a:ext cx="10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sp>
            <p:nvSpPr>
              <p:cNvPr id="3114" name="Line 9"/>
              <p:cNvSpPr>
                <a:spLocks noChangeShapeType="1"/>
              </p:cNvSpPr>
              <p:nvPr/>
            </p:nvSpPr>
            <p:spPr bwMode="auto">
              <a:xfrm>
                <a:off x="3696" y="2736"/>
                <a:ext cx="10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sp>
            <p:nvSpPr>
              <p:cNvPr id="3115" name="Line 10"/>
              <p:cNvSpPr>
                <a:spLocks noChangeShapeType="1"/>
              </p:cNvSpPr>
              <p:nvPr/>
            </p:nvSpPr>
            <p:spPr bwMode="auto">
              <a:xfrm>
                <a:off x="4224" y="1968"/>
                <a:ext cx="0" cy="672"/>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grpSp>
        <p:sp>
          <p:nvSpPr>
            <p:cNvPr id="3107" name="Text Box 12"/>
            <p:cNvSpPr txBox="1">
              <a:spLocks noChangeArrowheads="1"/>
            </p:cNvSpPr>
            <p:nvPr/>
          </p:nvSpPr>
          <p:spPr bwMode="auto">
            <a:xfrm>
              <a:off x="3456" y="3072"/>
              <a:ext cx="15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en-US" altLang="zh-CN" sz="2400" b="1" dirty="0" smtClean="0">
                  <a:solidFill>
                    <a:srgbClr val="000000"/>
                  </a:solidFill>
                </a:rPr>
                <a:t>8</a:t>
              </a:r>
              <a:r>
                <a:rPr lang="zh-CN" altLang="en-US" sz="2400" b="1" dirty="0" smtClean="0">
                  <a:solidFill>
                    <a:srgbClr val="000000"/>
                  </a:solidFill>
                </a:rPr>
                <a:t>位存储器结构</a:t>
              </a:r>
            </a:p>
          </p:txBody>
        </p:sp>
      </p:grpSp>
      <p:grpSp>
        <p:nvGrpSpPr>
          <p:cNvPr id="3079" name="Group 47"/>
          <p:cNvGrpSpPr>
            <a:grpSpLocks/>
          </p:cNvGrpSpPr>
          <p:nvPr/>
        </p:nvGrpSpPr>
        <p:grpSpPr bwMode="auto">
          <a:xfrm>
            <a:off x="3357563" y="2714626"/>
            <a:ext cx="5532437" cy="2960688"/>
            <a:chOff x="1200" y="2400"/>
            <a:chExt cx="3485" cy="1865"/>
          </a:xfrm>
        </p:grpSpPr>
        <p:grpSp>
          <p:nvGrpSpPr>
            <p:cNvPr id="3081" name="Group 44"/>
            <p:cNvGrpSpPr>
              <a:grpSpLocks/>
            </p:cNvGrpSpPr>
            <p:nvPr/>
          </p:nvGrpSpPr>
          <p:grpSpPr bwMode="auto">
            <a:xfrm>
              <a:off x="1200" y="2400"/>
              <a:ext cx="3485" cy="1865"/>
              <a:chOff x="1200" y="2496"/>
              <a:chExt cx="3485" cy="1865"/>
            </a:xfrm>
          </p:grpSpPr>
          <p:sp>
            <p:nvSpPr>
              <p:cNvPr id="3082" name="Text Box 16"/>
              <p:cNvSpPr txBox="1">
                <a:spLocks noChangeArrowheads="1"/>
              </p:cNvSpPr>
              <p:nvPr/>
            </p:nvSpPr>
            <p:spPr bwMode="auto">
              <a:xfrm>
                <a:off x="1968" y="4070"/>
                <a:ext cx="190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dirty="0" smtClean="0">
                    <a:solidFill>
                      <a:srgbClr val="000000"/>
                    </a:solidFill>
                  </a:rPr>
                  <a:t>16</a:t>
                </a:r>
                <a:r>
                  <a:rPr lang="zh-CN" altLang="en-US" sz="2400" b="1" dirty="0" smtClean="0">
                    <a:solidFill>
                      <a:srgbClr val="000000"/>
                    </a:solidFill>
                  </a:rPr>
                  <a:t>位存储器结构</a:t>
                </a:r>
              </a:p>
            </p:txBody>
          </p:sp>
          <p:grpSp>
            <p:nvGrpSpPr>
              <p:cNvPr id="3083" name="Group 42"/>
              <p:cNvGrpSpPr>
                <a:grpSpLocks/>
              </p:cNvGrpSpPr>
              <p:nvPr/>
            </p:nvGrpSpPr>
            <p:grpSpPr bwMode="auto">
              <a:xfrm>
                <a:off x="1200" y="2496"/>
                <a:ext cx="3485" cy="1216"/>
                <a:chOff x="1200" y="2496"/>
                <a:chExt cx="3485" cy="1216"/>
              </a:xfrm>
            </p:grpSpPr>
            <p:grpSp>
              <p:nvGrpSpPr>
                <p:cNvPr id="3084" name="Group 29"/>
                <p:cNvGrpSpPr>
                  <a:grpSpLocks/>
                </p:cNvGrpSpPr>
                <p:nvPr/>
              </p:nvGrpSpPr>
              <p:grpSpPr bwMode="auto">
                <a:xfrm>
                  <a:off x="3072" y="2496"/>
                  <a:ext cx="1613" cy="1216"/>
                  <a:chOff x="1152" y="2592"/>
                  <a:chExt cx="1613" cy="1216"/>
                </a:xfrm>
              </p:grpSpPr>
              <p:grpSp>
                <p:nvGrpSpPr>
                  <p:cNvPr id="3096" name="Group 7"/>
                  <p:cNvGrpSpPr>
                    <a:grpSpLocks/>
                  </p:cNvGrpSpPr>
                  <p:nvPr/>
                </p:nvGrpSpPr>
                <p:grpSpPr bwMode="auto">
                  <a:xfrm>
                    <a:off x="1152" y="2592"/>
                    <a:ext cx="1613" cy="1216"/>
                    <a:chOff x="3696" y="1152"/>
                    <a:chExt cx="1613" cy="1849"/>
                  </a:xfrm>
                </p:grpSpPr>
                <p:sp>
                  <p:nvSpPr>
                    <p:cNvPr id="3098" name="Rectangle 8"/>
                    <p:cNvSpPr>
                      <a:spLocks noChangeArrowheads="1"/>
                    </p:cNvSpPr>
                    <p:nvPr/>
                  </p:nvSpPr>
                  <p:spPr bwMode="auto">
                    <a:xfrm>
                      <a:off x="3696" y="1152"/>
                      <a:ext cx="1008" cy="1824"/>
                    </a:xfrm>
                    <a:prstGeom prst="rect">
                      <a:avLst/>
                    </a:prstGeom>
                    <a:solidFill>
                      <a:srgbClr val="CCEC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mtClean="0">
                        <a:solidFill>
                          <a:srgbClr val="000000"/>
                        </a:solidFill>
                      </a:endParaRPr>
                    </a:p>
                  </p:txBody>
                </p:sp>
                <p:sp>
                  <p:nvSpPr>
                    <p:cNvPr id="3099" name="Text Box 9"/>
                    <p:cNvSpPr txBox="1">
                      <a:spLocks noChangeArrowheads="1"/>
                    </p:cNvSpPr>
                    <p:nvPr/>
                  </p:nvSpPr>
                  <p:spPr bwMode="auto">
                    <a:xfrm>
                      <a:off x="4800" y="1152"/>
                      <a:ext cx="509"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mtClean="0">
                          <a:solidFill>
                            <a:srgbClr val="008000"/>
                          </a:solidFill>
                        </a:rPr>
                        <a:t>00001H</a:t>
                      </a:r>
                    </a:p>
                  </p:txBody>
                </p:sp>
                <p:sp>
                  <p:nvSpPr>
                    <p:cNvPr id="3100" name="Text Box 10"/>
                    <p:cNvSpPr txBox="1">
                      <a:spLocks noChangeArrowheads="1"/>
                    </p:cNvSpPr>
                    <p:nvPr/>
                  </p:nvSpPr>
                  <p:spPr bwMode="auto">
                    <a:xfrm>
                      <a:off x="4752" y="2736"/>
                      <a:ext cx="549"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mtClean="0">
                          <a:solidFill>
                            <a:srgbClr val="008000"/>
                          </a:solidFill>
                        </a:rPr>
                        <a:t>FFFFFH</a:t>
                      </a:r>
                    </a:p>
                  </p:txBody>
                </p:sp>
                <p:sp>
                  <p:nvSpPr>
                    <p:cNvPr id="3101" name="Line 11"/>
                    <p:cNvSpPr>
                      <a:spLocks noChangeShapeType="1"/>
                    </p:cNvSpPr>
                    <p:nvPr/>
                  </p:nvSpPr>
                  <p:spPr bwMode="auto">
                    <a:xfrm>
                      <a:off x="3696" y="1392"/>
                      <a:ext cx="10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sp>
                  <p:nvSpPr>
                    <p:cNvPr id="3102" name="Line 12"/>
                    <p:cNvSpPr>
                      <a:spLocks noChangeShapeType="1"/>
                    </p:cNvSpPr>
                    <p:nvPr/>
                  </p:nvSpPr>
                  <p:spPr bwMode="auto">
                    <a:xfrm>
                      <a:off x="3696" y="1632"/>
                      <a:ext cx="10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sp>
                  <p:nvSpPr>
                    <p:cNvPr id="3103" name="Line 13"/>
                    <p:cNvSpPr>
                      <a:spLocks noChangeShapeType="1"/>
                    </p:cNvSpPr>
                    <p:nvPr/>
                  </p:nvSpPr>
                  <p:spPr bwMode="auto">
                    <a:xfrm>
                      <a:off x="3696" y="1872"/>
                      <a:ext cx="10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sp>
                  <p:nvSpPr>
                    <p:cNvPr id="3104" name="Line 14"/>
                    <p:cNvSpPr>
                      <a:spLocks noChangeShapeType="1"/>
                    </p:cNvSpPr>
                    <p:nvPr/>
                  </p:nvSpPr>
                  <p:spPr bwMode="auto">
                    <a:xfrm>
                      <a:off x="3696" y="2736"/>
                      <a:ext cx="10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sp>
                  <p:nvSpPr>
                    <p:cNvPr id="3105" name="Line 15"/>
                    <p:cNvSpPr>
                      <a:spLocks noChangeShapeType="1"/>
                    </p:cNvSpPr>
                    <p:nvPr/>
                  </p:nvSpPr>
                  <p:spPr bwMode="auto">
                    <a:xfrm>
                      <a:off x="4224" y="1968"/>
                      <a:ext cx="0" cy="672"/>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grpSp>
              <p:sp>
                <p:nvSpPr>
                  <p:cNvPr id="3097" name="Text Box 28"/>
                  <p:cNvSpPr txBox="1">
                    <a:spLocks noChangeArrowheads="1"/>
                  </p:cNvSpPr>
                  <p:nvPr/>
                </p:nvSpPr>
                <p:spPr bwMode="auto">
                  <a:xfrm>
                    <a:off x="2256" y="2736"/>
                    <a:ext cx="50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mtClean="0">
                        <a:solidFill>
                          <a:srgbClr val="008000"/>
                        </a:solidFill>
                      </a:rPr>
                      <a:t>00003H</a:t>
                    </a:r>
                  </a:p>
                </p:txBody>
              </p:sp>
            </p:grpSp>
            <p:grpSp>
              <p:nvGrpSpPr>
                <p:cNvPr id="3085" name="Group 30"/>
                <p:cNvGrpSpPr>
                  <a:grpSpLocks/>
                </p:cNvGrpSpPr>
                <p:nvPr/>
              </p:nvGrpSpPr>
              <p:grpSpPr bwMode="auto">
                <a:xfrm>
                  <a:off x="1200" y="2496"/>
                  <a:ext cx="1613" cy="1216"/>
                  <a:chOff x="1152" y="2592"/>
                  <a:chExt cx="1613" cy="1216"/>
                </a:xfrm>
              </p:grpSpPr>
              <p:grpSp>
                <p:nvGrpSpPr>
                  <p:cNvPr id="3086" name="Group 31"/>
                  <p:cNvGrpSpPr>
                    <a:grpSpLocks/>
                  </p:cNvGrpSpPr>
                  <p:nvPr/>
                </p:nvGrpSpPr>
                <p:grpSpPr bwMode="auto">
                  <a:xfrm>
                    <a:off x="1152" y="2592"/>
                    <a:ext cx="1613" cy="1216"/>
                    <a:chOff x="3696" y="1152"/>
                    <a:chExt cx="1613" cy="1849"/>
                  </a:xfrm>
                </p:grpSpPr>
                <p:sp>
                  <p:nvSpPr>
                    <p:cNvPr id="3088" name="Rectangle 32"/>
                    <p:cNvSpPr>
                      <a:spLocks noChangeArrowheads="1"/>
                    </p:cNvSpPr>
                    <p:nvPr/>
                  </p:nvSpPr>
                  <p:spPr bwMode="auto">
                    <a:xfrm>
                      <a:off x="3696" y="1152"/>
                      <a:ext cx="1008" cy="1824"/>
                    </a:xfrm>
                    <a:prstGeom prst="rect">
                      <a:avLst/>
                    </a:prstGeom>
                    <a:solidFill>
                      <a:srgbClr val="CCEC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mtClean="0">
                        <a:solidFill>
                          <a:srgbClr val="000000"/>
                        </a:solidFill>
                      </a:endParaRPr>
                    </a:p>
                  </p:txBody>
                </p:sp>
                <p:sp>
                  <p:nvSpPr>
                    <p:cNvPr id="3089" name="Text Box 33"/>
                    <p:cNvSpPr txBox="1">
                      <a:spLocks noChangeArrowheads="1"/>
                    </p:cNvSpPr>
                    <p:nvPr/>
                  </p:nvSpPr>
                  <p:spPr bwMode="auto">
                    <a:xfrm>
                      <a:off x="4800" y="1152"/>
                      <a:ext cx="509"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mtClean="0">
                          <a:solidFill>
                            <a:srgbClr val="0000FF"/>
                          </a:solidFill>
                        </a:rPr>
                        <a:t>00000H</a:t>
                      </a:r>
                    </a:p>
                  </p:txBody>
                </p:sp>
                <p:sp>
                  <p:nvSpPr>
                    <p:cNvPr id="3090" name="Text Box 34"/>
                    <p:cNvSpPr txBox="1">
                      <a:spLocks noChangeArrowheads="1"/>
                    </p:cNvSpPr>
                    <p:nvPr/>
                  </p:nvSpPr>
                  <p:spPr bwMode="auto">
                    <a:xfrm>
                      <a:off x="4752" y="2736"/>
                      <a:ext cx="557"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mtClean="0">
                          <a:solidFill>
                            <a:srgbClr val="0000FF"/>
                          </a:solidFill>
                        </a:rPr>
                        <a:t>FFFFEH</a:t>
                      </a:r>
                    </a:p>
                  </p:txBody>
                </p:sp>
                <p:sp>
                  <p:nvSpPr>
                    <p:cNvPr id="3091" name="Line 35"/>
                    <p:cNvSpPr>
                      <a:spLocks noChangeShapeType="1"/>
                    </p:cNvSpPr>
                    <p:nvPr/>
                  </p:nvSpPr>
                  <p:spPr bwMode="auto">
                    <a:xfrm>
                      <a:off x="3696" y="1392"/>
                      <a:ext cx="10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sp>
                  <p:nvSpPr>
                    <p:cNvPr id="3092" name="Line 36"/>
                    <p:cNvSpPr>
                      <a:spLocks noChangeShapeType="1"/>
                    </p:cNvSpPr>
                    <p:nvPr/>
                  </p:nvSpPr>
                  <p:spPr bwMode="auto">
                    <a:xfrm>
                      <a:off x="3696" y="1632"/>
                      <a:ext cx="10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sp>
                  <p:nvSpPr>
                    <p:cNvPr id="3093" name="Line 37"/>
                    <p:cNvSpPr>
                      <a:spLocks noChangeShapeType="1"/>
                    </p:cNvSpPr>
                    <p:nvPr/>
                  </p:nvSpPr>
                  <p:spPr bwMode="auto">
                    <a:xfrm>
                      <a:off x="3696" y="1872"/>
                      <a:ext cx="10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sp>
                  <p:nvSpPr>
                    <p:cNvPr id="3094" name="Line 38"/>
                    <p:cNvSpPr>
                      <a:spLocks noChangeShapeType="1"/>
                    </p:cNvSpPr>
                    <p:nvPr/>
                  </p:nvSpPr>
                  <p:spPr bwMode="auto">
                    <a:xfrm>
                      <a:off x="3696" y="2736"/>
                      <a:ext cx="10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sp>
                  <p:nvSpPr>
                    <p:cNvPr id="3095" name="Line 39"/>
                    <p:cNvSpPr>
                      <a:spLocks noChangeShapeType="1"/>
                    </p:cNvSpPr>
                    <p:nvPr/>
                  </p:nvSpPr>
                  <p:spPr bwMode="auto">
                    <a:xfrm>
                      <a:off x="4224" y="1968"/>
                      <a:ext cx="0" cy="672"/>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grpSp>
              <p:sp>
                <p:nvSpPr>
                  <p:cNvPr id="3087" name="Text Box 40"/>
                  <p:cNvSpPr txBox="1">
                    <a:spLocks noChangeArrowheads="1"/>
                  </p:cNvSpPr>
                  <p:nvPr/>
                </p:nvSpPr>
                <p:spPr bwMode="auto">
                  <a:xfrm>
                    <a:off x="2256" y="2736"/>
                    <a:ext cx="50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mtClean="0">
                        <a:solidFill>
                          <a:srgbClr val="0000FF"/>
                        </a:solidFill>
                      </a:rPr>
                      <a:t>00002H</a:t>
                    </a:r>
                  </a:p>
                </p:txBody>
              </p:sp>
            </p:grpSp>
          </p:grpSp>
          <p:graphicFrame>
            <p:nvGraphicFramePr>
              <p:cNvPr id="3075" name="Object 2"/>
              <p:cNvGraphicFramePr>
                <a:graphicFrameLocks noChangeAspect="1"/>
              </p:cNvGraphicFramePr>
              <p:nvPr/>
            </p:nvGraphicFramePr>
            <p:xfrm>
              <a:off x="1440" y="3744"/>
              <a:ext cx="2533" cy="287"/>
            </p:xfrm>
            <a:graphic>
              <a:graphicData uri="http://schemas.openxmlformats.org/presentationml/2006/ole">
                <mc:AlternateContent xmlns:mc="http://schemas.openxmlformats.org/markup-compatibility/2006">
                  <mc:Choice xmlns:v="urn:schemas-microsoft-com:vml" Requires="v">
                    <p:oleObj spid="_x0000_s862396" name="公式" r:id="rId3" imgW="1942920" imgH="253800" progId="Equation.3">
                      <p:embed/>
                    </p:oleObj>
                  </mc:Choice>
                  <mc:Fallback>
                    <p:oleObj name="公式" r:id="rId3" imgW="1942920" imgH="25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 y="3744"/>
                            <a:ext cx="2533"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074" name="Object 3"/>
            <p:cNvGraphicFramePr>
              <a:graphicFrameLocks noChangeAspect="1"/>
            </p:cNvGraphicFramePr>
            <p:nvPr/>
          </p:nvGraphicFramePr>
          <p:xfrm>
            <a:off x="1392" y="3888"/>
            <a:ext cx="336" cy="200"/>
          </p:xfrm>
          <a:graphic>
            <a:graphicData uri="http://schemas.openxmlformats.org/presentationml/2006/ole">
              <mc:AlternateContent xmlns:mc="http://schemas.openxmlformats.org/markup-compatibility/2006">
                <mc:Choice xmlns:v="urn:schemas-microsoft-com:vml" Requires="v">
                  <p:oleObj spid="_x0000_s862397" name="Equation" r:id="rId5" imgW="406080" imgH="241200" progId="Equation.3">
                    <p:embed/>
                  </p:oleObj>
                </mc:Choice>
                <mc:Fallback>
                  <p:oleObj name="Equation" r:id="rId5" imgW="40608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2" y="3888"/>
                          <a:ext cx="336"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6" name="Rectangle 2"/>
          <p:cNvSpPr txBox="1">
            <a:spLocks noChangeArrowheads="1"/>
          </p:cNvSpPr>
          <p:nvPr/>
        </p:nvSpPr>
        <p:spPr bwMode="auto">
          <a:xfrm>
            <a:off x="323849" y="333375"/>
            <a:ext cx="8640763" cy="544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4400">
                <a:solidFill>
                  <a:schemeClr val="tx1"/>
                </a:solidFill>
                <a:latin typeface="+mj-lt"/>
                <a:ea typeface="+mj-ea"/>
                <a:cs typeface="+mj-cs"/>
              </a:defRPr>
            </a:lvl1pPr>
            <a:lvl2pPr algn="l" rtl="0" fontAlgn="base">
              <a:spcBef>
                <a:spcPct val="0"/>
              </a:spcBef>
              <a:spcAft>
                <a:spcPct val="0"/>
              </a:spcAft>
              <a:defRPr sz="4400">
                <a:solidFill>
                  <a:schemeClr val="tx1"/>
                </a:solidFill>
                <a:latin typeface="Arial" charset="0"/>
                <a:ea typeface="宋体" pitchFamily="2" charset="-122"/>
              </a:defRPr>
            </a:lvl2pPr>
            <a:lvl3pPr algn="l" rtl="0" fontAlgn="base">
              <a:spcBef>
                <a:spcPct val="0"/>
              </a:spcBef>
              <a:spcAft>
                <a:spcPct val="0"/>
              </a:spcAft>
              <a:defRPr sz="4400">
                <a:solidFill>
                  <a:schemeClr val="tx1"/>
                </a:solidFill>
                <a:latin typeface="Arial" charset="0"/>
                <a:ea typeface="宋体" pitchFamily="2" charset="-122"/>
              </a:defRPr>
            </a:lvl3pPr>
            <a:lvl4pPr algn="l" rtl="0" fontAlgn="base">
              <a:spcBef>
                <a:spcPct val="0"/>
              </a:spcBef>
              <a:spcAft>
                <a:spcPct val="0"/>
              </a:spcAft>
              <a:defRPr sz="4400">
                <a:solidFill>
                  <a:schemeClr val="tx1"/>
                </a:solidFill>
                <a:latin typeface="Arial" charset="0"/>
                <a:ea typeface="宋体" pitchFamily="2" charset="-122"/>
              </a:defRPr>
            </a:lvl4pPr>
            <a:lvl5pPr algn="l" rtl="0" fontAlgn="base">
              <a:spcBef>
                <a:spcPct val="0"/>
              </a:spcBef>
              <a:spcAft>
                <a:spcPct val="0"/>
              </a:spcAft>
              <a:defRPr sz="4400">
                <a:solidFill>
                  <a:schemeClr val="tx1"/>
                </a:solidFill>
                <a:latin typeface="Arial" charset="0"/>
                <a:ea typeface="宋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a:lstStyle>
          <a:p>
            <a:r>
              <a:rPr lang="en-US" altLang="zh-CN" sz="2800" b="1" kern="0" dirty="0" smtClean="0">
                <a:solidFill>
                  <a:srgbClr val="00007D"/>
                </a:solidFill>
                <a:ea typeface="黑体" pitchFamily="2" charset="-122"/>
              </a:rPr>
              <a:t>2.1 </a:t>
            </a:r>
            <a:r>
              <a:rPr lang="zh-CN" altLang="en-US" sz="2800" b="1" kern="0" dirty="0" smtClean="0">
                <a:solidFill>
                  <a:srgbClr val="00007D"/>
                </a:solidFill>
                <a:ea typeface="黑体" pitchFamily="2" charset="-122"/>
              </a:rPr>
              <a:t>单核处理器</a:t>
            </a:r>
            <a:r>
              <a:rPr lang="en-US" altLang="zh-CN" sz="2800" b="1" kern="0" dirty="0" smtClean="0">
                <a:solidFill>
                  <a:srgbClr val="00007D"/>
                </a:solidFill>
                <a:ea typeface="黑体" pitchFamily="2" charset="-122"/>
              </a:rPr>
              <a:t>8086</a:t>
            </a:r>
            <a:r>
              <a:rPr lang="zh-CN" altLang="en-US" sz="2800" b="1" kern="0" dirty="0" smtClean="0">
                <a:solidFill>
                  <a:srgbClr val="00007D"/>
                </a:solidFill>
                <a:ea typeface="黑体" pitchFamily="2" charset="-122"/>
              </a:rPr>
              <a:t>      </a:t>
            </a:r>
            <a:r>
              <a:rPr lang="en-US" altLang="zh-CN" sz="2800" b="1" kern="0" dirty="0" smtClean="0">
                <a:solidFill>
                  <a:srgbClr val="006600"/>
                </a:solidFill>
                <a:ea typeface="黑体" pitchFamily="2" charset="-122"/>
              </a:rPr>
              <a:t>2.1.3 </a:t>
            </a:r>
            <a:r>
              <a:rPr lang="zh-CN" altLang="en-US" sz="2800" b="1" kern="0" dirty="0" smtClean="0">
                <a:solidFill>
                  <a:srgbClr val="006600"/>
                </a:solidFill>
                <a:ea typeface="黑体" pitchFamily="2" charset="-122"/>
              </a:rPr>
              <a:t>寄存器、主存和</a:t>
            </a:r>
            <a:r>
              <a:rPr lang="en-US" altLang="zh-CN" sz="2800" b="1" kern="0" dirty="0" smtClean="0">
                <a:solidFill>
                  <a:srgbClr val="006600"/>
                </a:solidFill>
                <a:ea typeface="黑体" pitchFamily="2" charset="-122"/>
              </a:rPr>
              <a:t>IO</a:t>
            </a:r>
            <a:r>
              <a:rPr lang="zh-CN" altLang="en-US" sz="2800" b="1" kern="0" dirty="0" smtClean="0">
                <a:solidFill>
                  <a:srgbClr val="006600"/>
                </a:solidFill>
                <a:ea typeface="黑体" pitchFamily="2" charset="-122"/>
              </a:rPr>
              <a:t>结构</a:t>
            </a:r>
            <a:endParaRPr lang="zh-CN" altLang="en-US" sz="2400" b="1" kern="0" dirty="0">
              <a:solidFill>
                <a:srgbClr val="006600"/>
              </a:solidFill>
              <a:ea typeface="黑体" pitchFamily="2" charset="-122"/>
            </a:endParaRPr>
          </a:p>
        </p:txBody>
      </p:sp>
      <p:sp>
        <p:nvSpPr>
          <p:cNvPr id="2" name="动作按钮: 上一张 1">
            <a:hlinkClick r:id="" action="ppaction://hlinkshowjump?jump=lastslideviewed" highlightClick="1"/>
          </p:cNvPr>
          <p:cNvSpPr/>
          <p:nvPr/>
        </p:nvSpPr>
        <p:spPr bwMode="auto">
          <a:xfrm>
            <a:off x="8354180" y="1105684"/>
            <a:ext cx="504070" cy="504070"/>
          </a:xfrm>
          <a:prstGeom prst="actionButtonReturn">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4" name="矩形 3"/>
          <p:cNvSpPr/>
          <p:nvPr/>
        </p:nvSpPr>
        <p:spPr>
          <a:xfrm>
            <a:off x="3981333" y="2660395"/>
            <a:ext cx="312906" cy="369332"/>
          </a:xfrm>
          <a:prstGeom prst="rect">
            <a:avLst/>
          </a:prstGeom>
        </p:spPr>
        <p:txBody>
          <a:bodyPr wrap="none">
            <a:spAutoFit/>
          </a:bodyPr>
          <a:lstStyle/>
          <a:p>
            <a:r>
              <a:rPr lang="en-US" altLang="zh-CN" b="1" dirty="0">
                <a:solidFill>
                  <a:srgbClr val="FF0000"/>
                </a:solidFill>
              </a:rPr>
              <a:t>0</a:t>
            </a:r>
            <a:endParaRPr lang="zh-CN" altLang="en-US" b="1" dirty="0">
              <a:solidFill>
                <a:srgbClr val="FF0000"/>
              </a:solidFill>
            </a:endParaRPr>
          </a:p>
        </p:txBody>
      </p:sp>
      <p:sp>
        <p:nvSpPr>
          <p:cNvPr id="47" name="矩形 46"/>
          <p:cNvSpPr/>
          <p:nvPr/>
        </p:nvSpPr>
        <p:spPr>
          <a:xfrm>
            <a:off x="3981333" y="2910563"/>
            <a:ext cx="312906" cy="369332"/>
          </a:xfrm>
          <a:prstGeom prst="rect">
            <a:avLst/>
          </a:prstGeom>
        </p:spPr>
        <p:txBody>
          <a:bodyPr wrap="none">
            <a:spAutoFit/>
          </a:bodyPr>
          <a:lstStyle/>
          <a:p>
            <a:r>
              <a:rPr lang="en-US" altLang="zh-CN" b="1" dirty="0" smtClean="0">
                <a:solidFill>
                  <a:srgbClr val="FF0000"/>
                </a:solidFill>
              </a:rPr>
              <a:t>1</a:t>
            </a:r>
            <a:endParaRPr lang="zh-CN" altLang="en-US" b="1" dirty="0">
              <a:solidFill>
                <a:srgbClr val="FF0000"/>
              </a:solidFill>
            </a:endParaRPr>
          </a:p>
        </p:txBody>
      </p:sp>
      <p:sp>
        <p:nvSpPr>
          <p:cNvPr id="48" name="矩形 47"/>
          <p:cNvSpPr/>
          <p:nvPr/>
        </p:nvSpPr>
        <p:spPr>
          <a:xfrm>
            <a:off x="3990211" y="3160541"/>
            <a:ext cx="312906" cy="369332"/>
          </a:xfrm>
          <a:prstGeom prst="rect">
            <a:avLst/>
          </a:prstGeom>
        </p:spPr>
        <p:txBody>
          <a:bodyPr wrap="none">
            <a:spAutoFit/>
          </a:bodyPr>
          <a:lstStyle/>
          <a:p>
            <a:r>
              <a:rPr lang="en-US" altLang="zh-CN" b="1" dirty="0" smtClean="0">
                <a:solidFill>
                  <a:srgbClr val="FF0000"/>
                </a:solidFill>
              </a:rPr>
              <a:t>2</a:t>
            </a:r>
            <a:endParaRPr lang="zh-CN" altLang="en-US" b="1" dirty="0">
              <a:solidFill>
                <a:srgbClr val="FF0000"/>
              </a:solidFill>
            </a:endParaRPr>
          </a:p>
        </p:txBody>
      </p:sp>
      <p:sp>
        <p:nvSpPr>
          <p:cNvPr id="49" name="矩形 48"/>
          <p:cNvSpPr/>
          <p:nvPr/>
        </p:nvSpPr>
        <p:spPr>
          <a:xfrm>
            <a:off x="3645566" y="4325070"/>
            <a:ext cx="1002197" cy="369332"/>
          </a:xfrm>
          <a:prstGeom prst="rect">
            <a:avLst/>
          </a:prstGeom>
        </p:spPr>
        <p:txBody>
          <a:bodyPr wrap="none">
            <a:spAutoFit/>
          </a:bodyPr>
          <a:lstStyle/>
          <a:p>
            <a:r>
              <a:rPr lang="en-US" altLang="zh-CN" b="1" dirty="0" smtClean="0">
                <a:solidFill>
                  <a:srgbClr val="FF0000"/>
                </a:solidFill>
              </a:rPr>
              <a:t>512K</a:t>
            </a:r>
            <a:r>
              <a:rPr lang="en-US" altLang="zh-CN" b="1" dirty="0" smtClean="0">
                <a:solidFill>
                  <a:srgbClr val="FF0000"/>
                </a:solidFill>
                <a:latin typeface="Courier New" panose="02070309020205020404" pitchFamily="49" charset="0"/>
                <a:cs typeface="Courier New" panose="02070309020205020404" pitchFamily="49" charset="0"/>
              </a:rPr>
              <a:t>-</a:t>
            </a:r>
            <a:r>
              <a:rPr lang="en-US" altLang="zh-CN" b="1" dirty="0" smtClean="0">
                <a:solidFill>
                  <a:srgbClr val="FF0000"/>
                </a:solidFill>
              </a:rPr>
              <a:t>1</a:t>
            </a:r>
            <a:endParaRPr lang="zh-CN" altLang="en-US" b="1" dirty="0">
              <a:solidFill>
                <a:srgbClr val="FF0000"/>
              </a:solidFill>
            </a:endParaRPr>
          </a:p>
        </p:txBody>
      </p:sp>
      <p:sp>
        <p:nvSpPr>
          <p:cNvPr id="50" name="矩形 49"/>
          <p:cNvSpPr/>
          <p:nvPr/>
        </p:nvSpPr>
        <p:spPr>
          <a:xfrm>
            <a:off x="6966720" y="2659150"/>
            <a:ext cx="312906" cy="369332"/>
          </a:xfrm>
          <a:prstGeom prst="rect">
            <a:avLst/>
          </a:prstGeom>
        </p:spPr>
        <p:txBody>
          <a:bodyPr wrap="none">
            <a:spAutoFit/>
          </a:bodyPr>
          <a:lstStyle/>
          <a:p>
            <a:r>
              <a:rPr lang="en-US" altLang="zh-CN" b="1" dirty="0">
                <a:solidFill>
                  <a:srgbClr val="FF0000"/>
                </a:solidFill>
              </a:rPr>
              <a:t>0</a:t>
            </a:r>
            <a:endParaRPr lang="zh-CN" altLang="en-US" b="1" dirty="0">
              <a:solidFill>
                <a:srgbClr val="FF0000"/>
              </a:solidFill>
            </a:endParaRPr>
          </a:p>
        </p:txBody>
      </p:sp>
      <p:sp>
        <p:nvSpPr>
          <p:cNvPr id="51" name="矩形 50"/>
          <p:cNvSpPr/>
          <p:nvPr/>
        </p:nvSpPr>
        <p:spPr>
          <a:xfrm>
            <a:off x="6966720" y="2909318"/>
            <a:ext cx="312906" cy="369332"/>
          </a:xfrm>
          <a:prstGeom prst="rect">
            <a:avLst/>
          </a:prstGeom>
        </p:spPr>
        <p:txBody>
          <a:bodyPr wrap="none">
            <a:spAutoFit/>
          </a:bodyPr>
          <a:lstStyle/>
          <a:p>
            <a:r>
              <a:rPr lang="en-US" altLang="zh-CN" b="1" dirty="0" smtClean="0">
                <a:solidFill>
                  <a:srgbClr val="FF0000"/>
                </a:solidFill>
              </a:rPr>
              <a:t>1</a:t>
            </a:r>
            <a:endParaRPr lang="zh-CN" altLang="en-US" b="1" dirty="0">
              <a:solidFill>
                <a:srgbClr val="FF0000"/>
              </a:solidFill>
            </a:endParaRPr>
          </a:p>
        </p:txBody>
      </p:sp>
      <p:sp>
        <p:nvSpPr>
          <p:cNvPr id="52" name="矩形 51"/>
          <p:cNvSpPr/>
          <p:nvPr/>
        </p:nvSpPr>
        <p:spPr>
          <a:xfrm>
            <a:off x="6975598" y="3159296"/>
            <a:ext cx="312906" cy="369332"/>
          </a:xfrm>
          <a:prstGeom prst="rect">
            <a:avLst/>
          </a:prstGeom>
        </p:spPr>
        <p:txBody>
          <a:bodyPr wrap="none">
            <a:spAutoFit/>
          </a:bodyPr>
          <a:lstStyle/>
          <a:p>
            <a:r>
              <a:rPr lang="en-US" altLang="zh-CN" b="1" dirty="0" smtClean="0">
                <a:solidFill>
                  <a:srgbClr val="FF0000"/>
                </a:solidFill>
              </a:rPr>
              <a:t>2</a:t>
            </a:r>
            <a:endParaRPr lang="zh-CN" altLang="en-US" b="1" dirty="0">
              <a:solidFill>
                <a:srgbClr val="FF0000"/>
              </a:solidFill>
            </a:endParaRPr>
          </a:p>
        </p:txBody>
      </p:sp>
      <p:sp>
        <p:nvSpPr>
          <p:cNvPr id="53" name="矩形 52"/>
          <p:cNvSpPr/>
          <p:nvPr/>
        </p:nvSpPr>
        <p:spPr>
          <a:xfrm>
            <a:off x="6630953" y="4323825"/>
            <a:ext cx="1002197" cy="369332"/>
          </a:xfrm>
          <a:prstGeom prst="rect">
            <a:avLst/>
          </a:prstGeom>
        </p:spPr>
        <p:txBody>
          <a:bodyPr wrap="none">
            <a:spAutoFit/>
          </a:bodyPr>
          <a:lstStyle/>
          <a:p>
            <a:r>
              <a:rPr lang="en-US" altLang="zh-CN" b="1" dirty="0" smtClean="0">
                <a:solidFill>
                  <a:srgbClr val="FF0000"/>
                </a:solidFill>
              </a:rPr>
              <a:t>512K</a:t>
            </a:r>
            <a:r>
              <a:rPr lang="en-US" altLang="zh-CN" b="1" dirty="0" smtClean="0">
                <a:solidFill>
                  <a:srgbClr val="FF0000"/>
                </a:solidFill>
                <a:latin typeface="Courier New" panose="02070309020205020404" pitchFamily="49" charset="0"/>
                <a:cs typeface="Courier New" panose="02070309020205020404" pitchFamily="49" charset="0"/>
              </a:rPr>
              <a:t>-</a:t>
            </a:r>
            <a:r>
              <a:rPr lang="en-US" altLang="zh-CN" b="1" dirty="0" smtClean="0">
                <a:solidFill>
                  <a:srgbClr val="FF0000"/>
                </a:solidFill>
              </a:rPr>
              <a:t>1</a:t>
            </a:r>
            <a:endParaRPr lang="zh-CN" altLang="en-US" b="1" dirty="0">
              <a:solidFill>
                <a:srgbClr val="FF0000"/>
              </a:solidFill>
            </a:endParaRPr>
          </a:p>
        </p:txBody>
      </p:sp>
      <p:sp>
        <p:nvSpPr>
          <p:cNvPr id="54" name="矩形 53"/>
          <p:cNvSpPr/>
          <p:nvPr/>
        </p:nvSpPr>
        <p:spPr>
          <a:xfrm>
            <a:off x="1133024" y="2521986"/>
            <a:ext cx="312906" cy="369332"/>
          </a:xfrm>
          <a:prstGeom prst="rect">
            <a:avLst/>
          </a:prstGeom>
        </p:spPr>
        <p:txBody>
          <a:bodyPr wrap="none">
            <a:spAutoFit/>
          </a:bodyPr>
          <a:lstStyle/>
          <a:p>
            <a:r>
              <a:rPr lang="en-US" altLang="zh-CN" b="1" dirty="0">
                <a:solidFill>
                  <a:srgbClr val="FF0000"/>
                </a:solidFill>
              </a:rPr>
              <a:t>0</a:t>
            </a:r>
            <a:endParaRPr lang="zh-CN" altLang="en-US" b="1" dirty="0">
              <a:solidFill>
                <a:srgbClr val="FF0000"/>
              </a:solidFill>
            </a:endParaRPr>
          </a:p>
        </p:txBody>
      </p:sp>
      <p:sp>
        <p:nvSpPr>
          <p:cNvPr id="55" name="矩形 54"/>
          <p:cNvSpPr/>
          <p:nvPr/>
        </p:nvSpPr>
        <p:spPr>
          <a:xfrm>
            <a:off x="1135803" y="2880708"/>
            <a:ext cx="312906" cy="369332"/>
          </a:xfrm>
          <a:prstGeom prst="rect">
            <a:avLst/>
          </a:prstGeom>
        </p:spPr>
        <p:txBody>
          <a:bodyPr wrap="none">
            <a:spAutoFit/>
          </a:bodyPr>
          <a:lstStyle/>
          <a:p>
            <a:r>
              <a:rPr lang="en-US" altLang="zh-CN" b="1" dirty="0" smtClean="0">
                <a:solidFill>
                  <a:srgbClr val="FF0000"/>
                </a:solidFill>
              </a:rPr>
              <a:t>1</a:t>
            </a:r>
            <a:endParaRPr lang="zh-CN" altLang="en-US" b="1" dirty="0">
              <a:solidFill>
                <a:srgbClr val="FF0000"/>
              </a:solidFill>
            </a:endParaRPr>
          </a:p>
        </p:txBody>
      </p:sp>
      <p:sp>
        <p:nvSpPr>
          <p:cNvPr id="56" name="矩形 55"/>
          <p:cNvSpPr/>
          <p:nvPr/>
        </p:nvSpPr>
        <p:spPr>
          <a:xfrm>
            <a:off x="1137421" y="3274712"/>
            <a:ext cx="312906" cy="369332"/>
          </a:xfrm>
          <a:prstGeom prst="rect">
            <a:avLst/>
          </a:prstGeom>
        </p:spPr>
        <p:txBody>
          <a:bodyPr wrap="none">
            <a:spAutoFit/>
          </a:bodyPr>
          <a:lstStyle/>
          <a:p>
            <a:r>
              <a:rPr lang="en-US" altLang="zh-CN" b="1" dirty="0" smtClean="0">
                <a:solidFill>
                  <a:srgbClr val="FF0000"/>
                </a:solidFill>
              </a:rPr>
              <a:t>2</a:t>
            </a:r>
            <a:endParaRPr lang="zh-CN" altLang="en-US" b="1" dirty="0">
              <a:solidFill>
                <a:srgbClr val="FF0000"/>
              </a:solidFill>
            </a:endParaRPr>
          </a:p>
        </p:txBody>
      </p:sp>
      <p:sp>
        <p:nvSpPr>
          <p:cNvPr id="57" name="矩形 56"/>
          <p:cNvSpPr/>
          <p:nvPr/>
        </p:nvSpPr>
        <p:spPr>
          <a:xfrm>
            <a:off x="915127" y="5040436"/>
            <a:ext cx="771365" cy="369332"/>
          </a:xfrm>
          <a:prstGeom prst="rect">
            <a:avLst/>
          </a:prstGeom>
        </p:spPr>
        <p:txBody>
          <a:bodyPr wrap="none">
            <a:spAutoFit/>
          </a:bodyPr>
          <a:lstStyle/>
          <a:p>
            <a:r>
              <a:rPr lang="en-US" altLang="zh-CN" b="1" dirty="0" smtClean="0">
                <a:solidFill>
                  <a:srgbClr val="FF0000"/>
                </a:solidFill>
              </a:rPr>
              <a:t>1M</a:t>
            </a:r>
            <a:r>
              <a:rPr lang="en-US" altLang="zh-CN" b="1" dirty="0" smtClean="0">
                <a:solidFill>
                  <a:srgbClr val="FF0000"/>
                </a:solidFill>
                <a:latin typeface="Courier New" panose="02070309020205020404" pitchFamily="49" charset="0"/>
                <a:cs typeface="Courier New" panose="02070309020205020404" pitchFamily="49" charset="0"/>
              </a:rPr>
              <a:t>-</a:t>
            </a:r>
            <a:r>
              <a:rPr lang="en-US" altLang="zh-CN" b="1" dirty="0" smtClean="0">
                <a:solidFill>
                  <a:srgbClr val="FF0000"/>
                </a:solidFill>
              </a:rPr>
              <a:t>1</a:t>
            </a:r>
            <a:endParaRPr lang="zh-CN" altLang="en-US" b="1" dirty="0">
              <a:solidFill>
                <a:srgbClr val="FF0000"/>
              </a:solidFill>
            </a:endParaRPr>
          </a:p>
        </p:txBody>
      </p:sp>
    </p:spTree>
    <p:extLst>
      <p:ext uri="{BB962C8B-B14F-4D97-AF65-F5344CB8AC3E}">
        <p14:creationId xmlns:p14="http://schemas.microsoft.com/office/powerpoint/2010/main" val="1772180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330438" y="883062"/>
            <a:ext cx="8661162" cy="5066288"/>
          </a:xfrm>
        </p:spPr>
        <p:txBody>
          <a:bodyPr/>
          <a:lstStyle/>
          <a:p>
            <a:r>
              <a:rPr lang="zh-CN" altLang="en-US" sz="2400" dirty="0"/>
              <a:t>从</a:t>
            </a:r>
            <a:r>
              <a:rPr lang="en-US" altLang="zh-CN" sz="2400" dirty="0"/>
              <a:t>Pentium </a:t>
            </a:r>
            <a:r>
              <a:rPr lang="en-US" altLang="zh-CN" sz="2400" dirty="0" smtClean="0"/>
              <a:t>II</a:t>
            </a:r>
            <a:r>
              <a:rPr lang="zh-CN" altLang="en-US" sz="2400" dirty="0" smtClean="0"/>
              <a:t>开始</a:t>
            </a:r>
            <a:r>
              <a:rPr lang="zh-CN" altLang="en-US" sz="2400" dirty="0"/>
              <a:t>，</a:t>
            </a:r>
            <a:r>
              <a:rPr lang="en-US" altLang="zh-CN" sz="2400" dirty="0"/>
              <a:t>Intel</a:t>
            </a:r>
            <a:r>
              <a:rPr lang="zh-CN" altLang="en-US" sz="2400" dirty="0"/>
              <a:t>引入</a:t>
            </a:r>
            <a:r>
              <a:rPr lang="en-US" altLang="zh-CN" sz="2400" dirty="0">
                <a:solidFill>
                  <a:srgbClr val="0000FF"/>
                </a:solidFill>
              </a:rPr>
              <a:t>MMX</a:t>
            </a:r>
            <a:r>
              <a:rPr lang="zh-CN" altLang="en-US" sz="2400" dirty="0">
                <a:solidFill>
                  <a:srgbClr val="0000FF"/>
                </a:solidFill>
              </a:rPr>
              <a:t>技术</a:t>
            </a:r>
            <a:r>
              <a:rPr lang="zh-CN" altLang="en-US" sz="2400" dirty="0"/>
              <a:t>和支持该技术</a:t>
            </a:r>
            <a:r>
              <a:rPr lang="zh-CN" altLang="en-US" sz="2400" dirty="0" smtClean="0"/>
              <a:t>的</a:t>
            </a:r>
            <a:r>
              <a:rPr lang="en-US" altLang="zh-CN" sz="2400" dirty="0" smtClean="0">
                <a:solidFill>
                  <a:srgbClr val="0000FF"/>
                </a:solidFill>
              </a:rPr>
              <a:t>SIMD</a:t>
            </a:r>
            <a:r>
              <a:rPr lang="zh-CN" altLang="en-US" sz="2400" dirty="0">
                <a:solidFill>
                  <a:srgbClr val="0000FF"/>
                </a:solidFill>
              </a:rPr>
              <a:t>执行模式</a:t>
            </a:r>
            <a:r>
              <a:rPr lang="zh-CN" altLang="en-US" sz="2400" dirty="0"/>
              <a:t>，以加速高级媒体和通信应用的性能。</a:t>
            </a:r>
          </a:p>
          <a:p>
            <a:r>
              <a:rPr lang="zh-CN" altLang="en-US" sz="2400" dirty="0" smtClean="0"/>
              <a:t>增加</a:t>
            </a:r>
            <a:r>
              <a:rPr lang="en-US" altLang="zh-CN" sz="2400" dirty="0">
                <a:solidFill>
                  <a:srgbClr val="008000"/>
                </a:solidFill>
              </a:rPr>
              <a:t>MMX</a:t>
            </a:r>
            <a:r>
              <a:rPr lang="zh-CN" altLang="en-US" sz="2400" dirty="0">
                <a:solidFill>
                  <a:srgbClr val="008000"/>
                </a:solidFill>
              </a:rPr>
              <a:t>指令集</a:t>
            </a:r>
            <a:r>
              <a:rPr lang="zh-CN" altLang="en-US" sz="2400" dirty="0"/>
              <a:t>，引入</a:t>
            </a:r>
            <a:r>
              <a:rPr lang="en-US" altLang="zh-CN" sz="2400" dirty="0"/>
              <a:t>8</a:t>
            </a:r>
            <a:r>
              <a:rPr lang="zh-CN" altLang="en-US" sz="2400" dirty="0"/>
              <a:t>个</a:t>
            </a:r>
            <a:r>
              <a:rPr lang="en-US" altLang="zh-CN" sz="2400" dirty="0"/>
              <a:t>64</a:t>
            </a:r>
            <a:r>
              <a:rPr lang="zh-CN" altLang="en-US" sz="2400" dirty="0"/>
              <a:t>位</a:t>
            </a:r>
            <a:r>
              <a:rPr lang="en-US" altLang="zh-CN" sz="2400" dirty="0">
                <a:solidFill>
                  <a:srgbClr val="FF0000"/>
                </a:solidFill>
              </a:rPr>
              <a:t>MMX</a:t>
            </a:r>
            <a:r>
              <a:rPr lang="zh-CN" altLang="en-US" sz="2400" dirty="0">
                <a:solidFill>
                  <a:srgbClr val="FF0000"/>
                </a:solidFill>
              </a:rPr>
              <a:t>寄存器</a:t>
            </a:r>
            <a:r>
              <a:rPr lang="zh-CN" altLang="en-US" sz="2400" dirty="0"/>
              <a:t>。</a:t>
            </a:r>
          </a:p>
          <a:p>
            <a:r>
              <a:rPr lang="zh-CN" altLang="en-US" sz="2400" dirty="0"/>
              <a:t>增加</a:t>
            </a:r>
            <a:r>
              <a:rPr lang="en-US" altLang="zh-CN" sz="2400" dirty="0">
                <a:solidFill>
                  <a:srgbClr val="008000"/>
                </a:solidFill>
              </a:rPr>
              <a:t>SSE</a:t>
            </a:r>
            <a:r>
              <a:rPr lang="zh-CN" altLang="en-US" sz="2400" dirty="0" smtClean="0">
                <a:solidFill>
                  <a:srgbClr val="008000"/>
                </a:solidFill>
              </a:rPr>
              <a:t>指令集</a:t>
            </a:r>
            <a:r>
              <a:rPr lang="en-US" altLang="zh-CN" sz="2400" dirty="0" smtClean="0">
                <a:latin typeface="+mn-ea"/>
              </a:rPr>
              <a:t>(</a:t>
            </a:r>
            <a:r>
              <a:rPr lang="zh-CN" altLang="en-US" sz="2400" dirty="0" smtClean="0"/>
              <a:t>包括</a:t>
            </a:r>
            <a:r>
              <a:rPr lang="en-US" altLang="zh-CN" sz="2400" dirty="0"/>
              <a:t>SSE2</a:t>
            </a:r>
            <a:r>
              <a:rPr lang="zh-CN" altLang="en-US" sz="2400" dirty="0"/>
              <a:t>、</a:t>
            </a:r>
            <a:r>
              <a:rPr lang="en-US" altLang="zh-CN" sz="2400" dirty="0"/>
              <a:t>SSE3</a:t>
            </a:r>
            <a:r>
              <a:rPr lang="zh-CN" altLang="en-US" sz="2400" dirty="0"/>
              <a:t>、</a:t>
            </a:r>
            <a:r>
              <a:rPr lang="en-US" altLang="zh-CN" sz="2400" dirty="0"/>
              <a:t>SSSE3</a:t>
            </a:r>
            <a:r>
              <a:rPr lang="zh-CN" altLang="en-US" sz="2400" dirty="0"/>
              <a:t>、</a:t>
            </a:r>
            <a:r>
              <a:rPr lang="en-US" altLang="zh-CN" sz="2400" dirty="0"/>
              <a:t>SSE4</a:t>
            </a:r>
            <a:r>
              <a:rPr lang="zh-CN" altLang="en-US" sz="2400" dirty="0" smtClean="0"/>
              <a:t>等</a:t>
            </a:r>
            <a:r>
              <a:rPr lang="en-US" altLang="zh-CN" sz="2400" dirty="0">
                <a:latin typeface="+mn-ea"/>
              </a:rPr>
              <a:t>)</a:t>
            </a:r>
            <a:r>
              <a:rPr lang="zh-CN" altLang="en-US" sz="2400" dirty="0" smtClean="0"/>
              <a:t>，</a:t>
            </a:r>
            <a:r>
              <a:rPr lang="en-US" altLang="zh-CN" sz="2400" dirty="0" smtClean="0"/>
              <a:t/>
            </a:r>
            <a:br>
              <a:rPr lang="en-US" altLang="zh-CN" sz="2400" dirty="0" smtClean="0"/>
            </a:br>
            <a:r>
              <a:rPr lang="zh-CN" altLang="en-US" sz="2400" dirty="0" smtClean="0"/>
              <a:t>引入</a:t>
            </a:r>
            <a:r>
              <a:rPr lang="en-US" altLang="zh-CN" sz="2400" dirty="0"/>
              <a:t>16</a:t>
            </a:r>
            <a:r>
              <a:rPr lang="zh-CN" altLang="en-US" sz="2400" dirty="0"/>
              <a:t>个</a:t>
            </a:r>
            <a:r>
              <a:rPr lang="en-US" altLang="zh-CN" sz="2400" dirty="0"/>
              <a:t>128</a:t>
            </a:r>
            <a:r>
              <a:rPr lang="zh-CN" altLang="en-US" sz="2400" dirty="0"/>
              <a:t>位</a:t>
            </a:r>
            <a:r>
              <a:rPr lang="en-US" altLang="zh-CN" sz="2400" dirty="0">
                <a:solidFill>
                  <a:srgbClr val="FF0000"/>
                </a:solidFill>
              </a:rPr>
              <a:t>XMM</a:t>
            </a:r>
            <a:r>
              <a:rPr lang="zh-CN" altLang="en-US" sz="2400" dirty="0" smtClean="0">
                <a:solidFill>
                  <a:srgbClr val="FF0000"/>
                </a:solidFill>
              </a:rPr>
              <a:t>寄存器</a:t>
            </a:r>
            <a:r>
              <a:rPr lang="en-US" altLang="zh-CN" sz="2400" dirty="0">
                <a:latin typeface="+mn-ea"/>
              </a:rPr>
              <a:t>(</a:t>
            </a:r>
            <a:r>
              <a:rPr lang="zh-CN" altLang="en-US" sz="2400" dirty="0" smtClean="0"/>
              <a:t>非</a:t>
            </a:r>
            <a:r>
              <a:rPr lang="en-US" altLang="zh-CN" sz="2400" dirty="0"/>
              <a:t>64</a:t>
            </a:r>
            <a:r>
              <a:rPr lang="zh-CN" altLang="en-US" sz="2400" dirty="0"/>
              <a:t>位模式时为</a:t>
            </a:r>
            <a:r>
              <a:rPr lang="en-US" altLang="zh-CN" sz="2400" dirty="0"/>
              <a:t>8</a:t>
            </a:r>
            <a:r>
              <a:rPr lang="zh-CN" altLang="en-US" sz="2400" dirty="0" smtClean="0"/>
              <a:t>个</a:t>
            </a:r>
            <a:r>
              <a:rPr lang="en-US" altLang="zh-CN" sz="2400" dirty="0">
                <a:latin typeface="+mn-ea"/>
              </a:rPr>
              <a:t>)</a:t>
            </a:r>
            <a:r>
              <a:rPr lang="zh-CN" altLang="en-US" sz="2400" dirty="0" smtClean="0"/>
              <a:t>。</a:t>
            </a:r>
            <a:endParaRPr lang="zh-CN" altLang="en-US" sz="2400" dirty="0"/>
          </a:p>
          <a:p>
            <a:r>
              <a:rPr lang="zh-CN" altLang="en-US" sz="2400" dirty="0"/>
              <a:t>增加</a:t>
            </a:r>
            <a:r>
              <a:rPr lang="en-US" altLang="zh-CN" sz="2400" dirty="0">
                <a:solidFill>
                  <a:srgbClr val="008000"/>
                </a:solidFill>
              </a:rPr>
              <a:t>AVX</a:t>
            </a:r>
            <a:r>
              <a:rPr lang="zh-CN" altLang="en-US" sz="2400" dirty="0" smtClean="0">
                <a:solidFill>
                  <a:srgbClr val="008000"/>
                </a:solidFill>
              </a:rPr>
              <a:t>指令集</a:t>
            </a:r>
            <a:r>
              <a:rPr lang="en-US" altLang="zh-CN" sz="2400" dirty="0">
                <a:latin typeface="+mn-ea"/>
              </a:rPr>
              <a:t>(</a:t>
            </a:r>
            <a:r>
              <a:rPr lang="zh-CN" altLang="en-US" sz="2400" dirty="0" smtClean="0"/>
              <a:t>包括</a:t>
            </a:r>
            <a:r>
              <a:rPr lang="en-US" altLang="zh-CN" sz="2400" dirty="0" smtClean="0"/>
              <a:t>AVX2</a:t>
            </a:r>
            <a:r>
              <a:rPr lang="en-US" altLang="zh-CN" sz="2400" dirty="0">
                <a:latin typeface="+mn-ea"/>
              </a:rPr>
              <a:t>)</a:t>
            </a:r>
            <a:r>
              <a:rPr lang="zh-CN" altLang="en-US" sz="2400" dirty="0" smtClean="0"/>
              <a:t>，引入</a:t>
            </a:r>
            <a:r>
              <a:rPr lang="en-US" altLang="zh-CN" sz="2400" dirty="0"/>
              <a:t>16</a:t>
            </a:r>
            <a:r>
              <a:rPr lang="zh-CN" altLang="en-US" sz="2400" dirty="0"/>
              <a:t>个</a:t>
            </a:r>
            <a:r>
              <a:rPr lang="en-US" altLang="zh-CN" sz="2400" dirty="0"/>
              <a:t>256</a:t>
            </a:r>
            <a:r>
              <a:rPr lang="zh-CN" altLang="en-US" sz="2400" dirty="0"/>
              <a:t>位</a:t>
            </a:r>
            <a:r>
              <a:rPr lang="zh-CN" altLang="en-US" sz="2400" dirty="0" smtClean="0"/>
              <a:t>的</a:t>
            </a:r>
            <a:r>
              <a:rPr lang="en-US" altLang="zh-CN" sz="2400" dirty="0" smtClean="0"/>
              <a:t/>
            </a:r>
            <a:br>
              <a:rPr lang="en-US" altLang="zh-CN" sz="2400" dirty="0" smtClean="0"/>
            </a:br>
            <a:r>
              <a:rPr lang="en-US" altLang="zh-CN" sz="2400" dirty="0" smtClean="0">
                <a:solidFill>
                  <a:srgbClr val="FF0000"/>
                </a:solidFill>
              </a:rPr>
              <a:t>YMM</a:t>
            </a:r>
            <a:r>
              <a:rPr lang="zh-CN" altLang="en-US" sz="2400" dirty="0" smtClean="0">
                <a:solidFill>
                  <a:srgbClr val="FF0000"/>
                </a:solidFill>
              </a:rPr>
              <a:t>寄存器</a:t>
            </a:r>
            <a:r>
              <a:rPr lang="en-US" altLang="zh-CN" sz="2400" dirty="0">
                <a:latin typeface="+mn-ea"/>
              </a:rPr>
              <a:t>(</a:t>
            </a:r>
            <a:r>
              <a:rPr lang="zh-CN" altLang="en-US" sz="2400" dirty="0" smtClean="0"/>
              <a:t>在</a:t>
            </a:r>
            <a:r>
              <a:rPr lang="en-US" altLang="zh-CN" sz="2400" dirty="0" smtClean="0"/>
              <a:t>32</a:t>
            </a:r>
            <a:r>
              <a:rPr lang="zh-CN" altLang="en-US" sz="2400" dirty="0" smtClean="0"/>
              <a:t>位及以下的操作</a:t>
            </a:r>
            <a:r>
              <a:rPr lang="zh-CN" altLang="en-US" sz="2400" dirty="0"/>
              <a:t>模式时为</a:t>
            </a:r>
            <a:r>
              <a:rPr lang="en-US" altLang="zh-CN" sz="2400" dirty="0"/>
              <a:t>8</a:t>
            </a:r>
            <a:r>
              <a:rPr lang="zh-CN" altLang="en-US" sz="2400" dirty="0" smtClean="0"/>
              <a:t>个</a:t>
            </a:r>
            <a:r>
              <a:rPr lang="en-US" altLang="zh-CN" sz="2400" dirty="0" smtClean="0">
                <a:latin typeface="+mn-ea"/>
              </a:rPr>
              <a:t>)</a:t>
            </a:r>
            <a:r>
              <a:rPr lang="zh-CN" altLang="en-US" sz="2400" dirty="0" smtClean="0"/>
              <a:t>。</a:t>
            </a:r>
            <a:endParaRPr lang="zh-CN" altLang="en-US" sz="2400" dirty="0"/>
          </a:p>
          <a:p>
            <a:r>
              <a:rPr lang="en-US" altLang="zh-CN" sz="2400" dirty="0">
                <a:solidFill>
                  <a:srgbClr val="008000"/>
                </a:solidFill>
              </a:rPr>
              <a:t>AVX-512</a:t>
            </a:r>
            <a:r>
              <a:rPr lang="zh-CN" altLang="en-US" sz="2400" dirty="0">
                <a:solidFill>
                  <a:srgbClr val="008000"/>
                </a:solidFill>
              </a:rPr>
              <a:t>指令集</a:t>
            </a:r>
            <a:r>
              <a:rPr lang="zh-CN" altLang="en-US" sz="2400" dirty="0"/>
              <a:t>支持</a:t>
            </a:r>
            <a:r>
              <a:rPr lang="en-US" altLang="zh-CN" sz="2400" dirty="0"/>
              <a:t>32</a:t>
            </a:r>
            <a:r>
              <a:rPr lang="zh-CN" altLang="en-US" sz="2400" dirty="0"/>
              <a:t>个</a:t>
            </a:r>
            <a:r>
              <a:rPr lang="en-US" altLang="zh-CN" sz="2400" dirty="0"/>
              <a:t>512</a:t>
            </a:r>
            <a:r>
              <a:rPr lang="zh-CN" altLang="en-US" sz="2400" dirty="0"/>
              <a:t>位的</a:t>
            </a:r>
            <a:r>
              <a:rPr lang="en-US" altLang="zh-CN" sz="2400" dirty="0">
                <a:solidFill>
                  <a:srgbClr val="FF0000"/>
                </a:solidFill>
              </a:rPr>
              <a:t>ZMM</a:t>
            </a:r>
            <a:r>
              <a:rPr lang="zh-CN" altLang="en-US" sz="2400" dirty="0">
                <a:solidFill>
                  <a:srgbClr val="FF0000"/>
                </a:solidFill>
              </a:rPr>
              <a:t>寄存器</a:t>
            </a:r>
            <a:r>
              <a:rPr lang="zh-CN" altLang="en-US" sz="2400" dirty="0" smtClean="0"/>
              <a:t>。</a:t>
            </a:r>
            <a:r>
              <a:rPr lang="en-US" altLang="zh-CN" sz="2400" dirty="0" smtClean="0"/>
              <a:t/>
            </a:r>
            <a:br>
              <a:rPr lang="en-US" altLang="zh-CN" sz="2400" dirty="0" smtClean="0"/>
            </a:br>
            <a:r>
              <a:rPr lang="zh-CN" altLang="en-US" sz="2400" dirty="0" smtClean="0"/>
              <a:t>在</a:t>
            </a:r>
            <a:r>
              <a:rPr lang="en-US" altLang="zh-CN" sz="2400" dirty="0"/>
              <a:t>64</a:t>
            </a:r>
            <a:r>
              <a:rPr lang="zh-CN" altLang="en-US" sz="2400" dirty="0"/>
              <a:t>位模式中</a:t>
            </a:r>
            <a:r>
              <a:rPr lang="zh-CN" altLang="en-US" sz="2400" dirty="0" smtClean="0"/>
              <a:t>，</a:t>
            </a:r>
            <a:r>
              <a:rPr lang="en-US" altLang="zh-CN" sz="2400" dirty="0" smtClean="0"/>
              <a:t/>
            </a:r>
            <a:br>
              <a:rPr lang="en-US" altLang="zh-CN" sz="2400" dirty="0" smtClean="0"/>
            </a:br>
            <a:r>
              <a:rPr lang="en-US" altLang="zh-CN" sz="2400" dirty="0" smtClean="0"/>
              <a:t>AVX-512</a:t>
            </a:r>
            <a:r>
              <a:rPr lang="zh-CN" altLang="en-US" sz="2400" dirty="0" smtClean="0"/>
              <a:t>指令集</a:t>
            </a:r>
            <a:r>
              <a:rPr lang="en-US" altLang="zh-CN" sz="2400" dirty="0" smtClean="0"/>
              <a:t/>
            </a:r>
            <a:br>
              <a:rPr lang="en-US" altLang="zh-CN" sz="2400" dirty="0" smtClean="0"/>
            </a:br>
            <a:r>
              <a:rPr lang="zh-CN" altLang="en-US" sz="2400" dirty="0" smtClean="0"/>
              <a:t>也支持</a:t>
            </a:r>
            <a:r>
              <a:rPr lang="en-US" altLang="zh-CN" sz="2400" dirty="0"/>
              <a:t>32</a:t>
            </a:r>
            <a:r>
              <a:rPr lang="zh-CN" altLang="en-US" sz="2400" dirty="0"/>
              <a:t>个</a:t>
            </a:r>
            <a:r>
              <a:rPr lang="en-US" altLang="zh-CN" sz="2400" dirty="0" smtClean="0"/>
              <a:t>YMM</a:t>
            </a:r>
            <a:br>
              <a:rPr lang="en-US" altLang="zh-CN" sz="2400" dirty="0" smtClean="0"/>
            </a:br>
            <a:r>
              <a:rPr lang="zh-CN" altLang="en-US" sz="2400" dirty="0" smtClean="0"/>
              <a:t>寄存器</a:t>
            </a:r>
            <a:r>
              <a:rPr lang="zh-CN" altLang="en-US" sz="2400" dirty="0"/>
              <a:t>和</a:t>
            </a:r>
            <a:r>
              <a:rPr lang="en-US" altLang="zh-CN" sz="2400" dirty="0"/>
              <a:t>32</a:t>
            </a:r>
            <a:r>
              <a:rPr lang="zh-CN" altLang="en-US" sz="2400" dirty="0" smtClean="0"/>
              <a:t>个</a:t>
            </a:r>
            <a:r>
              <a:rPr lang="en-US" altLang="zh-CN" sz="2400" dirty="0" smtClean="0"/>
              <a:t/>
            </a:r>
            <a:br>
              <a:rPr lang="en-US" altLang="zh-CN" sz="2400" dirty="0" smtClean="0"/>
            </a:br>
            <a:r>
              <a:rPr lang="en-US" altLang="zh-CN" sz="2400" dirty="0" smtClean="0"/>
              <a:t>XMM</a:t>
            </a:r>
            <a:r>
              <a:rPr lang="zh-CN" altLang="en-US" sz="2400" dirty="0"/>
              <a:t>寄存器</a:t>
            </a:r>
            <a:r>
              <a:rPr lang="zh-CN" altLang="en-US" sz="2400" dirty="0" smtClean="0"/>
              <a:t>。</a:t>
            </a:r>
            <a:endParaRPr lang="zh-CN" altLang="en-US" sz="2400" dirty="0"/>
          </a:p>
        </p:txBody>
      </p:sp>
      <p:sp>
        <p:nvSpPr>
          <p:cNvPr id="2" name="标题 1"/>
          <p:cNvSpPr>
            <a:spLocks noGrp="1"/>
          </p:cNvSpPr>
          <p:nvPr>
            <p:ph type="title"/>
          </p:nvPr>
        </p:nvSpPr>
        <p:spPr/>
        <p:txBody>
          <a:bodyPr/>
          <a:lstStyle/>
          <a:p>
            <a:r>
              <a:rPr lang="en-US" altLang="zh-CN" dirty="0"/>
              <a:t>2.4.1 </a:t>
            </a:r>
            <a:r>
              <a:rPr lang="zh-CN" altLang="en-US" dirty="0"/>
              <a:t>寄存器结构</a:t>
            </a:r>
          </a:p>
        </p:txBody>
      </p:sp>
      <p:sp>
        <p:nvSpPr>
          <p:cNvPr id="4" name="灯片编号占位符 3"/>
          <p:cNvSpPr>
            <a:spLocks noGrp="1"/>
          </p:cNvSpPr>
          <p:nvPr>
            <p:ph type="sldNum" sz="quarter" idx="11"/>
          </p:nvPr>
        </p:nvSpPr>
        <p:spPr/>
        <p:txBody>
          <a:bodyPr/>
          <a:lstStyle/>
          <a:p>
            <a:fld id="{05A25CE3-80AF-4A68-9E04-5E3C960845FC}" type="slidenum">
              <a:rPr lang="zh-CN" altLang="en-US" smtClean="0"/>
              <a:pPr/>
              <a:t>130</a:t>
            </a:fld>
            <a:endParaRPr lang="en-US" altLang="zh-CN"/>
          </a:p>
        </p:txBody>
      </p:sp>
      <p:grpSp>
        <p:nvGrpSpPr>
          <p:cNvPr id="24" name="组合 23"/>
          <p:cNvGrpSpPr/>
          <p:nvPr/>
        </p:nvGrpSpPr>
        <p:grpSpPr>
          <a:xfrm>
            <a:off x="3491850" y="2698109"/>
            <a:ext cx="5210919" cy="3262031"/>
            <a:chOff x="3491850" y="2698109"/>
            <a:chExt cx="5210919" cy="3262031"/>
          </a:xfrm>
        </p:grpSpPr>
        <p:graphicFrame>
          <p:nvGraphicFramePr>
            <p:cNvPr id="8" name="内容占位符 5"/>
            <p:cNvGraphicFramePr>
              <a:graphicFrameLocks/>
            </p:cNvGraphicFramePr>
            <p:nvPr>
              <p:extLst>
                <p:ext uri="{D42A27DB-BD31-4B8C-83A1-F6EECF244321}">
                  <p14:modId xmlns:p14="http://schemas.microsoft.com/office/powerpoint/2010/main" val="2560689707"/>
                </p:ext>
              </p:extLst>
            </p:nvPr>
          </p:nvGraphicFramePr>
          <p:xfrm>
            <a:off x="3491850" y="2698109"/>
            <a:ext cx="5210919" cy="3262031"/>
          </p:xfrm>
          <a:graphic>
            <a:graphicData uri="http://schemas.openxmlformats.org/drawingml/2006/table">
              <a:tbl>
                <a:tblPr firstRow="1" bandRow="1">
                  <a:tableStyleId>{5940675A-B579-460E-94D1-54222C63F5DA}</a:tableStyleId>
                </a:tblPr>
                <a:tblGrid>
                  <a:gridCol w="2592360"/>
                  <a:gridCol w="1296180"/>
                  <a:gridCol w="648090"/>
                  <a:gridCol w="674289"/>
                </a:tblGrid>
                <a:tr h="226820">
                  <a:tc>
                    <a:txBody>
                      <a:bodyPr/>
                      <a:lstStyle/>
                      <a:p>
                        <a:pPr algn="ctr"/>
                        <a:endParaRPr lang="zh-CN" altLang="en-US" sz="1400" dirty="0"/>
                      </a:p>
                    </a:txBody>
                    <a:tcPr marL="36000" marR="36000" marT="0" marB="0" anchor="ctr">
                      <a:lnL w="12700" cmpd="sng">
                        <a:noFill/>
                      </a:lnL>
                      <a:lnR w="12700" cmpd="sng">
                        <a:noFill/>
                      </a:lnR>
                      <a:lnT w="12700" cmpd="sng">
                        <a:noFill/>
                      </a:lnT>
                      <a:lnB w="12700" cmpd="sng">
                        <a:noFill/>
                      </a:lnB>
                    </a:tcPr>
                  </a:tc>
                  <a:tc>
                    <a:txBody>
                      <a:bodyPr/>
                      <a:lstStyle/>
                      <a:p>
                        <a:pPr algn="ctr"/>
                        <a:endParaRPr lang="zh-CN" altLang="en-US" sz="1400" dirty="0"/>
                      </a:p>
                    </a:txBody>
                    <a:tcPr marL="36000" marR="36000" marT="0" marB="0" anchor="ctr">
                      <a:lnL w="12700" cmpd="sng">
                        <a:noFill/>
                      </a:lnL>
                      <a:lnR w="12700" cmpd="sng">
                        <a:noFill/>
                      </a:lnR>
                      <a:lnT w="12700" cmpd="sng">
                        <a:noFill/>
                      </a:lnT>
                      <a:lnB w="12700" cmpd="sng">
                        <a:noFill/>
                      </a:lnB>
                    </a:tcPr>
                  </a:tc>
                  <a:tc>
                    <a:txBody>
                      <a:bodyPr/>
                      <a:lstStyle/>
                      <a:p>
                        <a:pPr algn="ctr"/>
                        <a:endParaRPr lang="zh-CN" altLang="en-US" sz="1400"/>
                      </a:p>
                    </a:txBody>
                    <a:tcPr marL="36000" marR="36000" marT="0" marB="0" anchor="ctr">
                      <a:lnL w="12700" cmpd="sng">
                        <a:noFill/>
                      </a:lnL>
                      <a:lnR w="12700" cmpd="sng">
                        <a:noFill/>
                      </a:lnR>
                      <a:lnT w="12700" cmpd="sng">
                        <a:noFill/>
                      </a:lnT>
                      <a:lnB w="12700" cmpd="sng">
                        <a:noFill/>
                      </a:lnB>
                    </a:tcPr>
                  </a:tc>
                  <a:tc>
                    <a:txBody>
                      <a:bodyPr/>
                      <a:lstStyle/>
                      <a:p>
                        <a:pPr algn="dist"/>
                        <a:r>
                          <a:rPr lang="en-US" altLang="zh-CN" sz="1400" b="1" dirty="0" smtClean="0">
                            <a:solidFill>
                              <a:srgbClr val="FF6600"/>
                            </a:solidFill>
                          </a:rPr>
                          <a:t>63     0</a:t>
                        </a:r>
                        <a:endParaRPr lang="zh-CN" altLang="en-US" sz="1400" b="1" dirty="0">
                          <a:solidFill>
                            <a:srgbClr val="FF6600"/>
                          </a:solidFill>
                        </a:endParaRPr>
                      </a:p>
                    </a:txBody>
                    <a:tcPr marL="36000" marR="36000" marT="0" marB="0" anchor="b">
                      <a:lnL w="12700" cmpd="sng">
                        <a:noFill/>
                      </a:lnL>
                      <a:lnR w="12700" cmpd="sng">
                        <a:noFill/>
                      </a:lnR>
                      <a:lnT w="12700" cmpd="sng">
                        <a:noFill/>
                      </a:lnT>
                      <a:lnB w="19050" cap="flat" cmpd="sng" algn="ctr">
                        <a:solidFill>
                          <a:schemeClr val="tx1"/>
                        </a:solidFill>
                        <a:prstDash val="solid"/>
                        <a:round/>
                        <a:headEnd type="none" w="med" len="med"/>
                        <a:tailEnd type="none" w="med" len="med"/>
                      </a:lnB>
                    </a:tcPr>
                  </a:tc>
                </a:tr>
                <a:tr h="370840">
                  <a:tc>
                    <a:txBody>
                      <a:bodyPr/>
                      <a:lstStyle/>
                      <a:p>
                        <a:pPr algn="ctr"/>
                        <a:endParaRPr lang="zh-CN" altLang="en-US" sz="1400" b="1" dirty="0"/>
                      </a:p>
                    </a:txBody>
                    <a:tcPr marL="36000" marR="36000" marT="0" marB="0" anchor="ctr">
                      <a:lnL w="12700" cmpd="sng">
                        <a:noFill/>
                      </a:lnL>
                      <a:lnR w="12700" cmpd="sng">
                        <a:noFill/>
                      </a:lnR>
                      <a:lnT w="12700" cmpd="sng">
                        <a:noFill/>
                      </a:lnT>
                      <a:lnB w="12700" cmpd="sng">
                        <a:noFill/>
                      </a:lnB>
                    </a:tcPr>
                  </a:tc>
                  <a:tc>
                    <a:txBody>
                      <a:bodyPr/>
                      <a:lstStyle/>
                      <a:p>
                        <a:pPr algn="ctr"/>
                        <a:endParaRPr lang="zh-CN" altLang="en-US" sz="1400" b="1" dirty="0"/>
                      </a:p>
                    </a:txBody>
                    <a:tcPr marL="36000" marR="36000" marT="0" marB="0" anchor="ctr">
                      <a:lnL w="12700" cmpd="sng">
                        <a:noFill/>
                      </a:lnL>
                      <a:lnR w="12700" cmpd="sng">
                        <a:noFill/>
                      </a:lnR>
                      <a:lnT w="12700" cmpd="sng">
                        <a:noFill/>
                      </a:lnT>
                      <a:lnB w="12700" cmpd="sng">
                        <a:noFill/>
                      </a:lnB>
                    </a:tcPr>
                  </a:tc>
                  <a:tc>
                    <a:txBody>
                      <a:bodyPr/>
                      <a:lstStyle/>
                      <a:p>
                        <a:pPr algn="ctr"/>
                        <a:endParaRPr lang="zh-CN" altLang="en-US" sz="1400" b="1" dirty="0"/>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b="1" dirty="0" smtClean="0"/>
                          <a:t>MMX0</a:t>
                        </a:r>
                        <a:endParaRPr lang="zh-CN" altLang="en-US" sz="14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338471">
                  <a:tc>
                    <a:txBody>
                      <a:bodyPr/>
                      <a:lstStyle/>
                      <a:p>
                        <a:pPr algn="ctr"/>
                        <a:endParaRPr lang="zh-CN" altLang="en-US" sz="1400" b="1" dirty="0"/>
                      </a:p>
                    </a:txBody>
                    <a:tcPr marL="36000" marR="36000" marT="0" marB="0" anchor="ctr">
                      <a:lnL w="12700" cmpd="sng">
                        <a:noFill/>
                      </a:lnL>
                      <a:lnR w="12700" cmpd="sng">
                        <a:noFill/>
                      </a:lnR>
                      <a:lnT w="12700" cmpd="sng">
                        <a:noFill/>
                      </a:lnT>
                      <a:lnB w="12700" cmpd="sng">
                        <a:noFill/>
                      </a:lnB>
                    </a:tcPr>
                  </a:tc>
                  <a:tc>
                    <a:txBody>
                      <a:bodyPr/>
                      <a:lstStyle/>
                      <a:p>
                        <a:pPr algn="ctr"/>
                        <a:endParaRPr lang="zh-CN" altLang="en-US" sz="1400" b="1"/>
                      </a:p>
                    </a:txBody>
                    <a:tcPr marL="36000" marR="36000" marT="0" marB="0" anchor="ctr">
                      <a:lnL w="12700" cmpd="sng">
                        <a:noFill/>
                      </a:lnL>
                      <a:lnR w="12700" cmpd="sng">
                        <a:noFill/>
                      </a:lnR>
                      <a:lnT w="12700" cmpd="sng">
                        <a:noFill/>
                      </a:lnT>
                      <a:lnB w="12700" cmpd="sng">
                        <a:noFill/>
                      </a:lnB>
                    </a:tcPr>
                  </a:tc>
                  <a:tc>
                    <a:txBody>
                      <a:bodyPr/>
                      <a:lstStyle/>
                      <a:p>
                        <a:pPr algn="ctr"/>
                        <a:endParaRPr lang="zh-CN" altLang="en-US" sz="1400" b="1" dirty="0"/>
                      </a:p>
                    </a:txBody>
                    <a:tcPr marL="36000" marR="36000" marT="0" marB="0" anchor="ctr">
                      <a:lnL w="12700" cmpd="sng">
                        <a:noFill/>
                      </a:lnL>
                      <a:lnR w="12700" cmpd="sng">
                        <a:noFill/>
                      </a:lnR>
                      <a:lnT w="12700" cmpd="sng">
                        <a:noFill/>
                      </a:lnT>
                      <a:lnB w="12700" cmpd="sng">
                        <a:noFill/>
                      </a:lnB>
                    </a:tcPr>
                  </a:tc>
                  <a:tc>
                    <a:txBody>
                      <a:bodyPr/>
                      <a:lstStyle/>
                      <a:p>
                        <a:pPr algn="ctr"/>
                        <a:endParaRPr lang="zh-CN" altLang="en-US" sz="1400" b="1" dirty="0"/>
                      </a:p>
                    </a:txBody>
                    <a:tcPr marL="36000" marR="36000" marT="0" marB="0" anchor="ctr">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370840">
                  <a:tc>
                    <a:txBody>
                      <a:bodyPr/>
                      <a:lstStyle/>
                      <a:p>
                        <a:pPr algn="ctr"/>
                        <a:endParaRPr lang="zh-CN" altLang="en-US" sz="1400" b="1" dirty="0"/>
                      </a:p>
                    </a:txBody>
                    <a:tcPr marL="36000" marR="36000" marT="0" marB="0" anchor="ctr">
                      <a:lnL w="12700" cmpd="sng">
                        <a:noFill/>
                      </a:lnL>
                      <a:lnR w="12700" cmpd="sng">
                        <a:noFill/>
                      </a:lnR>
                      <a:lnT w="12700" cmpd="sng">
                        <a:noFill/>
                      </a:lnT>
                      <a:lnB w="12700" cmpd="sng">
                        <a:noFill/>
                      </a:lnB>
                    </a:tcPr>
                  </a:tc>
                  <a:tc>
                    <a:txBody>
                      <a:bodyPr/>
                      <a:lstStyle/>
                      <a:p>
                        <a:pPr algn="ctr"/>
                        <a:endParaRPr lang="zh-CN" altLang="en-US" sz="1400" b="1"/>
                      </a:p>
                    </a:txBody>
                    <a:tcPr marL="36000" marR="36000" marT="0" marB="0" anchor="ctr">
                      <a:lnL w="12700" cmpd="sng">
                        <a:noFill/>
                      </a:lnL>
                      <a:lnR w="12700" cmpd="sng">
                        <a:noFill/>
                      </a:lnR>
                      <a:lnT w="12700" cmpd="sng">
                        <a:noFill/>
                      </a:lnT>
                      <a:lnB w="12700" cmpd="sng">
                        <a:noFill/>
                      </a:lnB>
                    </a:tcPr>
                  </a:tc>
                  <a:tc>
                    <a:txBody>
                      <a:bodyPr/>
                      <a:lstStyle/>
                      <a:p>
                        <a:pPr algn="ctr"/>
                        <a:endParaRPr lang="zh-CN" altLang="en-US" sz="1400" b="1" dirty="0"/>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b="1" dirty="0" smtClean="0"/>
                          <a:t>MMX7</a:t>
                        </a:r>
                        <a:endParaRPr lang="zh-CN" altLang="en-US" sz="14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370840">
                  <a:tc>
                    <a:txBody>
                      <a:bodyPr/>
                      <a:lstStyle/>
                      <a:p>
                        <a:pPr algn="dist"/>
                        <a:r>
                          <a:rPr lang="en-US" altLang="zh-CN" sz="1400" b="1" dirty="0" smtClean="0">
                            <a:solidFill>
                              <a:srgbClr val="FF6600"/>
                            </a:solidFill>
                          </a:rPr>
                          <a:t>511                                         256</a:t>
                        </a:r>
                        <a:endParaRPr lang="zh-CN" altLang="en-US" sz="1400" b="1" dirty="0">
                          <a:solidFill>
                            <a:srgbClr val="FF6600"/>
                          </a:solidFill>
                        </a:endParaRPr>
                      </a:p>
                    </a:txBody>
                    <a:tcPr marL="36000" marR="36000" marT="0" marB="0" anchor="b">
                      <a:lnL w="12700" cmpd="sng">
                        <a:noFill/>
                      </a:lnL>
                      <a:lnR w="12700" cmpd="sng">
                        <a:noFill/>
                      </a:lnR>
                      <a:lnT w="12700" cmpd="sng">
                        <a:noFill/>
                      </a:lnT>
                      <a:lnB w="19050" cap="flat" cmpd="sng" algn="ctr">
                        <a:solidFill>
                          <a:schemeClr val="tx1"/>
                        </a:solidFill>
                        <a:prstDash val="dash"/>
                        <a:round/>
                        <a:headEnd type="none" w="med" len="med"/>
                        <a:tailEnd type="none" w="med" len="med"/>
                      </a:lnB>
                    </a:tcPr>
                  </a:tc>
                  <a:tc>
                    <a:txBody>
                      <a:bodyPr/>
                      <a:lstStyle/>
                      <a:p>
                        <a:pPr algn="dist"/>
                        <a:r>
                          <a:rPr lang="en-US" altLang="zh-CN" sz="1400" b="1" dirty="0" smtClean="0">
                            <a:solidFill>
                              <a:srgbClr val="FF6600"/>
                            </a:solidFill>
                          </a:rPr>
                          <a:t>255            128</a:t>
                        </a:r>
                        <a:endParaRPr lang="zh-CN" altLang="en-US" sz="1400" b="1" dirty="0">
                          <a:solidFill>
                            <a:srgbClr val="FF6600"/>
                          </a:solidFill>
                        </a:endParaRPr>
                      </a:p>
                    </a:txBody>
                    <a:tcPr marL="36000" marR="36000" marT="0" marB="0" anchor="b">
                      <a:lnL w="12700" cmpd="sng">
                        <a:noFill/>
                      </a:lnL>
                      <a:lnR w="12700" cmpd="sng">
                        <a:noFill/>
                      </a:lnR>
                      <a:lnT w="12700" cmpd="sng">
                        <a:noFill/>
                      </a:lnT>
                      <a:lnB w="19050" cap="flat" cmpd="sng" algn="ctr">
                        <a:solidFill>
                          <a:schemeClr val="tx1"/>
                        </a:solidFill>
                        <a:prstDash val="solid"/>
                        <a:round/>
                        <a:headEnd type="none" w="med" len="med"/>
                        <a:tailEnd type="none" w="med" len="med"/>
                      </a:lnB>
                    </a:tcPr>
                  </a:tc>
                  <a:tc gridSpan="2">
                    <a:txBody>
                      <a:bodyPr/>
                      <a:lstStyle/>
                      <a:p>
                        <a:pPr algn="dist"/>
                        <a:r>
                          <a:rPr lang="en-US" altLang="zh-CN" sz="1400" b="1" dirty="0" smtClean="0">
                            <a:solidFill>
                              <a:srgbClr val="FF6600"/>
                            </a:solidFill>
                          </a:rPr>
                          <a:t>127                0</a:t>
                        </a:r>
                        <a:endParaRPr lang="zh-CN" altLang="en-US" sz="1400" b="1" dirty="0">
                          <a:solidFill>
                            <a:srgbClr val="FF6600"/>
                          </a:solidFill>
                        </a:endParaRPr>
                      </a:p>
                    </a:txBody>
                    <a:tcPr marL="36000" marR="36000" marT="0" marB="0" anchor="b">
                      <a:lnL w="12700" cmpd="sng">
                        <a:noFill/>
                      </a:lnL>
                      <a:lnR w="12700" cmpd="sng">
                        <a:noFill/>
                      </a:lnR>
                      <a:lnT w="12700" cmpd="sng">
                        <a:noFill/>
                      </a:lnT>
                      <a:lnB w="19050" cap="flat" cmpd="sng" algn="ctr">
                        <a:solidFill>
                          <a:schemeClr val="tx1"/>
                        </a:solidFill>
                        <a:prstDash val="solid"/>
                        <a:round/>
                        <a:headEnd type="none" w="med" len="med"/>
                        <a:tailEnd type="none" w="med" len="med"/>
                      </a:lnB>
                    </a:tcPr>
                  </a:tc>
                  <a:tc hMerge="1">
                    <a:txBody>
                      <a:bodyPr/>
                      <a:lstStyle/>
                      <a:p>
                        <a:pPr algn="ctr"/>
                        <a:endParaRPr lang="zh-CN" altLang="en-US" sz="1400" dirty="0"/>
                      </a:p>
                    </a:txBody>
                    <a:tcPr marL="36000" marR="36000" marT="0" marB="0" anchor="ctr"/>
                  </a:tc>
                </a:tr>
                <a:tr h="370840">
                  <a:tc>
                    <a:txBody>
                      <a:bodyPr/>
                      <a:lstStyle/>
                      <a:p>
                        <a:pPr algn="ctr"/>
                        <a:r>
                          <a:rPr lang="en-US" altLang="zh-CN" sz="1400" b="1" dirty="0" smtClean="0"/>
                          <a:t>ZMM0</a:t>
                        </a:r>
                        <a:endParaRPr lang="zh-CN" altLang="en-US" sz="1400" b="1" dirty="0"/>
                      </a:p>
                    </a:txBody>
                    <a:tcPr marL="36000" marR="36000" marT="0" marB="0" anchor="ctr">
                      <a:lnL w="19050" cap="flat" cmpd="sng" algn="ctr">
                        <a:solidFill>
                          <a:schemeClr val="tx1"/>
                        </a:solidFill>
                        <a:prstDash val="dash"/>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dash"/>
                        <a:round/>
                        <a:headEnd type="none" w="med" len="med"/>
                        <a:tailEnd type="none" w="med" len="med"/>
                      </a:lnT>
                      <a:lnB w="19050" cap="flat" cmpd="sng" algn="ctr">
                        <a:solidFill>
                          <a:schemeClr val="tx1"/>
                        </a:solidFill>
                        <a:prstDash val="dash"/>
                        <a:round/>
                        <a:headEnd type="none" w="med" len="med"/>
                        <a:tailEnd type="none" w="med" len="med"/>
                      </a:lnB>
                    </a:tcPr>
                  </a:tc>
                  <a:tc>
                    <a:txBody>
                      <a:bodyPr/>
                      <a:lstStyle/>
                      <a:p>
                        <a:pPr algn="ctr"/>
                        <a:r>
                          <a:rPr lang="en-US" altLang="zh-CN" sz="1400" b="1" dirty="0" smtClean="0"/>
                          <a:t>YMM0</a:t>
                        </a:r>
                        <a:endParaRPr lang="zh-CN" altLang="en-US" sz="14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b="1" dirty="0" smtClean="0"/>
                          <a:t>XMM0</a:t>
                        </a:r>
                        <a:endParaRPr lang="zh-CN" altLang="en-US" sz="14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endParaRPr lang="zh-CN" altLang="en-US" sz="1400" dirty="0"/>
                      </a:p>
                    </a:txBody>
                    <a:tcPr marL="36000" marR="36000" marT="0" marB="0" anchor="ctr"/>
                  </a:tc>
                </a:tr>
                <a:tr h="39640">
                  <a:tc>
                    <a:txBody>
                      <a:bodyPr/>
                      <a:lstStyle/>
                      <a:p>
                        <a:pPr algn="ctr"/>
                        <a:endParaRPr lang="zh-CN" altLang="en-US" sz="800" b="1" dirty="0"/>
                      </a:p>
                    </a:txBody>
                    <a:tcPr marL="36000" marR="36000" marT="0" marB="0" anchor="ctr">
                      <a:lnL w="12700" cmpd="sng">
                        <a:noFill/>
                      </a:lnL>
                      <a:lnR w="12700" cmpd="sng">
                        <a:noFill/>
                      </a:lnR>
                      <a:lnT w="19050" cap="flat" cmpd="sng" algn="ctr">
                        <a:solidFill>
                          <a:schemeClr val="tx1"/>
                        </a:solidFill>
                        <a:prstDash val="dash"/>
                        <a:round/>
                        <a:headEnd type="none" w="med" len="med"/>
                        <a:tailEnd type="none" w="med" len="med"/>
                      </a:lnT>
                      <a:lnB w="19050" cap="flat" cmpd="sng" algn="ctr">
                        <a:solidFill>
                          <a:schemeClr val="tx1"/>
                        </a:solidFill>
                        <a:prstDash val="dash"/>
                        <a:round/>
                        <a:headEnd type="none" w="med" len="med"/>
                        <a:tailEnd type="none" w="med" len="med"/>
                      </a:lnB>
                    </a:tcPr>
                  </a:tc>
                  <a:tc gridSpan="3">
                    <a:txBody>
                      <a:bodyPr/>
                      <a:lstStyle/>
                      <a:p>
                        <a:pPr algn="ctr"/>
                        <a:endParaRPr lang="zh-CN" altLang="en-US" sz="800" b="1" dirty="0"/>
                      </a:p>
                    </a:txBody>
                    <a:tcPr marL="36000" marR="36000" marT="0" marB="0" anchor="ctr">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endParaRPr lang="zh-CN" altLang="en-US" sz="1400" dirty="0"/>
                      </a:p>
                    </a:txBody>
                    <a:tcPr marL="36000" marR="36000" marT="0" marB="0" anchor="ctr"/>
                  </a:tc>
                  <a:tc hMerge="1">
                    <a:txBody>
                      <a:bodyPr/>
                      <a:lstStyle/>
                      <a:p>
                        <a:pPr algn="ctr"/>
                        <a:endParaRPr lang="zh-CN" altLang="en-US" sz="1400" dirty="0"/>
                      </a:p>
                    </a:txBody>
                    <a:tcPr marL="36000" marR="36000" marT="0" marB="0" anchor="ctr"/>
                  </a:tc>
                </a:tr>
                <a:tr h="370840">
                  <a:tc>
                    <a:txBody>
                      <a:bodyPr/>
                      <a:lstStyle/>
                      <a:p>
                        <a:pPr algn="ctr"/>
                        <a:r>
                          <a:rPr lang="en-US" altLang="zh-CN" sz="1400" b="1" dirty="0" smtClean="0"/>
                          <a:t>ZMM1</a:t>
                        </a:r>
                        <a:endParaRPr lang="zh-CN" altLang="en-US" sz="1400" b="1" dirty="0"/>
                      </a:p>
                    </a:txBody>
                    <a:tcPr marL="36000" marR="36000" marT="0" marB="0" anchor="ctr">
                      <a:lnL w="19050" cap="flat" cmpd="sng" algn="ctr">
                        <a:solidFill>
                          <a:schemeClr val="tx1"/>
                        </a:solidFill>
                        <a:prstDash val="dash"/>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dash"/>
                        <a:round/>
                        <a:headEnd type="none" w="med" len="med"/>
                        <a:tailEnd type="none" w="med" len="med"/>
                      </a:lnT>
                      <a:lnB w="19050" cap="flat" cmpd="sng" algn="ctr">
                        <a:solidFill>
                          <a:schemeClr val="tx1"/>
                        </a:solidFill>
                        <a:prstDash val="dash"/>
                        <a:round/>
                        <a:headEnd type="none" w="med" len="med"/>
                        <a:tailEnd type="none" w="med" len="med"/>
                      </a:lnB>
                    </a:tcPr>
                  </a:tc>
                  <a:tc>
                    <a:txBody>
                      <a:bodyPr/>
                      <a:lstStyle/>
                      <a:p>
                        <a:pPr algn="ctr"/>
                        <a:r>
                          <a:rPr lang="en-US" altLang="zh-CN" sz="1400" b="1" dirty="0" smtClean="0"/>
                          <a:t>YMM1</a:t>
                        </a:r>
                        <a:endParaRPr lang="zh-CN" altLang="en-US" sz="14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b="1" dirty="0" smtClean="0"/>
                          <a:t>XMM1</a:t>
                        </a:r>
                        <a:endParaRPr lang="zh-CN" altLang="en-US" sz="14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endParaRPr lang="zh-CN" altLang="en-US" sz="1400" dirty="0"/>
                      </a:p>
                    </a:txBody>
                    <a:tcPr marL="36000" marR="36000" marT="0" marB="0" anchor="ctr"/>
                  </a:tc>
                </a:tr>
                <a:tr h="349780">
                  <a:tc>
                    <a:txBody>
                      <a:bodyPr/>
                      <a:lstStyle/>
                      <a:p>
                        <a:pPr algn="ctr"/>
                        <a:endParaRPr lang="zh-CN" altLang="en-US" sz="1400" b="1" dirty="0"/>
                      </a:p>
                    </a:txBody>
                    <a:tcPr marL="36000" marR="36000" marT="0" marB="0" anchor="ctr">
                      <a:lnL w="12700" cmpd="sng">
                        <a:noFill/>
                      </a:lnL>
                      <a:lnR w="12700" cmpd="sng">
                        <a:noFill/>
                      </a:lnR>
                      <a:lnT w="19050" cap="flat" cmpd="sng" algn="ctr">
                        <a:solidFill>
                          <a:schemeClr val="tx1"/>
                        </a:solidFill>
                        <a:prstDash val="dash"/>
                        <a:round/>
                        <a:headEnd type="none" w="med" len="med"/>
                        <a:tailEnd type="none" w="med" len="med"/>
                      </a:lnT>
                      <a:lnB w="19050" cap="flat" cmpd="sng" algn="ctr">
                        <a:solidFill>
                          <a:schemeClr val="tx1"/>
                        </a:solidFill>
                        <a:prstDash val="dash"/>
                        <a:round/>
                        <a:headEnd type="none" w="med" len="med"/>
                        <a:tailEnd type="none" w="med" len="med"/>
                      </a:lnB>
                    </a:tcPr>
                  </a:tc>
                  <a:tc gridSpan="3">
                    <a:txBody>
                      <a:bodyPr/>
                      <a:lstStyle/>
                      <a:p>
                        <a:pPr algn="ctr"/>
                        <a:endParaRPr lang="zh-CN" altLang="en-US" sz="1400" b="1" dirty="0"/>
                      </a:p>
                    </a:txBody>
                    <a:tcPr marL="36000" marR="36000" marT="0" marB="0" anchor="ctr">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endParaRPr lang="zh-CN" altLang="en-US" sz="1400" dirty="0"/>
                      </a:p>
                    </a:txBody>
                    <a:tcPr marL="36000" marR="36000" marT="0" marB="0" anchor="ctr"/>
                  </a:tc>
                  <a:tc hMerge="1">
                    <a:txBody>
                      <a:bodyPr/>
                      <a:lstStyle/>
                      <a:p>
                        <a:pPr algn="ctr"/>
                        <a:endParaRPr lang="zh-CN" altLang="en-US" sz="1400" dirty="0"/>
                      </a:p>
                    </a:txBody>
                    <a:tcPr marL="36000" marR="36000" marT="0" marB="0" anchor="ctr"/>
                  </a:tc>
                </a:tr>
                <a:tr h="370840">
                  <a:tc>
                    <a:txBody>
                      <a:bodyPr/>
                      <a:lstStyle/>
                      <a:p>
                        <a:pPr algn="ctr"/>
                        <a:r>
                          <a:rPr lang="en-US" altLang="zh-CN" sz="1400" b="1" dirty="0" smtClean="0"/>
                          <a:t>ZMM31</a:t>
                        </a:r>
                        <a:endParaRPr lang="zh-CN" altLang="en-US" sz="1400" b="1" dirty="0"/>
                      </a:p>
                    </a:txBody>
                    <a:tcPr marL="36000" marR="36000" marT="0" marB="0" anchor="ctr">
                      <a:lnL w="19050" cap="flat" cmpd="sng" algn="ctr">
                        <a:solidFill>
                          <a:schemeClr val="tx1"/>
                        </a:solidFill>
                        <a:prstDash val="dash"/>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dash"/>
                        <a:round/>
                        <a:headEnd type="none" w="med" len="med"/>
                        <a:tailEnd type="none" w="med" len="med"/>
                      </a:lnT>
                      <a:lnB w="19050" cap="flat" cmpd="sng" algn="ctr">
                        <a:solidFill>
                          <a:schemeClr val="tx1"/>
                        </a:solidFill>
                        <a:prstDash val="dash"/>
                        <a:round/>
                        <a:headEnd type="none" w="med" len="med"/>
                        <a:tailEnd type="none" w="med" len="med"/>
                      </a:lnB>
                    </a:tcPr>
                  </a:tc>
                  <a:tc>
                    <a:txBody>
                      <a:bodyPr/>
                      <a:lstStyle/>
                      <a:p>
                        <a:pPr algn="ctr"/>
                        <a:r>
                          <a:rPr lang="en-US" altLang="zh-CN" sz="1400" b="1" dirty="0" smtClean="0"/>
                          <a:t>YMM31</a:t>
                        </a:r>
                        <a:endParaRPr lang="zh-CN" altLang="en-US" sz="14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2">
                    <a:txBody>
                      <a:bodyPr/>
                      <a:lstStyle/>
                      <a:p>
                        <a:pPr algn="ctr"/>
                        <a:r>
                          <a:rPr lang="en-US" altLang="zh-CN" sz="1400" b="1" dirty="0" smtClean="0"/>
                          <a:t>XMM31</a:t>
                        </a:r>
                        <a:endParaRPr lang="zh-CN" altLang="en-US" sz="14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endParaRPr lang="zh-CN" altLang="en-US" sz="1400" dirty="0"/>
                      </a:p>
                    </a:txBody>
                    <a:tcPr marL="36000" marR="36000" marT="0" marB="0" anchor="ctr"/>
                  </a:tc>
                </a:tr>
              </a:tbl>
            </a:graphicData>
          </a:graphic>
        </p:graphicFrame>
        <p:sp>
          <p:nvSpPr>
            <p:cNvPr id="17" name="文本框 16"/>
            <p:cNvSpPr txBox="1"/>
            <p:nvPr/>
          </p:nvSpPr>
          <p:spPr>
            <a:xfrm>
              <a:off x="8144880" y="3291946"/>
              <a:ext cx="461665" cy="354784"/>
            </a:xfrm>
            <a:prstGeom prst="rect">
              <a:avLst/>
            </a:prstGeom>
            <a:noFill/>
          </p:spPr>
          <p:txBody>
            <a:bodyPr vert="eaVert" wrap="square" rtlCol="0">
              <a:spAutoFit/>
            </a:bodyPr>
            <a:lstStyle/>
            <a:p>
              <a:r>
                <a:rPr lang="en-US" altLang="zh-CN" dirty="0" smtClean="0">
                  <a:latin typeface="+mn-ea"/>
                  <a:ea typeface="+mn-ea"/>
                </a:rPr>
                <a:t>…</a:t>
              </a:r>
              <a:endParaRPr lang="zh-CN" altLang="en-US" dirty="0">
                <a:latin typeface="+mn-ea"/>
                <a:ea typeface="+mn-ea"/>
              </a:endParaRPr>
            </a:p>
          </p:txBody>
        </p:sp>
        <p:sp>
          <p:nvSpPr>
            <p:cNvPr id="20" name="文本框 19"/>
            <p:cNvSpPr txBox="1"/>
            <p:nvPr/>
          </p:nvSpPr>
          <p:spPr>
            <a:xfrm>
              <a:off x="6516270" y="5239114"/>
              <a:ext cx="461665" cy="354784"/>
            </a:xfrm>
            <a:prstGeom prst="rect">
              <a:avLst/>
            </a:prstGeom>
            <a:noFill/>
          </p:spPr>
          <p:txBody>
            <a:bodyPr vert="eaVert" wrap="square" rtlCol="0">
              <a:spAutoFit/>
            </a:bodyPr>
            <a:lstStyle/>
            <a:p>
              <a:r>
                <a:rPr lang="en-US" altLang="zh-CN" dirty="0" smtClean="0">
                  <a:latin typeface="+mn-ea"/>
                  <a:ea typeface="+mn-ea"/>
                </a:rPr>
                <a:t>…</a:t>
              </a:r>
              <a:endParaRPr lang="zh-CN" altLang="en-US" dirty="0">
                <a:latin typeface="+mn-ea"/>
                <a:ea typeface="+mn-ea"/>
              </a:endParaRPr>
            </a:p>
          </p:txBody>
        </p:sp>
      </p:grpSp>
      <p:sp>
        <p:nvSpPr>
          <p:cNvPr id="22" name="矩形 21"/>
          <p:cNvSpPr/>
          <p:nvPr/>
        </p:nvSpPr>
        <p:spPr>
          <a:xfrm>
            <a:off x="5148080" y="6093370"/>
            <a:ext cx="2303836" cy="461665"/>
          </a:xfrm>
          <a:prstGeom prst="rect">
            <a:avLst/>
          </a:prstGeom>
        </p:spPr>
        <p:txBody>
          <a:bodyPr wrap="none">
            <a:spAutoFit/>
          </a:bodyPr>
          <a:lstStyle/>
          <a:p>
            <a:r>
              <a:rPr lang="en-US" altLang="zh-CN" sz="2400" b="1" dirty="0">
                <a:latin typeface="+mn-lt"/>
                <a:ea typeface="+mn-ea"/>
              </a:rPr>
              <a:t>SIMD </a:t>
            </a:r>
            <a:r>
              <a:rPr lang="zh-CN" altLang="en-US" sz="2400" b="1" dirty="0">
                <a:latin typeface="+mn-lt"/>
                <a:ea typeface="+mn-ea"/>
              </a:rPr>
              <a:t>寄存器组</a:t>
            </a:r>
          </a:p>
        </p:txBody>
      </p:sp>
    </p:spTree>
    <p:extLst>
      <p:ext uri="{BB962C8B-B14F-4D97-AF65-F5344CB8AC3E}">
        <p14:creationId xmlns:p14="http://schemas.microsoft.com/office/powerpoint/2010/main" val="424643420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2.4.2  </a:t>
            </a:r>
            <a:r>
              <a:rPr lang="zh-CN" altLang="en-US" dirty="0" smtClean="0"/>
              <a:t>主存储器结构</a:t>
            </a:r>
            <a:endParaRPr lang="zh-CN" altLang="en-US" dirty="0"/>
          </a:p>
        </p:txBody>
      </p:sp>
      <p:sp>
        <p:nvSpPr>
          <p:cNvPr id="4" name="灯片编号占位符 3"/>
          <p:cNvSpPr>
            <a:spLocks noGrp="1"/>
          </p:cNvSpPr>
          <p:nvPr>
            <p:ph type="sldNum" sz="quarter" idx="11"/>
          </p:nvPr>
        </p:nvSpPr>
        <p:spPr/>
        <p:txBody>
          <a:bodyPr/>
          <a:lstStyle/>
          <a:p>
            <a:fld id="{05A25CE3-80AF-4A68-9E04-5E3C960845FC}" type="slidenum">
              <a:rPr lang="zh-CN" altLang="en-US" smtClean="0"/>
              <a:pPr/>
              <a:t>131</a:t>
            </a:fld>
            <a:endParaRPr lang="en-US" altLang="zh-CN"/>
          </a:p>
        </p:txBody>
      </p:sp>
      <p:sp>
        <p:nvSpPr>
          <p:cNvPr id="6" name="内容占位符 5"/>
          <p:cNvSpPr>
            <a:spLocks noGrp="1"/>
          </p:cNvSpPr>
          <p:nvPr>
            <p:ph idx="1"/>
          </p:nvPr>
        </p:nvSpPr>
        <p:spPr>
          <a:xfrm>
            <a:off x="231438" y="925723"/>
            <a:ext cx="8836362" cy="2359257"/>
          </a:xfrm>
        </p:spPr>
        <p:txBody>
          <a:bodyPr/>
          <a:lstStyle/>
          <a:p>
            <a:pPr marL="360363" indent="-360363">
              <a:spcBef>
                <a:spcPts val="1200"/>
              </a:spcBef>
              <a:buClr>
                <a:srgbClr val="00007D"/>
              </a:buClr>
            </a:pPr>
            <a:r>
              <a:rPr lang="zh-CN" altLang="en-US" sz="2400" dirty="0">
                <a:solidFill>
                  <a:srgbClr val="000000"/>
                </a:solidFill>
                <a:ea typeface="楷体_GB2312" pitchFamily="49" charset="-122"/>
                <a:cs typeface="Arial" panose="020B0604020202020204" pitchFamily="34" charset="0"/>
              </a:rPr>
              <a:t>在基于</a:t>
            </a:r>
            <a:r>
              <a:rPr lang="en-US" altLang="zh-CN" sz="2400" dirty="0">
                <a:solidFill>
                  <a:srgbClr val="000000"/>
                </a:solidFill>
                <a:ea typeface="楷体_GB2312" pitchFamily="49" charset="-122"/>
                <a:cs typeface="Arial" panose="020B0604020202020204" pitchFamily="34" charset="0"/>
              </a:rPr>
              <a:t>8086 CPU</a:t>
            </a:r>
            <a:r>
              <a:rPr lang="zh-CN" altLang="en-US" sz="2400" dirty="0">
                <a:solidFill>
                  <a:srgbClr val="000000"/>
                </a:solidFill>
                <a:ea typeface="楷体_GB2312" pitchFamily="49" charset="-122"/>
                <a:cs typeface="Arial" panose="020B0604020202020204" pitchFamily="34" charset="0"/>
              </a:rPr>
              <a:t>构成的</a:t>
            </a:r>
            <a:r>
              <a:rPr lang="en-US" altLang="zh-CN" sz="2400" dirty="0">
                <a:solidFill>
                  <a:srgbClr val="000000"/>
                </a:solidFill>
                <a:ea typeface="楷体_GB2312" pitchFamily="49" charset="-122"/>
                <a:cs typeface="Arial" panose="020B0604020202020204" pitchFamily="34" charset="0"/>
              </a:rPr>
              <a:t>PC</a:t>
            </a:r>
            <a:r>
              <a:rPr lang="zh-CN" altLang="en-US" sz="2400" dirty="0">
                <a:solidFill>
                  <a:srgbClr val="000000"/>
                </a:solidFill>
                <a:ea typeface="楷体_GB2312" pitchFamily="49" charset="-122"/>
                <a:cs typeface="Arial" panose="020B0604020202020204" pitchFamily="34" charset="0"/>
              </a:rPr>
              <a:t>机中</a:t>
            </a:r>
            <a:r>
              <a:rPr lang="zh-CN" altLang="en-US" sz="2400" dirty="0" smtClean="0">
                <a:solidFill>
                  <a:srgbClr val="000000"/>
                </a:solidFill>
                <a:ea typeface="楷体_GB2312" pitchFamily="49" charset="-122"/>
                <a:cs typeface="Arial" panose="020B0604020202020204" pitchFamily="34" charset="0"/>
              </a:rPr>
              <a:t>，</a:t>
            </a:r>
            <a:r>
              <a:rPr lang="en-US" altLang="zh-CN" sz="2400" dirty="0" smtClean="0">
                <a:solidFill>
                  <a:srgbClr val="000000"/>
                </a:solidFill>
                <a:ea typeface="楷体_GB2312" pitchFamily="49" charset="-122"/>
                <a:cs typeface="Arial" panose="020B0604020202020204" pitchFamily="34" charset="0"/>
              </a:rPr>
              <a:t/>
            </a:r>
            <a:br>
              <a:rPr lang="en-US" altLang="zh-CN" sz="2400" dirty="0" smtClean="0">
                <a:solidFill>
                  <a:srgbClr val="000000"/>
                </a:solidFill>
                <a:ea typeface="楷体_GB2312" pitchFamily="49" charset="-122"/>
                <a:cs typeface="Arial" panose="020B0604020202020204" pitchFamily="34" charset="0"/>
              </a:rPr>
            </a:br>
            <a:r>
              <a:rPr lang="en-US" altLang="zh-CN" sz="2400" dirty="0" smtClean="0">
                <a:solidFill>
                  <a:srgbClr val="000000"/>
                </a:solidFill>
                <a:ea typeface="楷体_GB2312" pitchFamily="49" charset="-122"/>
                <a:cs typeface="Arial" panose="020B0604020202020204" pitchFamily="34" charset="0"/>
              </a:rPr>
              <a:t>16</a:t>
            </a:r>
            <a:r>
              <a:rPr lang="zh-CN" altLang="en-US" sz="2400" dirty="0">
                <a:solidFill>
                  <a:srgbClr val="000000"/>
                </a:solidFill>
                <a:ea typeface="楷体_GB2312" pitchFamily="49" charset="-122"/>
                <a:cs typeface="Arial" panose="020B0604020202020204" pitchFamily="34" charset="0"/>
              </a:rPr>
              <a:t>位存储系统采用分体</a:t>
            </a:r>
            <a:r>
              <a:rPr lang="zh-CN" altLang="en-US" sz="2400" dirty="0" smtClean="0">
                <a:solidFill>
                  <a:srgbClr val="000000"/>
                </a:solidFill>
                <a:ea typeface="楷体_GB2312" pitchFamily="49" charset="-122"/>
                <a:cs typeface="Arial" panose="020B0604020202020204" pitchFamily="34" charset="0"/>
              </a:rPr>
              <a:t>结构，由</a:t>
            </a:r>
            <a:r>
              <a:rPr lang="en-US" altLang="zh-CN" sz="2400" dirty="0" smtClean="0">
                <a:solidFill>
                  <a:srgbClr val="000000"/>
                </a:solidFill>
                <a:ea typeface="楷体_GB2312" pitchFamily="49" charset="-122"/>
                <a:cs typeface="Arial" panose="020B0604020202020204" pitchFamily="34" charset="0"/>
              </a:rPr>
              <a:t>2</a:t>
            </a:r>
            <a:r>
              <a:rPr lang="zh-CN" altLang="en-US" sz="2400" dirty="0" smtClean="0">
                <a:solidFill>
                  <a:srgbClr val="000000"/>
                </a:solidFill>
                <a:ea typeface="楷体_GB2312" pitchFamily="49" charset="-122"/>
                <a:cs typeface="Arial" panose="020B0604020202020204" pitchFamily="34" charset="0"/>
              </a:rPr>
              <a:t>个按字节编址的存储体构成。</a:t>
            </a:r>
            <a:endParaRPr lang="en-US" altLang="zh-CN" sz="2400" dirty="0">
              <a:solidFill>
                <a:srgbClr val="000000"/>
              </a:solidFill>
              <a:ea typeface="楷体_GB2312" pitchFamily="49" charset="-122"/>
              <a:cs typeface="Arial" panose="020B0604020202020204" pitchFamily="34" charset="0"/>
            </a:endParaRPr>
          </a:p>
          <a:p>
            <a:pPr marL="360363" indent="-360363">
              <a:spcBef>
                <a:spcPts val="1200"/>
              </a:spcBef>
              <a:buClr>
                <a:srgbClr val="00007D"/>
              </a:buClr>
            </a:pPr>
            <a:r>
              <a:rPr lang="zh-CN" altLang="en-US" sz="2400" dirty="0">
                <a:solidFill>
                  <a:srgbClr val="000000"/>
                </a:solidFill>
                <a:ea typeface="楷体_GB2312" pitchFamily="49" charset="-122"/>
                <a:cs typeface="Arial" panose="020B0604020202020204" pitchFamily="34" charset="0"/>
              </a:rPr>
              <a:t>从</a:t>
            </a:r>
            <a:r>
              <a:rPr lang="en-US" altLang="zh-CN" sz="2400" dirty="0">
                <a:solidFill>
                  <a:srgbClr val="000000"/>
                </a:solidFill>
                <a:ea typeface="楷体_GB2312" pitchFamily="49" charset="-122"/>
                <a:cs typeface="Arial" panose="020B0604020202020204" pitchFamily="34" charset="0"/>
              </a:rPr>
              <a:t>80386DX</a:t>
            </a:r>
            <a:r>
              <a:rPr lang="zh-CN" altLang="en-US" sz="2400" dirty="0">
                <a:solidFill>
                  <a:srgbClr val="000000"/>
                </a:solidFill>
                <a:ea typeface="楷体_GB2312" pitchFamily="49" charset="-122"/>
                <a:cs typeface="Arial" panose="020B0604020202020204" pitchFamily="34" charset="0"/>
              </a:rPr>
              <a:t>微处理器开始，在所构成的</a:t>
            </a:r>
            <a:r>
              <a:rPr lang="en-US" altLang="zh-CN" sz="2400" dirty="0">
                <a:solidFill>
                  <a:srgbClr val="000000"/>
                </a:solidFill>
                <a:ea typeface="楷体_GB2312" pitchFamily="49" charset="-122"/>
                <a:cs typeface="Arial" panose="020B0604020202020204" pitchFamily="34" charset="0"/>
              </a:rPr>
              <a:t>32</a:t>
            </a:r>
            <a:r>
              <a:rPr lang="zh-CN" altLang="en-US" sz="2400" dirty="0">
                <a:solidFill>
                  <a:srgbClr val="000000"/>
                </a:solidFill>
                <a:ea typeface="楷体_GB2312" pitchFamily="49" charset="-122"/>
                <a:cs typeface="Arial" panose="020B0604020202020204" pitchFamily="34" charset="0"/>
              </a:rPr>
              <a:t>位</a:t>
            </a:r>
            <a:r>
              <a:rPr lang="en-US" altLang="zh-CN" sz="2400" dirty="0">
                <a:solidFill>
                  <a:srgbClr val="000000"/>
                </a:solidFill>
                <a:ea typeface="楷体_GB2312" pitchFamily="49" charset="-122"/>
                <a:cs typeface="Arial" panose="020B0604020202020204" pitchFamily="34" charset="0"/>
              </a:rPr>
              <a:t>PC</a:t>
            </a:r>
            <a:r>
              <a:rPr lang="zh-CN" altLang="en-US" sz="2400" dirty="0">
                <a:solidFill>
                  <a:srgbClr val="000000"/>
                </a:solidFill>
                <a:ea typeface="楷体_GB2312" pitchFamily="49" charset="-122"/>
                <a:cs typeface="Arial" panose="020B0604020202020204" pitchFamily="34" charset="0"/>
              </a:rPr>
              <a:t>机中，存储系统采用</a:t>
            </a:r>
            <a:r>
              <a:rPr lang="en-US" altLang="zh-CN" sz="2400" dirty="0">
                <a:solidFill>
                  <a:srgbClr val="000000"/>
                </a:solidFill>
                <a:ea typeface="楷体_GB2312" pitchFamily="49" charset="-122"/>
                <a:cs typeface="Arial" panose="020B0604020202020204" pitchFamily="34" charset="0"/>
              </a:rPr>
              <a:t>4</a:t>
            </a:r>
            <a:r>
              <a:rPr lang="zh-CN" altLang="en-US" sz="2400" dirty="0">
                <a:solidFill>
                  <a:srgbClr val="000000"/>
                </a:solidFill>
                <a:ea typeface="楷体_GB2312" pitchFamily="49" charset="-122"/>
                <a:cs typeface="Arial" panose="020B0604020202020204" pitchFamily="34" charset="0"/>
              </a:rPr>
              <a:t>个字节存储体</a:t>
            </a:r>
            <a:r>
              <a:rPr lang="zh-CN" altLang="en-US" sz="2400" dirty="0" smtClean="0">
                <a:solidFill>
                  <a:srgbClr val="000000"/>
                </a:solidFill>
                <a:ea typeface="楷体_GB2312" pitchFamily="49" charset="-122"/>
                <a:cs typeface="Arial" panose="020B0604020202020204" pitchFamily="34" charset="0"/>
              </a:rPr>
              <a:t>构成。</a:t>
            </a:r>
            <a:endParaRPr lang="en-US" altLang="zh-CN" sz="2400" dirty="0" smtClean="0">
              <a:solidFill>
                <a:srgbClr val="000000"/>
              </a:solidFill>
              <a:ea typeface="楷体_GB2312" pitchFamily="49" charset="-122"/>
              <a:cs typeface="Arial" panose="020B0604020202020204" pitchFamily="34" charset="0"/>
            </a:endParaRPr>
          </a:p>
          <a:p>
            <a:pPr marL="360363" indent="-360363">
              <a:spcBef>
                <a:spcPts val="1200"/>
              </a:spcBef>
              <a:buClr>
                <a:srgbClr val="00007D"/>
              </a:buClr>
            </a:pPr>
            <a:r>
              <a:rPr lang="zh-CN" altLang="en-US" sz="2400" dirty="0" smtClean="0">
                <a:solidFill>
                  <a:srgbClr val="000000"/>
                </a:solidFill>
                <a:ea typeface="楷体_GB2312" pitchFamily="49" charset="-122"/>
                <a:cs typeface="Arial" panose="020B0604020202020204" pitchFamily="34" charset="0"/>
              </a:rPr>
              <a:t>对非对齐存储单元的读</a:t>
            </a:r>
            <a:r>
              <a:rPr lang="en-US" altLang="zh-CN" sz="2400" dirty="0" smtClean="0">
                <a:solidFill>
                  <a:srgbClr val="000000"/>
                </a:solidFill>
                <a:ea typeface="楷体_GB2312" pitchFamily="49" charset="-122"/>
                <a:cs typeface="Arial" panose="020B0604020202020204" pitchFamily="34" charset="0"/>
              </a:rPr>
              <a:t>/</a:t>
            </a:r>
            <a:r>
              <a:rPr lang="zh-CN" altLang="en-US" sz="2400" dirty="0" smtClean="0">
                <a:solidFill>
                  <a:srgbClr val="000000"/>
                </a:solidFill>
                <a:ea typeface="楷体_GB2312" pitchFamily="49" charset="-122"/>
                <a:cs typeface="Arial" panose="020B0604020202020204" pitchFamily="34" charset="0"/>
              </a:rPr>
              <a:t>写可能会造成性能损失。</a:t>
            </a:r>
            <a:endParaRPr lang="en-US" altLang="zh-CN" sz="2400" dirty="0">
              <a:solidFill>
                <a:srgbClr val="000000"/>
              </a:solidFill>
              <a:ea typeface="楷体_GB2312" pitchFamily="49" charset="-122"/>
              <a:cs typeface="Arial" panose="020B0604020202020204" pitchFamily="34" charset="0"/>
            </a:endParaRPr>
          </a:p>
        </p:txBody>
      </p:sp>
      <p:grpSp>
        <p:nvGrpSpPr>
          <p:cNvPr id="24" name="组合 23"/>
          <p:cNvGrpSpPr/>
          <p:nvPr/>
        </p:nvGrpSpPr>
        <p:grpSpPr>
          <a:xfrm>
            <a:off x="467430" y="3284980"/>
            <a:ext cx="8013310" cy="2736379"/>
            <a:chOff x="611450" y="980661"/>
            <a:chExt cx="8013310" cy="2736379"/>
          </a:xfrm>
        </p:grpSpPr>
        <p:graphicFrame>
          <p:nvGraphicFramePr>
            <p:cNvPr id="7" name="内容占位符 4"/>
            <p:cNvGraphicFramePr>
              <a:graphicFrameLocks/>
            </p:cNvGraphicFramePr>
            <p:nvPr>
              <p:extLst>
                <p:ext uri="{D42A27DB-BD31-4B8C-83A1-F6EECF244321}">
                  <p14:modId xmlns:p14="http://schemas.microsoft.com/office/powerpoint/2010/main" val="2725928091"/>
                </p:ext>
              </p:extLst>
            </p:nvPr>
          </p:nvGraphicFramePr>
          <p:xfrm>
            <a:off x="611450" y="980661"/>
            <a:ext cx="8013310" cy="2736379"/>
          </p:xfrm>
          <a:graphic>
            <a:graphicData uri="http://schemas.openxmlformats.org/drawingml/2006/table">
              <a:tbl>
                <a:tblPr firstRow="1" bandRow="1">
                  <a:tableStyleId>{5940675A-B579-460E-94D1-54222C63F5DA}</a:tableStyleId>
                </a:tblPr>
                <a:tblGrid>
                  <a:gridCol w="1152160"/>
                  <a:gridCol w="792110"/>
                  <a:gridCol w="1224170"/>
                  <a:gridCol w="792110"/>
                  <a:gridCol w="1224170"/>
                  <a:gridCol w="792110"/>
                  <a:gridCol w="1224170"/>
                  <a:gridCol w="812310"/>
                </a:tblGrid>
                <a:tr h="288040">
                  <a:tc>
                    <a:txBody>
                      <a:bodyPr/>
                      <a:lstStyle/>
                      <a:p>
                        <a:pPr algn="r"/>
                        <a:endParaRPr lang="zh-CN" altLang="en-US" sz="1600" b="1" dirty="0"/>
                      </a:p>
                    </a:txBody>
                    <a:tcPr marL="36000" marR="36000" marT="0" marB="0" anchor="ctr">
                      <a:lnL w="12700" cmpd="sng">
                        <a:noFill/>
                      </a:lnL>
                      <a:lnR w="12700" cmpd="sng">
                        <a:noFill/>
                      </a:lnR>
                      <a:lnT w="12700" cmpd="sng">
                        <a:noFill/>
                      </a:lnT>
                      <a:lnB w="12700" cmpd="sng">
                        <a:noFill/>
                      </a:lnB>
                    </a:tcPr>
                  </a:tc>
                  <a:tc>
                    <a:txBody>
                      <a:bodyPr/>
                      <a:lstStyle/>
                      <a:p>
                        <a:pPr algn="ctr"/>
                        <a:r>
                          <a:rPr lang="en-US" altLang="zh-CN" sz="1600" b="1" dirty="0" smtClean="0"/>
                          <a:t>BE</a:t>
                        </a:r>
                        <a:r>
                          <a:rPr lang="en-US" altLang="zh-CN" sz="1600" b="1" baseline="-25000" dirty="0" smtClean="0"/>
                          <a:t>3</a:t>
                        </a:r>
                        <a:endParaRPr lang="zh-CN" altLang="en-US" sz="1600" b="1" baseline="-25000" dirty="0"/>
                      </a:p>
                    </a:txBody>
                    <a:tcPr marL="36000" marR="36000" marT="0" marB="0" anchor="ctr">
                      <a:lnL w="12700" cmpd="sng">
                        <a:noFill/>
                      </a:lnL>
                      <a:lnR w="12700" cmpd="sng">
                        <a:noFill/>
                      </a:lnR>
                      <a:lnT w="12700" cmpd="sng">
                        <a:noFill/>
                      </a:lnT>
                      <a:lnB w="19050" cap="flat" cmpd="sng" algn="ctr">
                        <a:solidFill>
                          <a:schemeClr val="tx1"/>
                        </a:solidFill>
                        <a:prstDash val="solid"/>
                        <a:round/>
                        <a:headEnd type="none" w="med" len="med"/>
                        <a:tailEnd type="none" w="med" len="med"/>
                      </a:lnB>
                    </a:tcPr>
                  </a:tc>
                  <a:tc>
                    <a:txBody>
                      <a:bodyPr/>
                      <a:lstStyle/>
                      <a:p>
                        <a:pPr algn="r"/>
                        <a:endParaRPr lang="zh-CN" altLang="en-US" sz="1600" b="1" dirty="0"/>
                      </a:p>
                    </a:txBody>
                    <a:tcPr marL="36000" marR="36000" marT="0" marB="0" anchor="ctr">
                      <a:lnL w="12700" cmpd="sng">
                        <a:noFill/>
                      </a:lnL>
                      <a:lnR w="12700" cmpd="sng">
                        <a:noFill/>
                      </a:lnR>
                      <a:lnT w="12700" cmpd="sng">
                        <a:noFill/>
                      </a:lnT>
                      <a:lnB w="12700" cmpd="sng">
                        <a:noFill/>
                      </a:lnB>
                    </a:tcPr>
                  </a:tc>
                  <a:tc>
                    <a:txBody>
                      <a:bodyPr/>
                      <a:lstStyle/>
                      <a:p>
                        <a:pPr marL="0" algn="ctr" defTabSz="914400" rtl="0" eaLnBrk="1" latinLnBrk="0" hangingPunct="1"/>
                        <a:r>
                          <a:rPr lang="en-US" altLang="zh-CN" sz="1600" b="1" dirty="0" smtClean="0"/>
                          <a:t>BE</a:t>
                        </a:r>
                        <a:r>
                          <a:rPr lang="en-US" altLang="zh-CN" sz="1600" b="1" kern="1200" baseline="-25000" dirty="0" smtClean="0">
                            <a:solidFill>
                              <a:schemeClr val="tx1"/>
                            </a:solidFill>
                            <a:latin typeface="+mn-lt"/>
                            <a:ea typeface="+mn-ea"/>
                            <a:cs typeface="+mn-cs"/>
                          </a:rPr>
                          <a:t>2</a:t>
                        </a:r>
                        <a:endParaRPr lang="zh-CN" altLang="en-US" sz="1600" b="1" kern="1200" baseline="-25000" dirty="0">
                          <a:solidFill>
                            <a:schemeClr val="tx1"/>
                          </a:solidFill>
                          <a:latin typeface="+mn-lt"/>
                          <a:ea typeface="+mn-ea"/>
                          <a:cs typeface="+mn-cs"/>
                        </a:endParaRPr>
                      </a:p>
                    </a:txBody>
                    <a:tcPr marL="36000" marR="36000" marT="0" marB="0" anchor="ctr">
                      <a:lnL w="12700" cmpd="sng">
                        <a:noFill/>
                      </a:lnL>
                      <a:lnR w="12700" cmpd="sng">
                        <a:noFill/>
                      </a:lnR>
                      <a:lnT w="12700" cmpd="sng">
                        <a:noFill/>
                      </a:lnT>
                      <a:lnB w="19050" cap="flat" cmpd="sng" algn="ctr">
                        <a:solidFill>
                          <a:schemeClr val="tx1"/>
                        </a:solidFill>
                        <a:prstDash val="solid"/>
                        <a:round/>
                        <a:headEnd type="none" w="med" len="med"/>
                        <a:tailEnd type="none" w="med" len="med"/>
                      </a:lnB>
                    </a:tcPr>
                  </a:tc>
                  <a:tc>
                    <a:txBody>
                      <a:bodyPr/>
                      <a:lstStyle/>
                      <a:p>
                        <a:pPr algn="r"/>
                        <a:endParaRPr lang="zh-CN" altLang="en-US" sz="1600" b="1" dirty="0"/>
                      </a:p>
                    </a:txBody>
                    <a:tcPr marL="36000" marR="36000" marT="0" marB="0" anchor="ctr">
                      <a:lnL w="12700" cmpd="sng">
                        <a:noFill/>
                      </a:lnL>
                      <a:lnR w="12700" cmpd="sng">
                        <a:noFill/>
                      </a:lnR>
                      <a:lnT w="12700" cmpd="sng">
                        <a:noFill/>
                      </a:lnT>
                      <a:lnB w="12700" cmpd="sng">
                        <a:noFill/>
                      </a:lnB>
                    </a:tcPr>
                  </a:tc>
                  <a:tc>
                    <a:txBody>
                      <a:bodyPr/>
                      <a:lstStyle/>
                      <a:p>
                        <a:pPr marL="0" algn="ctr" defTabSz="914400" rtl="0" eaLnBrk="1" latinLnBrk="0" hangingPunct="1"/>
                        <a:r>
                          <a:rPr lang="en-US" altLang="zh-CN" sz="1600" b="1" dirty="0" smtClean="0"/>
                          <a:t>BE</a:t>
                        </a:r>
                        <a:r>
                          <a:rPr lang="en-US" altLang="zh-CN" sz="1600" b="1" kern="1200" baseline="-25000" dirty="0" smtClean="0">
                            <a:solidFill>
                              <a:schemeClr val="tx1"/>
                            </a:solidFill>
                            <a:latin typeface="+mn-lt"/>
                            <a:ea typeface="+mn-ea"/>
                            <a:cs typeface="+mn-cs"/>
                          </a:rPr>
                          <a:t>1</a:t>
                        </a:r>
                        <a:endParaRPr lang="zh-CN" altLang="en-US" sz="1600" b="1" kern="1200" baseline="-25000" dirty="0">
                          <a:solidFill>
                            <a:schemeClr val="tx1"/>
                          </a:solidFill>
                          <a:latin typeface="+mn-lt"/>
                          <a:ea typeface="+mn-ea"/>
                          <a:cs typeface="+mn-cs"/>
                        </a:endParaRPr>
                      </a:p>
                    </a:txBody>
                    <a:tcPr marL="36000" marR="36000" marT="0" marB="0" anchor="ctr">
                      <a:lnL w="12700" cmpd="sng">
                        <a:noFill/>
                      </a:lnL>
                      <a:lnR w="12700" cmpd="sng">
                        <a:noFill/>
                      </a:lnR>
                      <a:lnT w="12700" cmpd="sng">
                        <a:noFill/>
                      </a:lnT>
                      <a:lnB w="19050" cap="flat" cmpd="sng" algn="ctr">
                        <a:solidFill>
                          <a:schemeClr val="tx1"/>
                        </a:solidFill>
                        <a:prstDash val="solid"/>
                        <a:round/>
                        <a:headEnd type="none" w="med" len="med"/>
                        <a:tailEnd type="none" w="med" len="med"/>
                      </a:lnB>
                    </a:tcPr>
                  </a:tc>
                  <a:tc>
                    <a:txBody>
                      <a:bodyPr/>
                      <a:lstStyle/>
                      <a:p>
                        <a:pPr algn="r"/>
                        <a:endParaRPr lang="zh-CN" altLang="en-US" sz="1600" b="1" dirty="0"/>
                      </a:p>
                    </a:txBody>
                    <a:tcPr marL="36000" marR="36000" marT="0" marB="0" anchor="ctr">
                      <a:lnL w="12700" cmpd="sng">
                        <a:noFill/>
                      </a:lnL>
                      <a:lnR w="12700" cmpd="sng">
                        <a:noFill/>
                      </a:lnR>
                      <a:lnT w="12700" cmpd="sng">
                        <a:noFill/>
                      </a:lnT>
                      <a:lnB w="12700" cmpd="sng">
                        <a:noFill/>
                      </a:lnB>
                    </a:tcPr>
                  </a:tc>
                  <a:tc>
                    <a:txBody>
                      <a:bodyPr/>
                      <a:lstStyle/>
                      <a:p>
                        <a:pPr marL="0" algn="ctr" defTabSz="914400" rtl="0" eaLnBrk="1" latinLnBrk="0" hangingPunct="1"/>
                        <a:r>
                          <a:rPr lang="en-US" altLang="zh-CN" sz="1600" b="1" dirty="0" smtClean="0"/>
                          <a:t>BE</a:t>
                        </a:r>
                        <a:r>
                          <a:rPr lang="en-US" altLang="zh-CN" sz="1600" b="1" kern="1200" baseline="-25000" dirty="0" smtClean="0">
                            <a:solidFill>
                              <a:schemeClr val="tx1"/>
                            </a:solidFill>
                            <a:latin typeface="+mn-lt"/>
                            <a:ea typeface="+mn-ea"/>
                            <a:cs typeface="+mn-cs"/>
                          </a:rPr>
                          <a:t>0</a:t>
                        </a:r>
                        <a:endParaRPr lang="zh-CN" altLang="en-US" sz="1600" b="1" kern="1200" baseline="-25000" dirty="0">
                          <a:solidFill>
                            <a:schemeClr val="tx1"/>
                          </a:solidFill>
                          <a:latin typeface="+mn-lt"/>
                          <a:ea typeface="+mn-ea"/>
                          <a:cs typeface="+mn-cs"/>
                        </a:endParaRPr>
                      </a:p>
                    </a:txBody>
                    <a:tcPr marL="36000" marR="36000" marT="0" marB="0" anchor="ctr">
                      <a:lnL w="12700" cmpd="sng">
                        <a:noFill/>
                      </a:lnL>
                      <a:lnR w="12700" cmpd="sng">
                        <a:noFill/>
                      </a:lnR>
                      <a:lnT w="12700" cmpd="sng">
                        <a:noFill/>
                      </a:lnT>
                      <a:lnB w="19050" cap="flat" cmpd="sng" algn="ctr">
                        <a:solidFill>
                          <a:schemeClr val="tx1"/>
                        </a:solidFill>
                        <a:prstDash val="solid"/>
                        <a:round/>
                        <a:headEnd type="none" w="med" len="med"/>
                        <a:tailEnd type="none" w="med" len="med"/>
                      </a:lnB>
                    </a:tcPr>
                  </a:tc>
                </a:tr>
                <a:tr h="288040">
                  <a:tc>
                    <a:txBody>
                      <a:bodyPr/>
                      <a:lstStyle/>
                      <a:p>
                        <a:pPr algn="r"/>
                        <a:r>
                          <a:rPr lang="en-US" altLang="zh-CN" sz="1600" b="1" dirty="0" smtClean="0">
                            <a:solidFill>
                              <a:srgbClr val="0000FF"/>
                            </a:solidFill>
                          </a:rPr>
                          <a:t>FFFFFFFF</a:t>
                        </a: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FFFFFFFE</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FFFFFFFD</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FFFFFFFC</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algn="r"/>
                        <a:r>
                          <a:rPr lang="en-US" altLang="zh-CN" sz="1600" b="1" dirty="0" smtClean="0">
                            <a:solidFill>
                              <a:srgbClr val="0000FF"/>
                            </a:solidFill>
                          </a:rPr>
                          <a:t>FFFFFFFB</a:t>
                        </a: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FFFFFFFA</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FFFFFFF9</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FFFFFFF8</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algn="r"/>
                        <a:r>
                          <a:rPr lang="en-US" altLang="zh-CN" sz="1600" b="1" dirty="0" smtClean="0">
                            <a:solidFill>
                              <a:srgbClr val="0000FF"/>
                            </a:solidFill>
                          </a:rPr>
                          <a:t>FFFFFFF7</a:t>
                        </a: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c>
                    <a:txBody>
                      <a:bodyPr/>
                      <a:lstStyle/>
                      <a:p>
                        <a:pPr algn="r"/>
                        <a:r>
                          <a:rPr lang="en-US" altLang="zh-CN" sz="1600" b="1" dirty="0" smtClean="0">
                            <a:solidFill>
                              <a:srgbClr val="0000FF"/>
                            </a:solidFill>
                          </a:rPr>
                          <a:t>FFFFFFF6</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c>
                    <a:txBody>
                      <a:bodyPr/>
                      <a:lstStyle/>
                      <a:p>
                        <a:pPr algn="r"/>
                        <a:r>
                          <a:rPr lang="en-US" altLang="zh-CN" sz="1600" b="1" dirty="0" smtClean="0">
                            <a:solidFill>
                              <a:srgbClr val="0000FF"/>
                            </a:solidFill>
                          </a:rPr>
                          <a:t>FFFFFFF5</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c>
                    <a:txBody>
                      <a:bodyPr/>
                      <a:lstStyle/>
                      <a:p>
                        <a:pPr algn="r"/>
                        <a:r>
                          <a:rPr lang="en-US" altLang="zh-CN" sz="1600" b="1" dirty="0" smtClean="0">
                            <a:solidFill>
                              <a:srgbClr val="0000FF"/>
                            </a:solidFill>
                          </a:rPr>
                          <a:t>FFFFFFF4</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r>
                <a:tr h="432059">
                  <a:tc>
                    <a:txBody>
                      <a:bodyPr/>
                      <a:lstStyle/>
                      <a:p>
                        <a:pPr algn="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c>
                    <a:txBody>
                      <a:bodyPr/>
                      <a:lstStyle/>
                      <a:p>
                        <a:pPr algn="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c>
                    <a:txBody>
                      <a:bodyPr/>
                      <a:lstStyle/>
                      <a:p>
                        <a:pPr algn="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c>
                    <a:txBody>
                      <a:bodyPr/>
                      <a:lstStyle/>
                      <a:p>
                        <a:pPr algn="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r>
                <a:tr h="288040">
                  <a:tc>
                    <a:txBody>
                      <a:bodyPr/>
                      <a:lstStyle/>
                      <a:p>
                        <a:pPr algn="r"/>
                        <a:r>
                          <a:rPr lang="en-US" altLang="zh-CN" sz="1600" b="1" dirty="0" smtClean="0">
                            <a:solidFill>
                              <a:srgbClr val="0000FF"/>
                            </a:solidFill>
                          </a:rPr>
                          <a:t>0000000B</a:t>
                        </a: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0000000A</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00000009</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00000008</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algn="r"/>
                        <a:r>
                          <a:rPr lang="en-US" altLang="zh-CN" sz="1600" b="1" dirty="0" smtClean="0">
                            <a:solidFill>
                              <a:srgbClr val="0000FF"/>
                            </a:solidFill>
                          </a:rPr>
                          <a:t>00000007</a:t>
                        </a: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00000006</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00000005</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00000004</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0000FF"/>
                            </a:solidFill>
                          </a:rPr>
                          <a:t>00000003</a:t>
                        </a: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0000FF"/>
                            </a:solidFill>
                          </a:rPr>
                          <a:t>00000002</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0000FF"/>
                            </a:solidFill>
                          </a:rPr>
                          <a:t>00000001</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0000FF"/>
                            </a:solidFill>
                          </a:rPr>
                          <a:t>00000000</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algn="r"/>
                        <a:endParaRPr lang="zh-CN" altLang="en-US" sz="1600" b="1" dirty="0"/>
                      </a:p>
                    </a:txBody>
                    <a:tcPr marL="36000" marR="36000" marT="0" marB="0">
                      <a:lnL w="12700" cmpd="sng">
                        <a:noFill/>
                      </a:lnL>
                      <a:lnR w="12700" cmpd="sng">
                        <a:noFill/>
                      </a:lnR>
                      <a:lnT w="12700" cmpd="sng">
                        <a:noFill/>
                      </a:lnT>
                      <a:lnB w="12700" cmpd="sng">
                        <a:noFill/>
                      </a:lnB>
                    </a:tcPr>
                  </a:tc>
                  <a:tc>
                    <a:txBody>
                      <a:bodyPr/>
                      <a:lstStyle/>
                      <a:p>
                        <a:pPr marL="0" marR="0" indent="0" algn="dist"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FF0000"/>
                            </a:solidFill>
                          </a:rPr>
                          <a:t>D</a:t>
                        </a:r>
                        <a:r>
                          <a:rPr lang="en-US" altLang="zh-CN" sz="1600" b="1" baseline="-25000" dirty="0" smtClean="0">
                            <a:solidFill>
                              <a:srgbClr val="FF0000"/>
                            </a:solidFill>
                          </a:rPr>
                          <a:t>31</a:t>
                        </a:r>
                        <a:r>
                          <a:rPr lang="en-US" altLang="zh-CN" sz="1600" b="1" dirty="0" smtClean="0">
                            <a:solidFill>
                              <a:srgbClr val="FF0000"/>
                            </a:solidFill>
                          </a:rPr>
                          <a:t>  D</a:t>
                        </a:r>
                        <a:r>
                          <a:rPr lang="en-US" altLang="zh-CN" sz="1600" b="1" baseline="-25000" dirty="0" smtClean="0">
                            <a:solidFill>
                              <a:srgbClr val="FF0000"/>
                            </a:solidFill>
                          </a:rPr>
                          <a:t>24</a:t>
                        </a:r>
                        <a:endParaRPr lang="zh-CN" altLang="en-US" sz="1600" b="1" baseline="-25000" dirty="0" smtClean="0">
                          <a:solidFill>
                            <a:srgbClr val="FF0000"/>
                          </a:solidFill>
                        </a:endParaRPr>
                      </a:p>
                    </a:txBody>
                    <a:tcPr marL="36000" marR="36000" marT="0" marB="0">
                      <a:lnL w="12700" cmpd="sng">
                        <a:noFill/>
                      </a:lnL>
                      <a:lnR w="12700" cmpd="sng">
                        <a:noFill/>
                      </a:lnR>
                      <a:lnT w="19050" cap="flat" cmpd="sng" algn="ctr">
                        <a:solidFill>
                          <a:schemeClr val="tx1"/>
                        </a:solidFill>
                        <a:prstDash val="solid"/>
                        <a:round/>
                        <a:headEnd type="none" w="med" len="med"/>
                        <a:tailEnd type="none" w="med" len="med"/>
                      </a:lnT>
                      <a:lnB w="12700" cmpd="sng">
                        <a:noFill/>
                      </a:lnB>
                    </a:tcPr>
                  </a:tc>
                  <a:tc>
                    <a:txBody>
                      <a:bodyPr/>
                      <a:lstStyle/>
                      <a:p>
                        <a:pPr algn="r"/>
                        <a:endParaRPr lang="zh-CN" altLang="en-US" sz="1600" b="1" dirty="0">
                          <a:solidFill>
                            <a:srgbClr val="FF0000"/>
                          </a:solidFill>
                        </a:endParaRPr>
                      </a:p>
                    </a:txBody>
                    <a:tcPr marL="36000" marR="36000" marT="0" marB="0">
                      <a:lnL w="12700" cmpd="sng">
                        <a:noFill/>
                      </a:lnL>
                      <a:lnR w="12700" cmpd="sng">
                        <a:noFill/>
                      </a:lnR>
                      <a:lnT w="12700" cmpd="sng">
                        <a:noFill/>
                      </a:lnT>
                      <a:lnB w="12700" cmpd="sng">
                        <a:noFill/>
                      </a:lnB>
                    </a:tcPr>
                  </a:tc>
                  <a:tc>
                    <a:txBody>
                      <a:bodyPr/>
                      <a:lstStyle/>
                      <a:p>
                        <a:pPr marL="0" marR="0" indent="0" algn="dist"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FF0000"/>
                            </a:solidFill>
                          </a:rPr>
                          <a:t>D</a:t>
                        </a:r>
                        <a:r>
                          <a:rPr lang="en-US" altLang="zh-CN" sz="1600" b="1" baseline="-25000" dirty="0" smtClean="0">
                            <a:solidFill>
                              <a:srgbClr val="FF0000"/>
                            </a:solidFill>
                          </a:rPr>
                          <a:t>23</a:t>
                        </a:r>
                        <a:r>
                          <a:rPr lang="en-US" altLang="zh-CN" sz="1600" b="1" dirty="0" smtClean="0">
                            <a:solidFill>
                              <a:srgbClr val="FF0000"/>
                            </a:solidFill>
                          </a:rPr>
                          <a:t>   D</a:t>
                        </a:r>
                        <a:r>
                          <a:rPr lang="en-US" altLang="zh-CN" sz="1600" b="1" baseline="-25000" dirty="0" smtClean="0">
                            <a:solidFill>
                              <a:srgbClr val="FF0000"/>
                            </a:solidFill>
                          </a:rPr>
                          <a:t>16</a:t>
                        </a:r>
                        <a:endParaRPr lang="zh-CN" altLang="en-US" sz="1600" b="1" baseline="-25000" dirty="0" smtClean="0">
                          <a:solidFill>
                            <a:srgbClr val="FF0000"/>
                          </a:solidFill>
                        </a:endParaRPr>
                      </a:p>
                    </a:txBody>
                    <a:tcPr marL="36000" marR="36000" marT="0" marB="0">
                      <a:lnL w="12700" cmpd="sng">
                        <a:noFill/>
                      </a:lnL>
                      <a:lnR w="12700" cmpd="sng">
                        <a:noFill/>
                      </a:lnR>
                      <a:lnT w="19050" cap="flat" cmpd="sng" algn="ctr">
                        <a:solidFill>
                          <a:schemeClr val="tx1"/>
                        </a:solidFill>
                        <a:prstDash val="solid"/>
                        <a:round/>
                        <a:headEnd type="none" w="med" len="med"/>
                        <a:tailEnd type="none" w="med" len="med"/>
                      </a:lnT>
                      <a:lnB w="12700" cmpd="sng">
                        <a:noFill/>
                      </a:lnB>
                    </a:tcPr>
                  </a:tc>
                  <a:tc>
                    <a:txBody>
                      <a:bodyPr/>
                      <a:lstStyle/>
                      <a:p>
                        <a:pPr algn="r"/>
                        <a:endParaRPr lang="zh-CN" altLang="en-US" sz="1600" b="1" dirty="0">
                          <a:solidFill>
                            <a:srgbClr val="FF0000"/>
                          </a:solidFill>
                        </a:endParaRPr>
                      </a:p>
                    </a:txBody>
                    <a:tcPr marL="36000" marR="36000" marT="0" marB="0">
                      <a:lnL w="12700" cmpd="sng">
                        <a:noFill/>
                      </a:lnL>
                      <a:lnR w="12700" cmpd="sng">
                        <a:noFill/>
                      </a:lnR>
                      <a:lnT w="12700" cmpd="sng">
                        <a:noFill/>
                      </a:lnT>
                      <a:lnB w="12700" cmpd="sng">
                        <a:noFill/>
                      </a:lnB>
                    </a:tcPr>
                  </a:tc>
                  <a:tc>
                    <a:txBody>
                      <a:bodyPr/>
                      <a:lstStyle/>
                      <a:p>
                        <a:pPr marL="0" marR="0" indent="0" algn="dist"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FF0000"/>
                            </a:solidFill>
                          </a:rPr>
                          <a:t>D</a:t>
                        </a:r>
                        <a:r>
                          <a:rPr lang="en-US" altLang="zh-CN" sz="1600" b="1" baseline="-25000" dirty="0" smtClean="0">
                            <a:solidFill>
                              <a:srgbClr val="FF0000"/>
                            </a:solidFill>
                          </a:rPr>
                          <a:t>15</a:t>
                        </a:r>
                        <a:r>
                          <a:rPr lang="en-US" altLang="zh-CN" sz="1600" b="1" dirty="0" smtClean="0">
                            <a:solidFill>
                              <a:srgbClr val="FF0000"/>
                            </a:solidFill>
                          </a:rPr>
                          <a:t>   D</a:t>
                        </a:r>
                        <a:r>
                          <a:rPr lang="en-US" altLang="zh-CN" sz="1600" b="1" baseline="-25000" dirty="0" smtClean="0">
                            <a:solidFill>
                              <a:srgbClr val="FF0000"/>
                            </a:solidFill>
                          </a:rPr>
                          <a:t>8</a:t>
                        </a:r>
                        <a:endParaRPr lang="zh-CN" altLang="en-US" sz="1600" b="1" baseline="-25000" dirty="0" smtClean="0">
                          <a:solidFill>
                            <a:srgbClr val="FF0000"/>
                          </a:solidFill>
                        </a:endParaRPr>
                      </a:p>
                    </a:txBody>
                    <a:tcPr marL="36000" marR="36000" marT="0" marB="0">
                      <a:lnL w="12700" cmpd="sng">
                        <a:noFill/>
                      </a:lnL>
                      <a:lnR w="12700" cmpd="sng">
                        <a:noFill/>
                      </a:lnR>
                      <a:lnT w="19050" cap="flat" cmpd="sng" algn="ctr">
                        <a:solidFill>
                          <a:schemeClr val="tx1"/>
                        </a:solidFill>
                        <a:prstDash val="solid"/>
                        <a:round/>
                        <a:headEnd type="none" w="med" len="med"/>
                        <a:tailEnd type="none" w="med" len="med"/>
                      </a:lnT>
                      <a:lnB w="12700" cmpd="sng">
                        <a:noFill/>
                      </a:lnB>
                    </a:tcPr>
                  </a:tc>
                  <a:tc>
                    <a:txBody>
                      <a:bodyPr/>
                      <a:lstStyle/>
                      <a:p>
                        <a:pPr algn="r"/>
                        <a:endParaRPr lang="zh-CN" altLang="en-US" sz="1600" b="1" dirty="0">
                          <a:solidFill>
                            <a:srgbClr val="FF0000"/>
                          </a:solidFill>
                        </a:endParaRPr>
                      </a:p>
                    </a:txBody>
                    <a:tcPr marL="36000" marR="36000" marT="0" marB="0">
                      <a:lnL w="12700" cmpd="sng">
                        <a:noFill/>
                      </a:lnL>
                      <a:lnR w="12700" cmpd="sng">
                        <a:noFill/>
                      </a:lnR>
                      <a:lnT w="12700" cmpd="sng">
                        <a:noFill/>
                      </a:lnT>
                      <a:lnB w="12700" cmpd="sng">
                        <a:noFill/>
                      </a:lnB>
                    </a:tcPr>
                  </a:tc>
                  <a:tc>
                    <a:txBody>
                      <a:bodyPr/>
                      <a:lstStyle/>
                      <a:p>
                        <a:pPr algn="dist"/>
                        <a:r>
                          <a:rPr lang="en-US" altLang="zh-CN" sz="1600" b="1" dirty="0" smtClean="0">
                            <a:solidFill>
                              <a:srgbClr val="FF0000"/>
                            </a:solidFill>
                          </a:rPr>
                          <a:t>D</a:t>
                        </a:r>
                        <a:r>
                          <a:rPr lang="en-US" altLang="zh-CN" sz="1600" b="1" baseline="-25000" dirty="0" smtClean="0">
                            <a:solidFill>
                              <a:srgbClr val="FF0000"/>
                            </a:solidFill>
                          </a:rPr>
                          <a:t>7</a:t>
                        </a:r>
                        <a:r>
                          <a:rPr lang="en-US" altLang="zh-CN" sz="1600" b="1" dirty="0" smtClean="0">
                            <a:solidFill>
                              <a:srgbClr val="FF0000"/>
                            </a:solidFill>
                          </a:rPr>
                          <a:t>     D</a:t>
                        </a:r>
                        <a:r>
                          <a:rPr lang="en-US" altLang="zh-CN" sz="1600" b="1" baseline="-25000" dirty="0" smtClean="0">
                            <a:solidFill>
                              <a:srgbClr val="FF0000"/>
                            </a:solidFill>
                          </a:rPr>
                          <a:t>0</a:t>
                        </a:r>
                        <a:endParaRPr lang="zh-CN" altLang="en-US" sz="1600" b="1" baseline="-25000" dirty="0">
                          <a:solidFill>
                            <a:srgbClr val="FF0000"/>
                          </a:solidFill>
                        </a:endParaRPr>
                      </a:p>
                    </a:txBody>
                    <a:tcPr marL="36000" marR="36000" marT="0" marB="0">
                      <a:lnL w="12700" cmpd="sng">
                        <a:noFill/>
                      </a:lnL>
                      <a:lnR w="12700" cmpd="sng">
                        <a:noFill/>
                      </a:lnR>
                      <a:lnT w="19050" cap="flat" cmpd="sng" algn="ctr">
                        <a:solidFill>
                          <a:schemeClr val="tx1"/>
                        </a:solidFill>
                        <a:prstDash val="solid"/>
                        <a:round/>
                        <a:headEnd type="none" w="med" len="med"/>
                        <a:tailEnd type="none" w="med" len="med"/>
                      </a:lnT>
                      <a:lnB w="12700" cmpd="sng">
                        <a:noFill/>
                      </a:lnB>
                    </a:tcPr>
                  </a:tc>
                </a:tr>
              </a:tbl>
            </a:graphicData>
          </a:graphic>
        </p:graphicFrame>
        <p:sp>
          <p:nvSpPr>
            <p:cNvPr id="5" name="文本框 4"/>
            <p:cNvSpPr txBox="1"/>
            <p:nvPr/>
          </p:nvSpPr>
          <p:spPr>
            <a:xfrm>
              <a:off x="1943141" y="2169318"/>
              <a:ext cx="461665" cy="360050"/>
            </a:xfrm>
            <a:prstGeom prst="rect">
              <a:avLst/>
            </a:prstGeom>
            <a:noFill/>
          </p:spPr>
          <p:txBody>
            <a:bodyPr vert="eaVert" wrap="square" rtlCol="0">
              <a:spAutoFit/>
            </a:bodyPr>
            <a:lstStyle/>
            <a:p>
              <a:r>
                <a:rPr lang="en-US" altLang="zh-CN" dirty="0" smtClean="0">
                  <a:latin typeface="+mn-ea"/>
                  <a:ea typeface="+mn-ea"/>
                </a:rPr>
                <a:t>…</a:t>
              </a:r>
              <a:endParaRPr lang="zh-CN" altLang="en-US" dirty="0">
                <a:latin typeface="+mn-ea"/>
                <a:ea typeface="+mn-ea"/>
              </a:endParaRPr>
            </a:p>
          </p:txBody>
        </p:sp>
        <p:sp>
          <p:nvSpPr>
            <p:cNvPr id="15" name="文本框 14"/>
            <p:cNvSpPr txBox="1"/>
            <p:nvPr/>
          </p:nvSpPr>
          <p:spPr>
            <a:xfrm>
              <a:off x="3960407" y="2169318"/>
              <a:ext cx="461665" cy="360050"/>
            </a:xfrm>
            <a:prstGeom prst="rect">
              <a:avLst/>
            </a:prstGeom>
            <a:noFill/>
          </p:spPr>
          <p:txBody>
            <a:bodyPr vert="eaVert" wrap="square" rtlCol="0">
              <a:spAutoFit/>
            </a:bodyPr>
            <a:lstStyle/>
            <a:p>
              <a:r>
                <a:rPr lang="en-US" altLang="zh-CN" dirty="0" smtClean="0">
                  <a:latin typeface="+mn-ea"/>
                  <a:ea typeface="+mn-ea"/>
                </a:rPr>
                <a:t>…</a:t>
              </a:r>
              <a:endParaRPr lang="zh-CN" altLang="en-US" dirty="0">
                <a:latin typeface="+mn-ea"/>
                <a:ea typeface="+mn-ea"/>
              </a:endParaRPr>
            </a:p>
          </p:txBody>
        </p:sp>
        <p:sp>
          <p:nvSpPr>
            <p:cNvPr id="16" name="文本框 15"/>
            <p:cNvSpPr txBox="1"/>
            <p:nvPr/>
          </p:nvSpPr>
          <p:spPr>
            <a:xfrm>
              <a:off x="5957945" y="2169318"/>
              <a:ext cx="461665" cy="360050"/>
            </a:xfrm>
            <a:prstGeom prst="rect">
              <a:avLst/>
            </a:prstGeom>
            <a:noFill/>
          </p:spPr>
          <p:txBody>
            <a:bodyPr vert="eaVert" wrap="square" rtlCol="0">
              <a:spAutoFit/>
            </a:bodyPr>
            <a:lstStyle/>
            <a:p>
              <a:r>
                <a:rPr lang="en-US" altLang="zh-CN" dirty="0" smtClean="0">
                  <a:latin typeface="+mn-ea"/>
                  <a:ea typeface="+mn-ea"/>
                </a:rPr>
                <a:t>…</a:t>
              </a:r>
              <a:endParaRPr lang="zh-CN" altLang="en-US" dirty="0">
                <a:latin typeface="+mn-ea"/>
                <a:ea typeface="+mn-ea"/>
              </a:endParaRPr>
            </a:p>
          </p:txBody>
        </p:sp>
        <p:sp>
          <p:nvSpPr>
            <p:cNvPr id="17" name="文本框 16"/>
            <p:cNvSpPr txBox="1"/>
            <p:nvPr/>
          </p:nvSpPr>
          <p:spPr>
            <a:xfrm>
              <a:off x="8001013" y="2169318"/>
              <a:ext cx="461665" cy="360050"/>
            </a:xfrm>
            <a:prstGeom prst="rect">
              <a:avLst/>
            </a:prstGeom>
            <a:noFill/>
          </p:spPr>
          <p:txBody>
            <a:bodyPr vert="eaVert" wrap="square" rtlCol="0">
              <a:spAutoFit/>
            </a:bodyPr>
            <a:lstStyle/>
            <a:p>
              <a:r>
                <a:rPr lang="en-US" altLang="zh-CN" dirty="0" smtClean="0">
                  <a:latin typeface="+mn-ea"/>
                  <a:ea typeface="+mn-ea"/>
                </a:rPr>
                <a:t>…</a:t>
              </a:r>
              <a:endParaRPr lang="zh-CN" altLang="en-US" dirty="0">
                <a:latin typeface="+mn-ea"/>
                <a:ea typeface="+mn-ea"/>
              </a:endParaRPr>
            </a:p>
          </p:txBody>
        </p:sp>
        <p:cxnSp>
          <p:nvCxnSpPr>
            <p:cNvPr id="19" name="直接连接符 18"/>
            <p:cNvCxnSpPr/>
            <p:nvPr/>
          </p:nvCxnSpPr>
          <p:spPr bwMode="auto">
            <a:xfrm>
              <a:off x="8050880" y="1028468"/>
              <a:ext cx="253688" cy="0"/>
            </a:xfrm>
            <a:prstGeom prst="line">
              <a:avLst/>
            </a:prstGeom>
            <a:noFill/>
            <a:ln w="19050" cap="flat" cmpd="sng" algn="ctr">
              <a:solidFill>
                <a:schemeClr val="tx1"/>
              </a:solidFill>
              <a:prstDash val="solid"/>
              <a:round/>
              <a:headEnd type="none" w="med" len="med"/>
              <a:tailEnd type="none" w="med" len="lg"/>
            </a:ln>
            <a:effectLst/>
          </p:spPr>
        </p:cxnSp>
        <p:cxnSp>
          <p:nvCxnSpPr>
            <p:cNvPr id="21" name="直接连接符 20"/>
            <p:cNvCxnSpPr/>
            <p:nvPr/>
          </p:nvCxnSpPr>
          <p:spPr bwMode="auto">
            <a:xfrm>
              <a:off x="6032053" y="1028468"/>
              <a:ext cx="253688" cy="0"/>
            </a:xfrm>
            <a:prstGeom prst="line">
              <a:avLst/>
            </a:prstGeom>
            <a:noFill/>
            <a:ln w="19050" cap="flat" cmpd="sng" algn="ctr">
              <a:solidFill>
                <a:schemeClr val="tx1"/>
              </a:solidFill>
              <a:prstDash val="solid"/>
              <a:round/>
              <a:headEnd type="none" w="med" len="med"/>
              <a:tailEnd type="none" w="med" len="lg"/>
            </a:ln>
            <a:effectLst/>
          </p:spPr>
        </p:cxnSp>
        <p:cxnSp>
          <p:nvCxnSpPr>
            <p:cNvPr id="22" name="直接连接符 21"/>
            <p:cNvCxnSpPr/>
            <p:nvPr/>
          </p:nvCxnSpPr>
          <p:spPr bwMode="auto">
            <a:xfrm>
              <a:off x="4007765" y="1028468"/>
              <a:ext cx="253688" cy="0"/>
            </a:xfrm>
            <a:prstGeom prst="line">
              <a:avLst/>
            </a:prstGeom>
            <a:noFill/>
            <a:ln w="19050" cap="flat" cmpd="sng" algn="ctr">
              <a:solidFill>
                <a:schemeClr val="tx1"/>
              </a:solidFill>
              <a:prstDash val="solid"/>
              <a:round/>
              <a:headEnd type="none" w="med" len="med"/>
              <a:tailEnd type="none" w="med" len="lg"/>
            </a:ln>
            <a:effectLst/>
          </p:spPr>
        </p:cxnSp>
        <p:cxnSp>
          <p:nvCxnSpPr>
            <p:cNvPr id="23" name="直接连接符 22"/>
            <p:cNvCxnSpPr/>
            <p:nvPr/>
          </p:nvCxnSpPr>
          <p:spPr bwMode="auto">
            <a:xfrm>
              <a:off x="1998207" y="1028468"/>
              <a:ext cx="253688" cy="0"/>
            </a:xfrm>
            <a:prstGeom prst="line">
              <a:avLst/>
            </a:prstGeom>
            <a:noFill/>
            <a:ln w="19050" cap="flat" cmpd="sng" algn="ctr">
              <a:solidFill>
                <a:schemeClr val="tx1"/>
              </a:solidFill>
              <a:prstDash val="solid"/>
              <a:round/>
              <a:headEnd type="none" w="med" len="med"/>
              <a:tailEnd type="none" w="med" len="lg"/>
            </a:ln>
            <a:effectLst/>
          </p:spPr>
        </p:cxnSp>
      </p:grpSp>
      <p:sp>
        <p:nvSpPr>
          <p:cNvPr id="8" name="矩形 7"/>
          <p:cNvSpPr/>
          <p:nvPr/>
        </p:nvSpPr>
        <p:spPr>
          <a:xfrm>
            <a:off x="2336028" y="6080837"/>
            <a:ext cx="4572000" cy="461665"/>
          </a:xfrm>
          <a:prstGeom prst="rect">
            <a:avLst/>
          </a:prstGeom>
        </p:spPr>
        <p:txBody>
          <a:bodyPr>
            <a:spAutoFit/>
          </a:bodyPr>
          <a:lstStyle/>
          <a:p>
            <a:r>
              <a:rPr lang="en-US" altLang="zh-CN" sz="2400" b="1" kern="0" dirty="0">
                <a:solidFill>
                  <a:srgbClr val="000000"/>
                </a:solidFill>
                <a:latin typeface="Times New Roman"/>
                <a:ea typeface="宋体"/>
              </a:rPr>
              <a:t>Intel 32 </a:t>
            </a:r>
            <a:r>
              <a:rPr lang="zh-CN" altLang="en-US" sz="2400" b="1" kern="0" dirty="0">
                <a:solidFill>
                  <a:srgbClr val="000000"/>
                </a:solidFill>
                <a:latin typeface="Times New Roman"/>
                <a:ea typeface="宋体"/>
              </a:rPr>
              <a:t>位</a:t>
            </a:r>
            <a:r>
              <a:rPr lang="zh-CN" altLang="en-US" sz="2400" b="1" kern="0" dirty="0" smtClean="0">
                <a:solidFill>
                  <a:srgbClr val="000000"/>
                </a:solidFill>
                <a:latin typeface="Times New Roman"/>
                <a:ea typeface="宋体"/>
              </a:rPr>
              <a:t>存储系统的组织</a:t>
            </a:r>
            <a:r>
              <a:rPr lang="zh-CN" altLang="en-US" sz="2400" b="1" kern="0" dirty="0">
                <a:solidFill>
                  <a:srgbClr val="000000"/>
                </a:solidFill>
                <a:latin typeface="Times New Roman"/>
                <a:ea typeface="宋体"/>
              </a:rPr>
              <a:t>结构</a:t>
            </a:r>
            <a:endParaRPr lang="zh-CN" altLang="en-US" sz="1600" dirty="0"/>
          </a:p>
        </p:txBody>
      </p:sp>
      <p:sp>
        <p:nvSpPr>
          <p:cNvPr id="9" name="动作按钮: 信息 8">
            <a:hlinkClick r:id="rId2" action="ppaction://hlinksldjump" highlightClick="1"/>
          </p:cNvPr>
          <p:cNvSpPr/>
          <p:nvPr/>
        </p:nvSpPr>
        <p:spPr bwMode="auto">
          <a:xfrm>
            <a:off x="5364110" y="875585"/>
            <a:ext cx="360050" cy="360050"/>
          </a:xfrm>
          <a:prstGeom prst="actionButtonInformation">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140569935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2.4.2  </a:t>
            </a:r>
            <a:r>
              <a:rPr lang="zh-CN" altLang="en-US" dirty="0" smtClean="0"/>
              <a:t>主存储器结构</a:t>
            </a:r>
            <a:endParaRPr lang="zh-CN" altLang="en-US" dirty="0"/>
          </a:p>
        </p:txBody>
      </p:sp>
      <p:sp>
        <p:nvSpPr>
          <p:cNvPr id="4" name="灯片编号占位符 3"/>
          <p:cNvSpPr>
            <a:spLocks noGrp="1"/>
          </p:cNvSpPr>
          <p:nvPr>
            <p:ph type="sldNum" sz="quarter" idx="11"/>
          </p:nvPr>
        </p:nvSpPr>
        <p:spPr/>
        <p:txBody>
          <a:bodyPr/>
          <a:lstStyle/>
          <a:p>
            <a:fld id="{05A25CE3-80AF-4A68-9E04-5E3C960845FC}" type="slidenum">
              <a:rPr lang="zh-CN" altLang="en-US" smtClean="0"/>
              <a:pPr/>
              <a:t>132</a:t>
            </a:fld>
            <a:endParaRPr lang="en-US" altLang="zh-CN"/>
          </a:p>
        </p:txBody>
      </p:sp>
      <p:sp>
        <p:nvSpPr>
          <p:cNvPr id="6" name="内容占位符 5"/>
          <p:cNvSpPr>
            <a:spLocks noGrp="1"/>
          </p:cNvSpPr>
          <p:nvPr>
            <p:ph idx="1"/>
          </p:nvPr>
        </p:nvSpPr>
        <p:spPr>
          <a:xfrm>
            <a:off x="128248" y="1285773"/>
            <a:ext cx="8836362" cy="486997"/>
          </a:xfrm>
        </p:spPr>
        <p:txBody>
          <a:bodyPr/>
          <a:lstStyle/>
          <a:p>
            <a:pPr marL="0" indent="0" algn="ctr">
              <a:spcBef>
                <a:spcPts val="1200"/>
              </a:spcBef>
              <a:buClr>
                <a:srgbClr val="00007D"/>
              </a:buClr>
              <a:buNone/>
            </a:pPr>
            <a:r>
              <a:rPr lang="en-US" altLang="zh-CN" dirty="0" smtClean="0">
                <a:solidFill>
                  <a:srgbClr val="000000"/>
                </a:solidFill>
                <a:ea typeface="楷体_GB2312" pitchFamily="49" charset="-122"/>
                <a:cs typeface="Arial" panose="020B0604020202020204" pitchFamily="34" charset="0"/>
              </a:rPr>
              <a:t>Intel 32 </a:t>
            </a:r>
            <a:r>
              <a:rPr lang="zh-CN" altLang="en-US" dirty="0" smtClean="0">
                <a:solidFill>
                  <a:srgbClr val="000000"/>
                </a:solidFill>
                <a:ea typeface="楷体_GB2312" pitchFamily="49" charset="-122"/>
                <a:cs typeface="Arial" panose="020B0604020202020204" pitchFamily="34" charset="0"/>
              </a:rPr>
              <a:t>位存储系统允许的数据读</a:t>
            </a:r>
            <a:r>
              <a:rPr lang="en-US" altLang="zh-CN" dirty="0" smtClean="0">
                <a:solidFill>
                  <a:srgbClr val="000000"/>
                </a:solidFill>
                <a:ea typeface="楷体_GB2312" pitchFamily="49" charset="-122"/>
                <a:cs typeface="Arial" panose="020B0604020202020204" pitchFamily="34" charset="0"/>
              </a:rPr>
              <a:t>/</a:t>
            </a:r>
            <a:r>
              <a:rPr lang="zh-CN" altLang="en-US" dirty="0" smtClean="0">
                <a:solidFill>
                  <a:srgbClr val="000000"/>
                </a:solidFill>
                <a:ea typeface="楷体_GB2312" pitchFamily="49" charset="-122"/>
                <a:cs typeface="Arial" panose="020B0604020202020204" pitchFamily="34" charset="0"/>
              </a:rPr>
              <a:t>写操作</a:t>
            </a:r>
            <a:endParaRPr lang="en-US" altLang="zh-CN" dirty="0">
              <a:solidFill>
                <a:srgbClr val="000000"/>
              </a:solidFill>
              <a:ea typeface="楷体_GB2312" pitchFamily="49" charset="-122"/>
              <a:cs typeface="Arial" panose="020B060402020202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1903033026"/>
              </p:ext>
            </p:extLst>
          </p:nvPr>
        </p:nvGraphicFramePr>
        <p:xfrm>
          <a:off x="251400" y="2015210"/>
          <a:ext cx="8634172" cy="3613990"/>
        </p:xfrm>
        <a:graphic>
          <a:graphicData uri="http://schemas.openxmlformats.org/drawingml/2006/table">
            <a:tbl>
              <a:tblPr firstRow="1" bandRow="1">
                <a:tableStyleId>{5940675A-B579-460E-94D1-54222C63F5DA}</a:tableStyleId>
              </a:tblPr>
              <a:tblGrid>
                <a:gridCol w="754348"/>
                <a:gridCol w="754348"/>
                <a:gridCol w="754348"/>
                <a:gridCol w="754348"/>
                <a:gridCol w="3456480"/>
                <a:gridCol w="2160300"/>
              </a:tblGrid>
              <a:tr h="549670">
                <a:tc>
                  <a:txBody>
                    <a:bodyPr/>
                    <a:lstStyle/>
                    <a:p>
                      <a:pPr algn="ctr"/>
                      <a:r>
                        <a:rPr lang="en-US" altLang="zh-CN" sz="2400" b="1" dirty="0" smtClean="0">
                          <a:latin typeface="+mn-lt"/>
                        </a:rPr>
                        <a:t>BE</a:t>
                      </a:r>
                      <a:r>
                        <a:rPr lang="en-US" altLang="zh-CN" sz="2400" b="1" baseline="-25000" dirty="0" smtClean="0">
                          <a:latin typeface="+mn-lt"/>
                        </a:rPr>
                        <a:t>3</a:t>
                      </a:r>
                      <a:endParaRPr lang="zh-CN" altLang="en-US" sz="2400" b="1" baseline="-25000" dirty="0">
                        <a:latin typeface="+mn-lt"/>
                      </a:endParaRPr>
                    </a:p>
                  </a:txBody>
                  <a:tcPr marL="36000" marR="36000" marT="36000" marB="36000"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sz="2400" b="1" dirty="0" smtClean="0">
                          <a:latin typeface="+mn-lt"/>
                        </a:rPr>
                        <a:t>BE</a:t>
                      </a:r>
                      <a:r>
                        <a:rPr lang="en-US" altLang="zh-CN" sz="2400" b="1" kern="1200" baseline="-25000" dirty="0" smtClean="0">
                          <a:solidFill>
                            <a:schemeClr val="tx1"/>
                          </a:solidFill>
                          <a:latin typeface="+mn-lt"/>
                          <a:ea typeface="+mn-ea"/>
                          <a:cs typeface="+mn-cs"/>
                        </a:rPr>
                        <a:t>2</a:t>
                      </a:r>
                      <a:endParaRPr lang="zh-CN" altLang="en-US" sz="2400" b="1" kern="1200" baseline="-25000" dirty="0">
                        <a:solidFill>
                          <a:schemeClr val="tx1"/>
                        </a:solidFill>
                        <a:latin typeface="+mn-lt"/>
                        <a:ea typeface="+mn-ea"/>
                        <a:cs typeface="+mn-cs"/>
                      </a:endParaRPr>
                    </a:p>
                  </a:txBody>
                  <a:tcPr marL="36000" marR="36000" marT="36000" marB="3600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sz="2400" b="1" dirty="0" smtClean="0">
                          <a:latin typeface="+mn-lt"/>
                        </a:rPr>
                        <a:t>BE</a:t>
                      </a:r>
                      <a:r>
                        <a:rPr lang="en-US" altLang="zh-CN" sz="2400" b="1" kern="1200" baseline="-25000" dirty="0" smtClean="0">
                          <a:solidFill>
                            <a:schemeClr val="tx1"/>
                          </a:solidFill>
                          <a:latin typeface="+mn-lt"/>
                          <a:ea typeface="+mn-ea"/>
                          <a:cs typeface="+mn-cs"/>
                        </a:rPr>
                        <a:t>1</a:t>
                      </a:r>
                      <a:endParaRPr lang="zh-CN" altLang="en-US" sz="2400" b="1" kern="1200" baseline="-25000" dirty="0">
                        <a:solidFill>
                          <a:schemeClr val="tx1"/>
                        </a:solidFill>
                        <a:latin typeface="+mn-lt"/>
                        <a:ea typeface="+mn-ea"/>
                        <a:cs typeface="+mn-cs"/>
                      </a:endParaRPr>
                    </a:p>
                  </a:txBody>
                  <a:tcPr marL="36000" marR="36000" marT="36000" marB="3600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sz="2400" b="1" dirty="0" smtClean="0">
                          <a:latin typeface="+mn-lt"/>
                        </a:rPr>
                        <a:t>BE</a:t>
                      </a:r>
                      <a:r>
                        <a:rPr lang="en-US" altLang="zh-CN" sz="2400" b="1" kern="1200" baseline="-25000" dirty="0" smtClean="0">
                          <a:solidFill>
                            <a:schemeClr val="tx1"/>
                          </a:solidFill>
                          <a:latin typeface="+mn-lt"/>
                          <a:ea typeface="+mn-ea"/>
                          <a:cs typeface="+mn-cs"/>
                        </a:rPr>
                        <a:t>0</a:t>
                      </a:r>
                      <a:endParaRPr lang="zh-CN" altLang="en-US" sz="2400" b="1" kern="1200" baseline="-25000" dirty="0">
                        <a:solidFill>
                          <a:schemeClr val="tx1"/>
                        </a:solidFill>
                        <a:latin typeface="+mn-lt"/>
                        <a:ea typeface="+mn-ea"/>
                        <a:cs typeface="+mn-cs"/>
                      </a:endParaRPr>
                    </a:p>
                  </a:txBody>
                  <a:tcPr marL="36000" marR="36000" marT="36000" marB="36000"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CFFFF"/>
                    </a:solidFill>
                  </a:tcPr>
                </a:tc>
                <a:tc>
                  <a:txBody>
                    <a:bodyPr/>
                    <a:lstStyle/>
                    <a:p>
                      <a:pPr algn="ctr"/>
                      <a:r>
                        <a:rPr lang="zh-CN" altLang="en-US" sz="2400" b="1" dirty="0" smtClean="0">
                          <a:latin typeface="+mn-lt"/>
                        </a:rPr>
                        <a:t>加载的存储器地址</a:t>
                      </a:r>
                      <a:endParaRPr lang="zh-CN" altLang="en-US" sz="2400" b="1" dirty="0">
                        <a:latin typeface="+mn-lt"/>
                      </a:endParaRPr>
                    </a:p>
                  </a:txBody>
                  <a:tcPr marL="36000" marR="36000" marT="36000" marB="36000"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CFFFF"/>
                    </a:solidFill>
                  </a:tcPr>
                </a:tc>
                <a:tc>
                  <a:txBody>
                    <a:bodyPr/>
                    <a:lstStyle/>
                    <a:p>
                      <a:pPr algn="ctr"/>
                      <a:r>
                        <a:rPr lang="zh-CN" altLang="en-US" sz="2400" b="1" dirty="0" smtClean="0">
                          <a:latin typeface="+mn-lt"/>
                        </a:rPr>
                        <a:t>读</a:t>
                      </a:r>
                      <a:r>
                        <a:rPr lang="en-US" altLang="zh-CN" sz="2400" b="1" dirty="0" smtClean="0">
                          <a:latin typeface="+mn-lt"/>
                        </a:rPr>
                        <a:t>/</a:t>
                      </a:r>
                      <a:r>
                        <a:rPr lang="zh-CN" altLang="en-US" sz="2400" b="1" dirty="0" smtClean="0">
                          <a:latin typeface="+mn-lt"/>
                        </a:rPr>
                        <a:t>写的数据位</a:t>
                      </a:r>
                      <a:endParaRPr lang="zh-CN" altLang="en-US" sz="2400" b="1" dirty="0">
                        <a:latin typeface="+mn-lt"/>
                      </a:endParaRPr>
                    </a:p>
                  </a:txBody>
                  <a:tcPr marL="36000" marR="36000" marT="36000" marB="36000"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CFFFF"/>
                    </a:solidFill>
                  </a:tcPr>
                </a:tc>
              </a:tr>
              <a:tr h="370840">
                <a:tc>
                  <a:txBody>
                    <a:bodyPr/>
                    <a:lstStyle/>
                    <a:p>
                      <a:pPr algn="ctr"/>
                      <a:endParaRPr lang="zh-CN" altLang="en-US" sz="2400" b="1" dirty="0">
                        <a:latin typeface="+mn-lt"/>
                      </a:endParaRPr>
                    </a:p>
                  </a:txBody>
                  <a:tcPr marL="36000" marR="36000" marT="36000" marB="36000"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solidFill>
                      <a:srgbClr val="FFFF99"/>
                    </a:solidFill>
                  </a:tcPr>
                </a:tc>
                <a:tc>
                  <a:txBody>
                    <a:bodyPr/>
                    <a:lstStyle/>
                    <a:p>
                      <a:pPr algn="ctr"/>
                      <a:endParaRPr lang="zh-CN" altLang="en-US" sz="2400" b="1" dirty="0">
                        <a:latin typeface="+mn-lt"/>
                      </a:endParaRPr>
                    </a:p>
                  </a:txBody>
                  <a:tcPr marL="36000" marR="36000" marT="36000" marB="36000" anchor="ctr">
                    <a:lnT w="19050" cap="flat" cmpd="sng" algn="ctr">
                      <a:solidFill>
                        <a:schemeClr val="tx1"/>
                      </a:solidFill>
                      <a:prstDash val="solid"/>
                      <a:round/>
                      <a:headEnd type="none" w="med" len="med"/>
                      <a:tailEnd type="none" w="med" len="med"/>
                    </a:lnT>
                    <a:solidFill>
                      <a:srgbClr val="FFFF99"/>
                    </a:solidFill>
                  </a:tcPr>
                </a:tc>
                <a:tc>
                  <a:txBody>
                    <a:bodyPr/>
                    <a:lstStyle/>
                    <a:p>
                      <a:pPr algn="ctr"/>
                      <a:endParaRPr lang="zh-CN" altLang="en-US" sz="2400" b="1" dirty="0">
                        <a:latin typeface="+mn-lt"/>
                      </a:endParaRPr>
                    </a:p>
                  </a:txBody>
                  <a:tcPr marL="36000" marR="36000" marT="36000" marB="36000" anchor="ctr">
                    <a:lnT w="19050" cap="flat" cmpd="sng" algn="ctr">
                      <a:solidFill>
                        <a:schemeClr val="tx1"/>
                      </a:solidFill>
                      <a:prstDash val="solid"/>
                      <a:round/>
                      <a:headEnd type="none" w="med" len="med"/>
                      <a:tailEnd type="none" w="med" len="med"/>
                    </a:lnT>
                    <a:solidFill>
                      <a:srgbClr val="FFFF99"/>
                    </a:solidFill>
                  </a:tcPr>
                </a:tc>
                <a:tc>
                  <a:txBody>
                    <a:bodyPr/>
                    <a:lstStyle/>
                    <a:p>
                      <a:pPr algn="ctr"/>
                      <a:r>
                        <a:rPr lang="en-US" altLang="zh-CN" sz="2400" b="1" dirty="0" smtClean="0">
                          <a:latin typeface="+mn-lt"/>
                        </a:rPr>
                        <a:t>0</a:t>
                      </a:r>
                      <a:endParaRPr lang="zh-CN" altLang="en-US" sz="2400" b="1" dirty="0">
                        <a:latin typeface="+mn-lt"/>
                      </a:endParaRPr>
                    </a:p>
                  </a:txBody>
                  <a:tcPr marL="36000" marR="36000" marT="36000" marB="36000"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rgbClr val="FFFF99"/>
                    </a:solidFill>
                  </a:tcPr>
                </a:tc>
                <a:tc>
                  <a:txBody>
                    <a:bodyPr/>
                    <a:lstStyle/>
                    <a:p>
                      <a:pPr algn="ctr"/>
                      <a:r>
                        <a:rPr lang="en-US" altLang="zh-CN" sz="2400" b="1" dirty="0" smtClean="0">
                          <a:latin typeface="+mn-ea"/>
                          <a:ea typeface="+mn-ea"/>
                        </a:rPr>
                        <a:t>(</a:t>
                      </a:r>
                      <a:r>
                        <a:rPr lang="zh-CN" altLang="en-US" sz="2400" b="1" dirty="0" smtClean="0">
                          <a:latin typeface="+mn-lt"/>
                        </a:rPr>
                        <a:t>存储器地址</a:t>
                      </a:r>
                      <a:r>
                        <a:rPr lang="en-US" altLang="zh-CN" sz="2400" b="1" kern="1200" dirty="0" smtClean="0">
                          <a:solidFill>
                            <a:schemeClr val="tx1"/>
                          </a:solidFill>
                          <a:latin typeface="+mn-ea"/>
                          <a:ea typeface="+mn-ea"/>
                          <a:cs typeface="+mn-cs"/>
                        </a:rPr>
                        <a:t>)</a:t>
                      </a:r>
                      <a:r>
                        <a:rPr lang="en-US" altLang="zh-CN" sz="2400" b="1" dirty="0" smtClean="0">
                          <a:latin typeface="+mn-lt"/>
                        </a:rPr>
                        <a:t>mod 4 = 0</a:t>
                      </a:r>
                      <a:endParaRPr lang="zh-CN" altLang="en-US" sz="2400" b="1" dirty="0">
                        <a:latin typeface="+mn-lt"/>
                      </a:endParaRPr>
                    </a:p>
                  </a:txBody>
                  <a:tcPr marL="36000" marR="36000" marT="36000" marB="36000"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solidFill>
                      <a:srgbClr val="FFFF99"/>
                    </a:solidFill>
                  </a:tcPr>
                </a:tc>
                <a:tc>
                  <a:txBody>
                    <a:bodyPr/>
                    <a:lstStyle/>
                    <a:p>
                      <a:pPr algn="ctr"/>
                      <a:r>
                        <a:rPr lang="en-US" altLang="zh-CN" sz="2400" b="1" dirty="0" smtClean="0">
                          <a:latin typeface="+mn-lt"/>
                        </a:rPr>
                        <a:t>D</a:t>
                      </a:r>
                      <a:r>
                        <a:rPr lang="en-US" altLang="zh-CN" sz="2400" b="1" baseline="-25000" dirty="0" smtClean="0">
                          <a:latin typeface="+mn-lt"/>
                        </a:rPr>
                        <a:t>0</a:t>
                      </a:r>
                      <a:r>
                        <a:rPr lang="zh-CN" altLang="en-US" sz="2400" b="1" dirty="0" smtClean="0">
                          <a:latin typeface="+mn-lt"/>
                        </a:rPr>
                        <a:t>～</a:t>
                      </a:r>
                      <a:r>
                        <a:rPr lang="en-US" altLang="zh-CN" sz="2400" b="1" dirty="0" smtClean="0">
                          <a:latin typeface="+mn-lt"/>
                        </a:rPr>
                        <a:t>D</a:t>
                      </a:r>
                      <a:r>
                        <a:rPr lang="en-US" altLang="zh-CN" sz="2400" b="1" baseline="-25000" dirty="0" smtClean="0">
                          <a:latin typeface="+mn-lt"/>
                        </a:rPr>
                        <a:t>7</a:t>
                      </a:r>
                      <a:endParaRPr lang="zh-CN" altLang="en-US" sz="2400" b="1" baseline="-25000" dirty="0">
                        <a:latin typeface="+mn-lt"/>
                      </a:endParaRPr>
                    </a:p>
                  </a:txBody>
                  <a:tcPr marL="36000" marR="36000" marT="36000" marB="36000"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rgbClr val="FFFF99"/>
                    </a:solidFill>
                  </a:tcPr>
                </a:tc>
              </a:tr>
              <a:tr h="370840">
                <a:tc>
                  <a:txBody>
                    <a:bodyPr/>
                    <a:lstStyle/>
                    <a:p>
                      <a:pPr algn="ctr"/>
                      <a:endParaRPr lang="zh-CN" altLang="en-US" sz="2400" b="1">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endParaRPr lang="zh-CN" altLang="en-US" sz="2400" b="1" dirty="0">
                        <a:latin typeface="+mn-lt"/>
                      </a:endParaRPr>
                    </a:p>
                  </a:txBody>
                  <a:tcPr marL="36000" marR="36000" marT="36000" marB="36000" anchor="ctr">
                    <a:solidFill>
                      <a:srgbClr val="FFFF99"/>
                    </a:solidFill>
                  </a:tcPr>
                </a:tc>
                <a:tc>
                  <a:txBody>
                    <a:bodyPr/>
                    <a:lstStyle/>
                    <a:p>
                      <a:pPr algn="ctr"/>
                      <a:r>
                        <a:rPr lang="en-US" altLang="zh-CN" sz="2400" b="1" dirty="0" smtClean="0">
                          <a:latin typeface="+mn-lt"/>
                        </a:rPr>
                        <a:t>0</a:t>
                      </a:r>
                      <a:endParaRPr lang="zh-CN" altLang="en-US" sz="2400" b="1" dirty="0">
                        <a:latin typeface="+mn-lt"/>
                      </a:endParaRPr>
                    </a:p>
                  </a:txBody>
                  <a:tcPr marL="36000" marR="36000" marT="36000" marB="36000" anchor="ctr">
                    <a:solidFill>
                      <a:srgbClr val="FFFF99"/>
                    </a:solidFill>
                  </a:tcPr>
                </a:tc>
                <a:tc>
                  <a:txBody>
                    <a:bodyPr/>
                    <a:lstStyle/>
                    <a:p>
                      <a:pPr algn="ctr"/>
                      <a:endParaRPr lang="zh-CN" altLang="en-US" sz="2400"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c>
                  <a:txBody>
                    <a:bodyPr/>
                    <a:lstStyle/>
                    <a:p>
                      <a:pPr algn="ctr"/>
                      <a:r>
                        <a:rPr lang="en-US" altLang="zh-CN" sz="2400" b="1" dirty="0" smtClean="0">
                          <a:latin typeface="+mn-ea"/>
                          <a:ea typeface="+mn-ea"/>
                        </a:rPr>
                        <a:t>(</a:t>
                      </a:r>
                      <a:r>
                        <a:rPr lang="zh-CN" altLang="en-US" sz="2400" b="1" dirty="0" smtClean="0">
                          <a:latin typeface="+mn-lt"/>
                        </a:rPr>
                        <a:t>存储器地址</a:t>
                      </a:r>
                      <a:r>
                        <a:rPr lang="en-US" altLang="zh-CN" sz="2400" b="1" kern="1200" dirty="0" smtClean="0">
                          <a:solidFill>
                            <a:schemeClr val="tx1"/>
                          </a:solidFill>
                          <a:latin typeface="+mn-ea"/>
                          <a:ea typeface="+mn-ea"/>
                          <a:cs typeface="+mn-cs"/>
                        </a:rPr>
                        <a:t>)</a:t>
                      </a:r>
                      <a:r>
                        <a:rPr lang="en-US" altLang="zh-CN" sz="2400" b="1" dirty="0" smtClean="0">
                          <a:latin typeface="+mn-lt"/>
                        </a:rPr>
                        <a:t>mod 4 = 1</a:t>
                      </a:r>
                      <a:endParaRPr lang="zh-CN" altLang="en-US" sz="2400" b="1" dirty="0">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r>
                        <a:rPr lang="en-US" altLang="zh-CN" sz="2400" b="1" dirty="0" smtClean="0">
                          <a:latin typeface="+mn-lt"/>
                        </a:rPr>
                        <a:t>D</a:t>
                      </a:r>
                      <a:r>
                        <a:rPr lang="en-US" altLang="zh-CN" sz="2400" b="1" baseline="-25000" dirty="0" smtClean="0">
                          <a:latin typeface="+mn-lt"/>
                        </a:rPr>
                        <a:t>8</a:t>
                      </a:r>
                      <a:r>
                        <a:rPr lang="zh-CN" altLang="en-US" sz="2400" b="1" dirty="0" smtClean="0">
                          <a:latin typeface="+mn-lt"/>
                        </a:rPr>
                        <a:t>～</a:t>
                      </a:r>
                      <a:r>
                        <a:rPr lang="en-US" altLang="zh-CN" sz="2400" b="1" dirty="0" smtClean="0">
                          <a:latin typeface="+mn-lt"/>
                        </a:rPr>
                        <a:t>D</a:t>
                      </a:r>
                      <a:r>
                        <a:rPr lang="en-US" altLang="zh-CN" sz="2400" b="1" baseline="-25000" dirty="0" smtClean="0">
                          <a:latin typeface="+mn-lt"/>
                        </a:rPr>
                        <a:t>15</a:t>
                      </a:r>
                      <a:endParaRPr lang="zh-CN" altLang="en-US" sz="2400"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r>
              <a:tr h="370840">
                <a:tc>
                  <a:txBody>
                    <a:bodyPr/>
                    <a:lstStyle/>
                    <a:p>
                      <a:pPr algn="ctr"/>
                      <a:endParaRPr lang="zh-CN" altLang="en-US" sz="2400" b="1">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r>
                        <a:rPr lang="en-US" altLang="zh-CN" sz="2400" b="1" dirty="0" smtClean="0">
                          <a:latin typeface="+mn-lt"/>
                        </a:rPr>
                        <a:t>0</a:t>
                      </a:r>
                      <a:endParaRPr lang="zh-CN" altLang="en-US" sz="2400" b="1" dirty="0">
                        <a:latin typeface="+mn-lt"/>
                      </a:endParaRPr>
                    </a:p>
                  </a:txBody>
                  <a:tcPr marL="36000" marR="36000" marT="36000" marB="36000" anchor="ctr">
                    <a:solidFill>
                      <a:srgbClr val="FFFF99"/>
                    </a:solidFill>
                  </a:tcPr>
                </a:tc>
                <a:tc>
                  <a:txBody>
                    <a:bodyPr/>
                    <a:lstStyle/>
                    <a:p>
                      <a:pPr algn="ctr"/>
                      <a:endParaRPr lang="zh-CN" altLang="en-US" sz="2400" b="1" dirty="0">
                        <a:latin typeface="+mn-lt"/>
                      </a:endParaRPr>
                    </a:p>
                  </a:txBody>
                  <a:tcPr marL="36000" marR="36000" marT="36000" marB="36000" anchor="ctr">
                    <a:solidFill>
                      <a:srgbClr val="FFFF99"/>
                    </a:solidFill>
                  </a:tcPr>
                </a:tc>
                <a:tc>
                  <a:txBody>
                    <a:bodyPr/>
                    <a:lstStyle/>
                    <a:p>
                      <a:pPr algn="ctr"/>
                      <a:endParaRPr lang="zh-CN" altLang="en-US" sz="2400"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c>
                  <a:txBody>
                    <a:bodyPr/>
                    <a:lstStyle/>
                    <a:p>
                      <a:pPr algn="ctr"/>
                      <a:r>
                        <a:rPr lang="en-US" altLang="zh-CN" sz="2400" b="1" dirty="0" smtClean="0">
                          <a:latin typeface="+mn-ea"/>
                          <a:ea typeface="+mn-ea"/>
                        </a:rPr>
                        <a:t>(</a:t>
                      </a:r>
                      <a:r>
                        <a:rPr lang="zh-CN" altLang="en-US" sz="2400" b="1" dirty="0" smtClean="0">
                          <a:latin typeface="+mn-lt"/>
                        </a:rPr>
                        <a:t>存储器地址</a:t>
                      </a:r>
                      <a:r>
                        <a:rPr lang="en-US" altLang="zh-CN" sz="2400" b="1" kern="1200" dirty="0" smtClean="0">
                          <a:solidFill>
                            <a:schemeClr val="tx1"/>
                          </a:solidFill>
                          <a:latin typeface="+mn-ea"/>
                          <a:ea typeface="+mn-ea"/>
                          <a:cs typeface="+mn-cs"/>
                        </a:rPr>
                        <a:t>)</a:t>
                      </a:r>
                      <a:r>
                        <a:rPr lang="en-US" altLang="zh-CN" sz="2400" b="1" dirty="0" smtClean="0">
                          <a:latin typeface="+mn-lt"/>
                        </a:rPr>
                        <a:t>mod 4 = 2</a:t>
                      </a:r>
                      <a:endParaRPr lang="zh-CN" altLang="en-US" sz="2400" b="1" dirty="0">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r>
                        <a:rPr lang="en-US" altLang="zh-CN" sz="2400" b="1" dirty="0" smtClean="0">
                          <a:latin typeface="+mn-lt"/>
                        </a:rPr>
                        <a:t>D</a:t>
                      </a:r>
                      <a:r>
                        <a:rPr lang="en-US" altLang="zh-CN" sz="2400" b="1" baseline="-25000" dirty="0" smtClean="0">
                          <a:latin typeface="+mn-lt"/>
                        </a:rPr>
                        <a:t>16</a:t>
                      </a:r>
                      <a:r>
                        <a:rPr lang="zh-CN" altLang="en-US" sz="2400" b="1" dirty="0" smtClean="0">
                          <a:latin typeface="+mn-lt"/>
                        </a:rPr>
                        <a:t>～</a:t>
                      </a:r>
                      <a:r>
                        <a:rPr lang="en-US" altLang="zh-CN" sz="2400" b="1" dirty="0" smtClean="0">
                          <a:latin typeface="+mn-lt"/>
                        </a:rPr>
                        <a:t>D</a:t>
                      </a:r>
                      <a:r>
                        <a:rPr lang="en-US" altLang="zh-CN" sz="2400" b="1" baseline="-25000" dirty="0" smtClean="0">
                          <a:latin typeface="+mn-lt"/>
                        </a:rPr>
                        <a:t>23</a:t>
                      </a:r>
                      <a:endParaRPr lang="zh-CN" altLang="en-US" sz="2400"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r>
              <a:tr h="370840">
                <a:tc>
                  <a:txBody>
                    <a:bodyPr/>
                    <a:lstStyle/>
                    <a:p>
                      <a:pPr algn="ctr"/>
                      <a:r>
                        <a:rPr lang="en-US" altLang="zh-CN" sz="2400" b="1" dirty="0" smtClean="0">
                          <a:latin typeface="+mn-lt"/>
                        </a:rPr>
                        <a:t>0</a:t>
                      </a:r>
                      <a:endParaRPr lang="zh-CN" altLang="en-US" sz="2400" b="1" dirty="0">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endParaRPr lang="zh-CN" altLang="en-US" sz="2400" b="1">
                        <a:latin typeface="+mn-lt"/>
                      </a:endParaRPr>
                    </a:p>
                  </a:txBody>
                  <a:tcPr marL="36000" marR="36000" marT="36000" marB="36000" anchor="ctr">
                    <a:solidFill>
                      <a:srgbClr val="FFFF99"/>
                    </a:solidFill>
                  </a:tcPr>
                </a:tc>
                <a:tc>
                  <a:txBody>
                    <a:bodyPr/>
                    <a:lstStyle/>
                    <a:p>
                      <a:pPr algn="ctr"/>
                      <a:endParaRPr lang="zh-CN" altLang="en-US" sz="2400" b="1" dirty="0">
                        <a:latin typeface="+mn-lt"/>
                      </a:endParaRPr>
                    </a:p>
                  </a:txBody>
                  <a:tcPr marL="36000" marR="36000" marT="36000" marB="36000" anchor="ctr">
                    <a:solidFill>
                      <a:srgbClr val="FFFF99"/>
                    </a:solidFill>
                  </a:tcPr>
                </a:tc>
                <a:tc>
                  <a:txBody>
                    <a:bodyPr/>
                    <a:lstStyle/>
                    <a:p>
                      <a:pPr algn="ctr"/>
                      <a:endParaRPr lang="zh-CN" altLang="en-US" sz="2400"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c>
                  <a:txBody>
                    <a:bodyPr/>
                    <a:lstStyle/>
                    <a:p>
                      <a:pPr algn="ctr"/>
                      <a:r>
                        <a:rPr lang="en-US" altLang="zh-CN" sz="2400" b="1" dirty="0" smtClean="0">
                          <a:latin typeface="+mn-ea"/>
                          <a:ea typeface="+mn-ea"/>
                        </a:rPr>
                        <a:t>(</a:t>
                      </a:r>
                      <a:r>
                        <a:rPr lang="zh-CN" altLang="en-US" sz="2400" b="1" dirty="0" smtClean="0">
                          <a:latin typeface="+mn-lt"/>
                        </a:rPr>
                        <a:t>存储器地址</a:t>
                      </a:r>
                      <a:r>
                        <a:rPr lang="en-US" altLang="zh-CN" sz="2400" b="1" kern="1200" dirty="0" smtClean="0">
                          <a:solidFill>
                            <a:schemeClr val="tx1"/>
                          </a:solidFill>
                          <a:latin typeface="+mn-ea"/>
                          <a:ea typeface="+mn-ea"/>
                          <a:cs typeface="+mn-cs"/>
                        </a:rPr>
                        <a:t>)</a:t>
                      </a:r>
                      <a:r>
                        <a:rPr lang="en-US" altLang="zh-CN" sz="2400" b="1" dirty="0" smtClean="0">
                          <a:latin typeface="+mn-lt"/>
                        </a:rPr>
                        <a:t>mod 4 = 3</a:t>
                      </a:r>
                      <a:endParaRPr lang="zh-CN" altLang="en-US" sz="2400" b="1" dirty="0">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r>
                        <a:rPr lang="en-US" altLang="zh-CN" sz="2400" b="1" dirty="0" smtClean="0">
                          <a:latin typeface="+mn-lt"/>
                        </a:rPr>
                        <a:t>D</a:t>
                      </a:r>
                      <a:r>
                        <a:rPr lang="en-US" altLang="zh-CN" sz="2400" b="1" baseline="-25000" dirty="0" smtClean="0">
                          <a:latin typeface="+mn-lt"/>
                        </a:rPr>
                        <a:t>24</a:t>
                      </a:r>
                      <a:r>
                        <a:rPr lang="zh-CN" altLang="en-US" sz="2400" b="1" dirty="0" smtClean="0">
                          <a:latin typeface="+mn-lt"/>
                        </a:rPr>
                        <a:t>～</a:t>
                      </a:r>
                      <a:r>
                        <a:rPr lang="en-US" altLang="zh-CN" sz="2400" b="1" dirty="0" smtClean="0">
                          <a:latin typeface="+mn-lt"/>
                        </a:rPr>
                        <a:t>D</a:t>
                      </a:r>
                      <a:r>
                        <a:rPr lang="en-US" altLang="zh-CN" sz="2400" b="1" baseline="-25000" dirty="0" smtClean="0">
                          <a:latin typeface="+mn-lt"/>
                        </a:rPr>
                        <a:t>31</a:t>
                      </a:r>
                      <a:endParaRPr lang="zh-CN" altLang="en-US" sz="2400"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r>
              <a:tr h="370840">
                <a:tc>
                  <a:txBody>
                    <a:bodyPr/>
                    <a:lstStyle/>
                    <a:p>
                      <a:pPr algn="ctr"/>
                      <a:endParaRPr lang="zh-CN" altLang="en-US" sz="2400" b="1">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endParaRPr lang="zh-CN" altLang="en-US" sz="2400" b="1">
                        <a:latin typeface="+mn-lt"/>
                      </a:endParaRPr>
                    </a:p>
                  </a:txBody>
                  <a:tcPr marL="36000" marR="36000" marT="36000" marB="36000" anchor="ctr">
                    <a:solidFill>
                      <a:srgbClr val="FFFF99"/>
                    </a:solidFill>
                  </a:tcPr>
                </a:tc>
                <a:tc>
                  <a:txBody>
                    <a:bodyPr/>
                    <a:lstStyle/>
                    <a:p>
                      <a:pPr algn="ctr"/>
                      <a:r>
                        <a:rPr lang="en-US" altLang="zh-CN" sz="2400" b="1" dirty="0" smtClean="0">
                          <a:latin typeface="+mn-lt"/>
                        </a:rPr>
                        <a:t>0</a:t>
                      </a:r>
                      <a:endParaRPr lang="zh-CN" altLang="en-US" sz="2400" b="1" dirty="0">
                        <a:latin typeface="+mn-lt"/>
                      </a:endParaRPr>
                    </a:p>
                  </a:txBody>
                  <a:tcPr marL="36000" marR="36000" marT="36000" marB="36000" anchor="ctr">
                    <a:solidFill>
                      <a:srgbClr val="FFFF99"/>
                    </a:solidFill>
                  </a:tcPr>
                </a:tc>
                <a:tc>
                  <a:txBody>
                    <a:bodyPr/>
                    <a:lstStyle/>
                    <a:p>
                      <a:pPr algn="ctr"/>
                      <a:r>
                        <a:rPr lang="en-US" altLang="zh-CN" sz="2400" b="1" dirty="0" smtClean="0">
                          <a:latin typeface="+mn-lt"/>
                        </a:rPr>
                        <a:t>0</a:t>
                      </a:r>
                      <a:endParaRPr lang="zh-CN" altLang="en-US" sz="2400"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c>
                  <a:txBody>
                    <a:bodyPr/>
                    <a:lstStyle/>
                    <a:p>
                      <a:pPr algn="ctr"/>
                      <a:r>
                        <a:rPr lang="en-US" altLang="zh-CN" sz="2400" b="1" dirty="0" smtClean="0">
                          <a:latin typeface="+mn-ea"/>
                          <a:ea typeface="+mn-ea"/>
                        </a:rPr>
                        <a:t>(</a:t>
                      </a:r>
                      <a:r>
                        <a:rPr lang="zh-CN" altLang="en-US" sz="2400" b="1" dirty="0" smtClean="0">
                          <a:latin typeface="+mn-lt"/>
                        </a:rPr>
                        <a:t>存储器地址</a:t>
                      </a:r>
                      <a:r>
                        <a:rPr lang="en-US" altLang="zh-CN" sz="2400" b="1" kern="1200" dirty="0" smtClean="0">
                          <a:solidFill>
                            <a:schemeClr val="tx1"/>
                          </a:solidFill>
                          <a:latin typeface="+mn-ea"/>
                          <a:ea typeface="+mn-ea"/>
                          <a:cs typeface="+mn-cs"/>
                        </a:rPr>
                        <a:t>)</a:t>
                      </a:r>
                      <a:r>
                        <a:rPr lang="en-US" altLang="zh-CN" sz="2400" b="1" dirty="0" smtClean="0">
                          <a:latin typeface="+mn-lt"/>
                        </a:rPr>
                        <a:t>mod 4 = 0</a:t>
                      </a:r>
                      <a:endParaRPr lang="zh-CN" altLang="en-US" sz="2400" b="1" dirty="0">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r>
                        <a:rPr lang="en-US" altLang="zh-CN" sz="2400" b="1" dirty="0" smtClean="0">
                          <a:latin typeface="+mn-lt"/>
                        </a:rPr>
                        <a:t>D</a:t>
                      </a:r>
                      <a:r>
                        <a:rPr lang="en-US" altLang="zh-CN" sz="2400" b="1" baseline="-25000" dirty="0" smtClean="0">
                          <a:latin typeface="+mn-lt"/>
                        </a:rPr>
                        <a:t>0</a:t>
                      </a:r>
                      <a:r>
                        <a:rPr lang="zh-CN" altLang="en-US" sz="2400" b="1" dirty="0" smtClean="0">
                          <a:latin typeface="+mn-lt"/>
                        </a:rPr>
                        <a:t>～</a:t>
                      </a:r>
                      <a:r>
                        <a:rPr lang="en-US" altLang="zh-CN" sz="2400" b="1" dirty="0" smtClean="0">
                          <a:latin typeface="+mn-lt"/>
                        </a:rPr>
                        <a:t>D</a:t>
                      </a:r>
                      <a:r>
                        <a:rPr lang="en-US" altLang="zh-CN" sz="2400" b="1" baseline="-25000" dirty="0" smtClean="0">
                          <a:latin typeface="+mn-lt"/>
                        </a:rPr>
                        <a:t>15</a:t>
                      </a:r>
                      <a:endParaRPr lang="zh-CN" altLang="en-US" sz="2400"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r>
              <a:tr h="370840">
                <a:tc>
                  <a:txBody>
                    <a:bodyPr/>
                    <a:lstStyle/>
                    <a:p>
                      <a:pPr algn="ctr"/>
                      <a:r>
                        <a:rPr lang="en-US" altLang="zh-CN" sz="2400" b="1" dirty="0" smtClean="0">
                          <a:latin typeface="+mn-lt"/>
                        </a:rPr>
                        <a:t>0</a:t>
                      </a:r>
                      <a:endParaRPr lang="zh-CN" altLang="en-US" sz="2400" b="1" dirty="0">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r>
                        <a:rPr lang="en-US" altLang="zh-CN" sz="2400" b="1" dirty="0" smtClean="0">
                          <a:latin typeface="+mn-lt"/>
                        </a:rPr>
                        <a:t>0</a:t>
                      </a:r>
                      <a:endParaRPr lang="zh-CN" altLang="en-US" sz="2400" b="1" dirty="0">
                        <a:latin typeface="+mn-lt"/>
                      </a:endParaRPr>
                    </a:p>
                  </a:txBody>
                  <a:tcPr marL="36000" marR="36000" marT="36000" marB="36000" anchor="ctr">
                    <a:solidFill>
                      <a:srgbClr val="FFFF99"/>
                    </a:solidFill>
                  </a:tcPr>
                </a:tc>
                <a:tc>
                  <a:txBody>
                    <a:bodyPr/>
                    <a:lstStyle/>
                    <a:p>
                      <a:pPr algn="ctr"/>
                      <a:endParaRPr lang="zh-CN" altLang="en-US" sz="2400" b="1">
                        <a:latin typeface="+mn-lt"/>
                      </a:endParaRPr>
                    </a:p>
                  </a:txBody>
                  <a:tcPr marL="36000" marR="36000" marT="36000" marB="36000" anchor="ctr">
                    <a:solidFill>
                      <a:srgbClr val="FFFF99"/>
                    </a:solidFill>
                  </a:tcPr>
                </a:tc>
                <a:tc>
                  <a:txBody>
                    <a:bodyPr/>
                    <a:lstStyle/>
                    <a:p>
                      <a:pPr algn="ctr"/>
                      <a:endParaRPr lang="zh-CN" altLang="en-US" sz="2400"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c>
                  <a:txBody>
                    <a:bodyPr/>
                    <a:lstStyle/>
                    <a:p>
                      <a:pPr algn="ctr"/>
                      <a:r>
                        <a:rPr lang="en-US" altLang="zh-CN" sz="2400" b="1" dirty="0" smtClean="0">
                          <a:latin typeface="+mn-ea"/>
                          <a:ea typeface="+mn-ea"/>
                        </a:rPr>
                        <a:t>(</a:t>
                      </a:r>
                      <a:r>
                        <a:rPr lang="zh-CN" altLang="en-US" sz="2400" b="1" dirty="0" smtClean="0">
                          <a:latin typeface="+mn-lt"/>
                        </a:rPr>
                        <a:t>存储器地址</a:t>
                      </a:r>
                      <a:r>
                        <a:rPr lang="en-US" altLang="zh-CN" sz="2400" b="1" kern="1200" dirty="0" smtClean="0">
                          <a:solidFill>
                            <a:schemeClr val="tx1"/>
                          </a:solidFill>
                          <a:latin typeface="+mn-ea"/>
                          <a:ea typeface="+mn-ea"/>
                          <a:cs typeface="+mn-cs"/>
                        </a:rPr>
                        <a:t>)</a:t>
                      </a:r>
                      <a:r>
                        <a:rPr lang="en-US" altLang="zh-CN" sz="2400" b="1" dirty="0" smtClean="0">
                          <a:latin typeface="+mn-lt"/>
                        </a:rPr>
                        <a:t>mod 4 = 2</a:t>
                      </a:r>
                      <a:endParaRPr lang="zh-CN" altLang="en-US" sz="2400" b="1" dirty="0">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r>
                        <a:rPr lang="en-US" altLang="zh-CN" sz="2400" b="1" dirty="0" smtClean="0">
                          <a:latin typeface="+mn-lt"/>
                        </a:rPr>
                        <a:t>D</a:t>
                      </a:r>
                      <a:r>
                        <a:rPr lang="en-US" altLang="zh-CN" sz="2400" b="1" baseline="-25000" dirty="0" smtClean="0">
                          <a:latin typeface="+mn-lt"/>
                        </a:rPr>
                        <a:t>16</a:t>
                      </a:r>
                      <a:r>
                        <a:rPr lang="zh-CN" altLang="en-US" sz="2400" b="1" dirty="0" smtClean="0">
                          <a:latin typeface="+mn-lt"/>
                        </a:rPr>
                        <a:t>～</a:t>
                      </a:r>
                      <a:r>
                        <a:rPr lang="en-US" altLang="zh-CN" sz="2400" b="1" dirty="0" smtClean="0">
                          <a:latin typeface="+mn-lt"/>
                        </a:rPr>
                        <a:t>D</a:t>
                      </a:r>
                      <a:r>
                        <a:rPr lang="en-US" altLang="zh-CN" sz="2400" b="1" baseline="-25000" dirty="0" smtClean="0">
                          <a:latin typeface="+mn-lt"/>
                        </a:rPr>
                        <a:t>31</a:t>
                      </a:r>
                      <a:endParaRPr lang="zh-CN" altLang="en-US" sz="2400"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r>
              <a:tr h="370840">
                <a:tc>
                  <a:txBody>
                    <a:bodyPr/>
                    <a:lstStyle/>
                    <a:p>
                      <a:pPr algn="ctr"/>
                      <a:r>
                        <a:rPr lang="en-US" altLang="zh-CN" sz="2400" b="1" dirty="0" smtClean="0">
                          <a:latin typeface="+mn-lt"/>
                        </a:rPr>
                        <a:t>0</a:t>
                      </a:r>
                      <a:endParaRPr lang="zh-CN" altLang="en-US" sz="2400" b="1" dirty="0">
                        <a:latin typeface="+mn-lt"/>
                      </a:endParaRPr>
                    </a:p>
                  </a:txBody>
                  <a:tcPr marL="36000" marR="36000" marT="36000" marB="36000"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CN" sz="2400" b="1" dirty="0" smtClean="0">
                          <a:latin typeface="+mn-lt"/>
                        </a:rPr>
                        <a:t>0</a:t>
                      </a:r>
                      <a:endParaRPr lang="zh-CN" altLang="en-US" sz="2400" b="1" dirty="0">
                        <a:latin typeface="+mn-lt"/>
                      </a:endParaRPr>
                    </a:p>
                  </a:txBody>
                  <a:tcPr marL="36000" marR="36000" marT="36000" marB="36000" anchor="ctr">
                    <a:lnB w="1905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CN" sz="2400" b="1" dirty="0" smtClean="0">
                          <a:latin typeface="+mn-lt"/>
                        </a:rPr>
                        <a:t>0</a:t>
                      </a:r>
                      <a:endParaRPr lang="zh-CN" altLang="en-US" sz="2400" b="1" dirty="0">
                        <a:latin typeface="+mn-lt"/>
                      </a:endParaRPr>
                    </a:p>
                  </a:txBody>
                  <a:tcPr marL="36000" marR="36000" marT="36000" marB="36000" anchor="ctr">
                    <a:lnB w="1905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CN" sz="2400" b="1" dirty="0" smtClean="0">
                          <a:latin typeface="+mn-lt"/>
                        </a:rPr>
                        <a:t>0</a:t>
                      </a:r>
                      <a:endParaRPr lang="zh-CN" altLang="en-US" sz="2400" b="1" dirty="0">
                        <a:latin typeface="+mn-lt"/>
                      </a:endParaRPr>
                    </a:p>
                  </a:txBody>
                  <a:tcPr marL="36000" marR="36000" marT="36000" marB="36000"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CN" sz="2400" b="1" dirty="0" smtClean="0">
                          <a:latin typeface="+mn-ea"/>
                          <a:ea typeface="+mn-ea"/>
                        </a:rPr>
                        <a:t>(</a:t>
                      </a:r>
                      <a:r>
                        <a:rPr lang="zh-CN" altLang="en-US" sz="2400" b="1" dirty="0" smtClean="0">
                          <a:latin typeface="+mn-lt"/>
                        </a:rPr>
                        <a:t>存储器地址</a:t>
                      </a:r>
                      <a:r>
                        <a:rPr lang="en-US" altLang="zh-CN" sz="2400" b="1" kern="1200" dirty="0" smtClean="0">
                          <a:solidFill>
                            <a:schemeClr val="tx1"/>
                          </a:solidFill>
                          <a:latin typeface="+mn-ea"/>
                          <a:ea typeface="+mn-ea"/>
                          <a:cs typeface="+mn-cs"/>
                        </a:rPr>
                        <a:t>)</a:t>
                      </a:r>
                      <a:r>
                        <a:rPr lang="en-US" altLang="zh-CN" sz="2400" b="1" dirty="0" smtClean="0">
                          <a:latin typeface="+mn-lt"/>
                        </a:rPr>
                        <a:t>mod 4 = 0</a:t>
                      </a:r>
                      <a:endParaRPr lang="zh-CN" altLang="en-US" sz="2400" b="1" dirty="0">
                        <a:latin typeface="+mn-lt"/>
                      </a:endParaRPr>
                    </a:p>
                  </a:txBody>
                  <a:tcPr marL="36000" marR="36000" marT="36000" marB="36000"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CN" sz="2400" b="1" dirty="0" smtClean="0">
                          <a:latin typeface="+mn-lt"/>
                        </a:rPr>
                        <a:t>D</a:t>
                      </a:r>
                      <a:r>
                        <a:rPr lang="en-US" altLang="zh-CN" sz="2400" b="1" baseline="-25000" dirty="0" smtClean="0">
                          <a:latin typeface="+mn-lt"/>
                        </a:rPr>
                        <a:t>0</a:t>
                      </a:r>
                      <a:r>
                        <a:rPr lang="zh-CN" altLang="en-US" sz="2400" b="1" dirty="0" smtClean="0">
                          <a:latin typeface="+mn-lt"/>
                        </a:rPr>
                        <a:t>～</a:t>
                      </a:r>
                      <a:r>
                        <a:rPr lang="en-US" altLang="zh-CN" sz="2400" b="1" dirty="0" smtClean="0">
                          <a:latin typeface="+mn-lt"/>
                        </a:rPr>
                        <a:t>D</a:t>
                      </a:r>
                      <a:r>
                        <a:rPr lang="en-US" altLang="zh-CN" sz="2400" b="1" baseline="-25000" dirty="0" smtClean="0">
                          <a:latin typeface="+mn-lt"/>
                        </a:rPr>
                        <a:t>31</a:t>
                      </a:r>
                      <a:endParaRPr lang="zh-CN" altLang="en-US" sz="2400" b="1" dirty="0">
                        <a:latin typeface="+mn-lt"/>
                      </a:endParaRPr>
                    </a:p>
                  </a:txBody>
                  <a:tcPr marL="36000" marR="36000" marT="36000" marB="36000"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rgbClr val="FFFF99"/>
                    </a:solidFill>
                  </a:tcPr>
                </a:tc>
              </a:tr>
            </a:tbl>
          </a:graphicData>
        </a:graphic>
      </p:graphicFrame>
      <p:cxnSp>
        <p:nvCxnSpPr>
          <p:cNvPr id="11" name="直接连接符 10"/>
          <p:cNvCxnSpPr/>
          <p:nvPr/>
        </p:nvCxnSpPr>
        <p:spPr bwMode="auto">
          <a:xfrm>
            <a:off x="2654310" y="2138136"/>
            <a:ext cx="405480" cy="0"/>
          </a:xfrm>
          <a:prstGeom prst="line">
            <a:avLst/>
          </a:prstGeom>
          <a:noFill/>
          <a:ln w="19050" cap="flat" cmpd="sng" algn="ctr">
            <a:solidFill>
              <a:schemeClr val="tx1"/>
            </a:solidFill>
            <a:prstDash val="solid"/>
            <a:round/>
            <a:headEnd type="none" w="med" len="med"/>
            <a:tailEnd type="none" w="med" len="lg"/>
          </a:ln>
          <a:effectLst/>
        </p:spPr>
      </p:cxnSp>
      <p:cxnSp>
        <p:nvCxnSpPr>
          <p:cNvPr id="25" name="直接连接符 24"/>
          <p:cNvCxnSpPr/>
          <p:nvPr/>
        </p:nvCxnSpPr>
        <p:spPr bwMode="auto">
          <a:xfrm>
            <a:off x="1886366" y="2143452"/>
            <a:ext cx="405480" cy="0"/>
          </a:xfrm>
          <a:prstGeom prst="line">
            <a:avLst/>
          </a:prstGeom>
          <a:noFill/>
          <a:ln w="19050" cap="flat" cmpd="sng" algn="ctr">
            <a:solidFill>
              <a:schemeClr val="tx1"/>
            </a:solidFill>
            <a:prstDash val="solid"/>
            <a:round/>
            <a:headEnd type="none" w="med" len="med"/>
            <a:tailEnd type="none" w="med" len="lg"/>
          </a:ln>
          <a:effectLst/>
        </p:spPr>
      </p:cxnSp>
      <p:cxnSp>
        <p:nvCxnSpPr>
          <p:cNvPr id="26" name="直接连接符 25"/>
          <p:cNvCxnSpPr/>
          <p:nvPr/>
        </p:nvCxnSpPr>
        <p:spPr bwMode="auto">
          <a:xfrm>
            <a:off x="1134370" y="2143452"/>
            <a:ext cx="405480" cy="0"/>
          </a:xfrm>
          <a:prstGeom prst="line">
            <a:avLst/>
          </a:prstGeom>
          <a:noFill/>
          <a:ln w="19050" cap="flat" cmpd="sng" algn="ctr">
            <a:solidFill>
              <a:schemeClr val="tx1"/>
            </a:solidFill>
            <a:prstDash val="solid"/>
            <a:round/>
            <a:headEnd type="none" w="med" len="med"/>
            <a:tailEnd type="none" w="med" len="lg"/>
          </a:ln>
          <a:effectLst/>
        </p:spPr>
      </p:cxnSp>
      <p:cxnSp>
        <p:nvCxnSpPr>
          <p:cNvPr id="27" name="直接连接符 26"/>
          <p:cNvCxnSpPr/>
          <p:nvPr/>
        </p:nvCxnSpPr>
        <p:spPr bwMode="auto">
          <a:xfrm>
            <a:off x="379472" y="2144444"/>
            <a:ext cx="405480" cy="0"/>
          </a:xfrm>
          <a:prstGeom prst="line">
            <a:avLst/>
          </a:prstGeom>
          <a:noFill/>
          <a:ln w="19050" cap="flat" cmpd="sng" algn="ctr">
            <a:solidFill>
              <a:schemeClr val="tx1"/>
            </a:solidFill>
            <a:prstDash val="solid"/>
            <a:round/>
            <a:headEnd type="none" w="med" len="med"/>
            <a:tailEnd type="none" w="med" len="lg"/>
          </a:ln>
          <a:effectLst/>
        </p:spPr>
      </p:cxnSp>
    </p:spTree>
    <p:extLst>
      <p:ext uri="{BB962C8B-B14F-4D97-AF65-F5344CB8AC3E}">
        <p14:creationId xmlns:p14="http://schemas.microsoft.com/office/powerpoint/2010/main" val="149040857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2.4.2  </a:t>
            </a:r>
            <a:r>
              <a:rPr lang="zh-CN" altLang="en-US" dirty="0" smtClean="0"/>
              <a:t>主存储器结构</a:t>
            </a:r>
            <a:endParaRPr lang="zh-CN" altLang="en-US" dirty="0"/>
          </a:p>
        </p:txBody>
      </p:sp>
      <p:sp>
        <p:nvSpPr>
          <p:cNvPr id="4" name="灯片编号占位符 3"/>
          <p:cNvSpPr>
            <a:spLocks noGrp="1"/>
          </p:cNvSpPr>
          <p:nvPr>
            <p:ph type="sldNum" sz="quarter" idx="11"/>
          </p:nvPr>
        </p:nvSpPr>
        <p:spPr/>
        <p:txBody>
          <a:bodyPr/>
          <a:lstStyle/>
          <a:p>
            <a:fld id="{05A25CE3-80AF-4A68-9E04-5E3C960845FC}" type="slidenum">
              <a:rPr lang="zh-CN" altLang="en-US" smtClean="0"/>
              <a:pPr/>
              <a:t>133</a:t>
            </a:fld>
            <a:endParaRPr lang="en-US" altLang="zh-CN"/>
          </a:p>
        </p:txBody>
      </p:sp>
      <p:sp>
        <p:nvSpPr>
          <p:cNvPr id="6" name="内容占位符 5"/>
          <p:cNvSpPr>
            <a:spLocks noGrp="1"/>
          </p:cNvSpPr>
          <p:nvPr>
            <p:ph idx="1"/>
          </p:nvPr>
        </p:nvSpPr>
        <p:spPr>
          <a:xfrm>
            <a:off x="128248" y="1412720"/>
            <a:ext cx="8939552" cy="5040700"/>
          </a:xfrm>
        </p:spPr>
        <p:txBody>
          <a:bodyPr/>
          <a:lstStyle/>
          <a:p>
            <a:pPr>
              <a:spcBef>
                <a:spcPts val="1200"/>
              </a:spcBef>
              <a:buClr>
                <a:srgbClr val="00007D"/>
              </a:buClr>
            </a:pPr>
            <a:r>
              <a:rPr lang="zh-CN" altLang="en-US" dirty="0">
                <a:solidFill>
                  <a:srgbClr val="000000"/>
                </a:solidFill>
                <a:ea typeface="楷体_GB2312" pitchFamily="49" charset="-122"/>
                <a:cs typeface="Arial" panose="020B0604020202020204" pitchFamily="34" charset="0"/>
              </a:rPr>
              <a:t>从</a:t>
            </a:r>
            <a:r>
              <a:rPr lang="en-US" altLang="zh-CN" dirty="0">
                <a:solidFill>
                  <a:srgbClr val="000000"/>
                </a:solidFill>
                <a:ea typeface="楷体_GB2312" pitchFamily="49" charset="-122"/>
                <a:cs typeface="Arial" panose="020B0604020202020204" pitchFamily="34" charset="0"/>
              </a:rPr>
              <a:t>Pentium</a:t>
            </a:r>
            <a:r>
              <a:rPr lang="zh-CN" altLang="en-US" dirty="0">
                <a:solidFill>
                  <a:srgbClr val="000000"/>
                </a:solidFill>
                <a:ea typeface="楷体_GB2312" pitchFamily="49" charset="-122"/>
                <a:cs typeface="Arial" panose="020B0604020202020204" pitchFamily="34" charset="0"/>
              </a:rPr>
              <a:t>处理器开始，</a:t>
            </a:r>
            <a:r>
              <a:rPr lang="en-US" altLang="zh-CN" dirty="0">
                <a:solidFill>
                  <a:srgbClr val="000000"/>
                </a:solidFill>
                <a:ea typeface="楷体_GB2312" pitchFamily="49" charset="-122"/>
                <a:cs typeface="Arial" panose="020B0604020202020204" pitchFamily="34" charset="0"/>
              </a:rPr>
              <a:t>Intel CPU</a:t>
            </a:r>
            <a:r>
              <a:rPr lang="zh-CN" altLang="en-US" dirty="0">
                <a:solidFill>
                  <a:srgbClr val="000000"/>
                </a:solidFill>
                <a:ea typeface="楷体_GB2312" pitchFamily="49" charset="-122"/>
                <a:cs typeface="Arial" panose="020B0604020202020204" pitchFamily="34" charset="0"/>
              </a:rPr>
              <a:t>外部数据总线达到</a:t>
            </a:r>
            <a:r>
              <a:rPr lang="en-US" altLang="zh-CN" dirty="0">
                <a:solidFill>
                  <a:srgbClr val="000000"/>
                </a:solidFill>
                <a:ea typeface="楷体_GB2312" pitchFamily="49" charset="-122"/>
                <a:cs typeface="Arial" panose="020B0604020202020204" pitchFamily="34" charset="0"/>
              </a:rPr>
              <a:t>64</a:t>
            </a:r>
            <a:r>
              <a:rPr lang="zh-CN" altLang="en-US" dirty="0">
                <a:solidFill>
                  <a:srgbClr val="000000"/>
                </a:solidFill>
                <a:ea typeface="楷体_GB2312" pitchFamily="49" charset="-122"/>
                <a:cs typeface="Arial" panose="020B0604020202020204" pitchFamily="34" charset="0"/>
              </a:rPr>
              <a:t>位，其</a:t>
            </a:r>
            <a:r>
              <a:rPr lang="en-US" altLang="zh-CN" dirty="0">
                <a:solidFill>
                  <a:srgbClr val="000000"/>
                </a:solidFill>
                <a:ea typeface="楷体_GB2312" pitchFamily="49" charset="-122"/>
                <a:cs typeface="Arial" panose="020B0604020202020204" pitchFamily="34" charset="0"/>
              </a:rPr>
              <a:t>64</a:t>
            </a:r>
            <a:r>
              <a:rPr lang="zh-CN" altLang="en-US" dirty="0">
                <a:solidFill>
                  <a:srgbClr val="000000"/>
                </a:solidFill>
                <a:ea typeface="楷体_GB2312" pitchFamily="49" charset="-122"/>
                <a:cs typeface="Arial" panose="020B0604020202020204" pitchFamily="34" charset="0"/>
              </a:rPr>
              <a:t>位存储系统需要采用</a:t>
            </a:r>
            <a:r>
              <a:rPr lang="en-US" altLang="zh-CN" dirty="0">
                <a:solidFill>
                  <a:srgbClr val="000000"/>
                </a:solidFill>
                <a:ea typeface="楷体_GB2312" pitchFamily="49" charset="-122"/>
                <a:cs typeface="Arial" panose="020B0604020202020204" pitchFamily="34" charset="0"/>
              </a:rPr>
              <a:t>8</a:t>
            </a:r>
            <a:r>
              <a:rPr lang="zh-CN" altLang="en-US" dirty="0">
                <a:solidFill>
                  <a:srgbClr val="000000"/>
                </a:solidFill>
                <a:ea typeface="楷体_GB2312" pitchFamily="49" charset="-122"/>
                <a:cs typeface="Arial" panose="020B0604020202020204" pitchFamily="34" charset="0"/>
              </a:rPr>
              <a:t>个字节存储体构成</a:t>
            </a:r>
            <a:r>
              <a:rPr lang="zh-CN" altLang="en-US" dirty="0" smtClean="0">
                <a:solidFill>
                  <a:srgbClr val="000000"/>
                </a:solidFill>
                <a:ea typeface="楷体_GB2312" pitchFamily="49" charset="-122"/>
                <a:cs typeface="Arial" panose="020B0604020202020204" pitchFamily="34" charset="0"/>
              </a:rPr>
              <a:t>。</a:t>
            </a:r>
            <a:endParaRPr lang="en-US" altLang="zh-CN" dirty="0" smtClean="0">
              <a:solidFill>
                <a:srgbClr val="000000"/>
              </a:solidFill>
              <a:ea typeface="楷体_GB2312" pitchFamily="49" charset="-122"/>
              <a:cs typeface="Arial" panose="020B0604020202020204" pitchFamily="34" charset="0"/>
            </a:endParaRPr>
          </a:p>
          <a:p>
            <a:pPr>
              <a:spcBef>
                <a:spcPts val="1200"/>
              </a:spcBef>
              <a:buClr>
                <a:srgbClr val="00007D"/>
              </a:buClr>
            </a:pPr>
            <a:r>
              <a:rPr lang="en-US" altLang="zh-CN" dirty="0" smtClean="0">
                <a:solidFill>
                  <a:srgbClr val="000000"/>
                </a:solidFill>
                <a:ea typeface="楷体_GB2312" pitchFamily="49" charset="-122"/>
                <a:cs typeface="Arial" panose="020B0604020202020204" pitchFamily="34" charset="0"/>
              </a:rPr>
              <a:t>IA-32</a:t>
            </a:r>
            <a:r>
              <a:rPr lang="zh-CN" altLang="en-US" dirty="0" smtClean="0">
                <a:solidFill>
                  <a:srgbClr val="000000"/>
                </a:solidFill>
                <a:ea typeface="楷体_GB2312" pitchFamily="49" charset="-122"/>
                <a:cs typeface="Arial" panose="020B0604020202020204" pitchFamily="34" charset="0"/>
              </a:rPr>
              <a:t>环境，主存地址</a:t>
            </a:r>
            <a:r>
              <a:rPr lang="en-US" altLang="zh-CN" dirty="0" smtClean="0">
                <a:solidFill>
                  <a:srgbClr val="000000"/>
                </a:solidFill>
                <a:ea typeface="楷体_GB2312" pitchFamily="49" charset="-122"/>
                <a:cs typeface="Arial" panose="020B0604020202020204" pitchFamily="34" charset="0"/>
              </a:rPr>
              <a:t>32</a:t>
            </a:r>
            <a:r>
              <a:rPr lang="zh-CN" altLang="en-US" dirty="0" smtClean="0">
                <a:solidFill>
                  <a:srgbClr val="000000"/>
                </a:solidFill>
                <a:ea typeface="楷体_GB2312" pitchFamily="49" charset="-122"/>
                <a:cs typeface="Arial" panose="020B0604020202020204" pitchFamily="34" charset="0"/>
              </a:rPr>
              <a:t>～</a:t>
            </a:r>
            <a:r>
              <a:rPr lang="en-US" altLang="zh-CN" dirty="0" smtClean="0">
                <a:solidFill>
                  <a:srgbClr val="000000"/>
                </a:solidFill>
                <a:ea typeface="楷体_GB2312" pitchFamily="49" charset="-122"/>
                <a:cs typeface="Arial" panose="020B0604020202020204" pitchFamily="34" charset="0"/>
              </a:rPr>
              <a:t>36</a:t>
            </a:r>
            <a:r>
              <a:rPr lang="zh-CN" altLang="en-US" dirty="0" smtClean="0">
                <a:solidFill>
                  <a:srgbClr val="000000"/>
                </a:solidFill>
                <a:ea typeface="楷体_GB2312" pitchFamily="49" charset="-122"/>
                <a:cs typeface="Arial" panose="020B0604020202020204" pitchFamily="34" charset="0"/>
              </a:rPr>
              <a:t>位。</a:t>
            </a:r>
            <a:endParaRPr lang="en-US" altLang="zh-CN" dirty="0" smtClean="0">
              <a:solidFill>
                <a:srgbClr val="000000"/>
              </a:solidFill>
              <a:ea typeface="楷体_GB2312" pitchFamily="49" charset="-122"/>
              <a:cs typeface="Arial" panose="020B0604020202020204" pitchFamily="34" charset="0"/>
            </a:endParaRPr>
          </a:p>
          <a:p>
            <a:pPr>
              <a:spcBef>
                <a:spcPts val="1200"/>
              </a:spcBef>
              <a:buClr>
                <a:srgbClr val="00007D"/>
              </a:buClr>
            </a:pPr>
            <a:r>
              <a:rPr lang="en-US" altLang="zh-CN" dirty="0" smtClean="0">
                <a:solidFill>
                  <a:srgbClr val="000000"/>
                </a:solidFill>
                <a:ea typeface="楷体_GB2312" pitchFamily="49" charset="-122"/>
                <a:cs typeface="Arial" panose="020B0604020202020204" pitchFamily="34" charset="0"/>
              </a:rPr>
              <a:t>64</a:t>
            </a:r>
            <a:r>
              <a:rPr lang="zh-CN" altLang="en-US" dirty="0" smtClean="0">
                <a:solidFill>
                  <a:srgbClr val="000000"/>
                </a:solidFill>
                <a:ea typeface="楷体_GB2312" pitchFamily="49" charset="-122"/>
                <a:cs typeface="Arial" panose="020B0604020202020204" pitchFamily="34" charset="0"/>
              </a:rPr>
              <a:t>位模式执行环境中，理论上主存地址可达</a:t>
            </a:r>
            <a:r>
              <a:rPr lang="en-US" altLang="zh-CN" dirty="0" smtClean="0">
                <a:solidFill>
                  <a:srgbClr val="000000"/>
                </a:solidFill>
                <a:ea typeface="楷体_GB2312" pitchFamily="49" charset="-122"/>
                <a:cs typeface="Arial" panose="020B0604020202020204" pitchFamily="34" charset="0"/>
              </a:rPr>
              <a:t>64</a:t>
            </a:r>
            <a:r>
              <a:rPr lang="zh-CN" altLang="en-US" dirty="0" smtClean="0">
                <a:solidFill>
                  <a:srgbClr val="000000"/>
                </a:solidFill>
                <a:ea typeface="楷体_GB2312" pitchFamily="49" charset="-122"/>
                <a:cs typeface="Arial" panose="020B0604020202020204" pitchFamily="34" charset="0"/>
              </a:rPr>
              <a:t>位。</a:t>
            </a:r>
            <a:endParaRPr lang="en-US" altLang="zh-CN" dirty="0">
              <a:solidFill>
                <a:srgbClr val="000000"/>
              </a:solidFill>
              <a:ea typeface="楷体_GB2312" pitchFamily="49" charset="-122"/>
              <a:cs typeface="Arial" panose="020B0604020202020204" pitchFamily="34" charset="0"/>
            </a:endParaRPr>
          </a:p>
        </p:txBody>
      </p:sp>
    </p:spTree>
    <p:extLst>
      <p:ext uri="{BB962C8B-B14F-4D97-AF65-F5344CB8AC3E}">
        <p14:creationId xmlns:p14="http://schemas.microsoft.com/office/powerpoint/2010/main" val="169801759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05A25CE3-80AF-4A68-9E04-5E3C960845FC}" type="slidenum">
              <a:rPr lang="zh-CN" altLang="en-US" smtClean="0"/>
              <a:pPr/>
              <a:t>134</a:t>
            </a:fld>
            <a:endParaRPr lang="en-US" altLang="zh-CN"/>
          </a:p>
        </p:txBody>
      </p:sp>
      <p:grpSp>
        <p:nvGrpSpPr>
          <p:cNvPr id="7" name="组合 6"/>
          <p:cNvGrpSpPr/>
          <p:nvPr/>
        </p:nvGrpSpPr>
        <p:grpSpPr>
          <a:xfrm>
            <a:off x="467430" y="3356990"/>
            <a:ext cx="8013310" cy="2736379"/>
            <a:chOff x="611450" y="980661"/>
            <a:chExt cx="8013310" cy="2736379"/>
          </a:xfrm>
        </p:grpSpPr>
        <p:graphicFrame>
          <p:nvGraphicFramePr>
            <p:cNvPr id="8" name="内容占位符 4"/>
            <p:cNvGraphicFramePr>
              <a:graphicFrameLocks/>
            </p:cNvGraphicFramePr>
            <p:nvPr>
              <p:extLst>
                <p:ext uri="{D42A27DB-BD31-4B8C-83A1-F6EECF244321}">
                  <p14:modId xmlns:p14="http://schemas.microsoft.com/office/powerpoint/2010/main" val="587204575"/>
                </p:ext>
              </p:extLst>
            </p:nvPr>
          </p:nvGraphicFramePr>
          <p:xfrm>
            <a:off x="611450" y="980661"/>
            <a:ext cx="8013310" cy="2736379"/>
          </p:xfrm>
          <a:graphic>
            <a:graphicData uri="http://schemas.openxmlformats.org/drawingml/2006/table">
              <a:tbl>
                <a:tblPr firstRow="1" bandRow="1">
                  <a:tableStyleId>{5940675A-B579-460E-94D1-54222C63F5DA}</a:tableStyleId>
                </a:tblPr>
                <a:tblGrid>
                  <a:gridCol w="1152160"/>
                  <a:gridCol w="792110"/>
                  <a:gridCol w="1224170"/>
                  <a:gridCol w="792110"/>
                  <a:gridCol w="1224170"/>
                  <a:gridCol w="792110"/>
                  <a:gridCol w="1224170"/>
                  <a:gridCol w="812310"/>
                </a:tblGrid>
                <a:tr h="288040">
                  <a:tc>
                    <a:txBody>
                      <a:bodyPr/>
                      <a:lstStyle/>
                      <a:p>
                        <a:pPr algn="r"/>
                        <a:endParaRPr lang="zh-CN" altLang="en-US" sz="1600" b="1" dirty="0"/>
                      </a:p>
                    </a:txBody>
                    <a:tcPr marL="36000" marR="36000" marT="0" marB="0" anchor="ctr">
                      <a:lnL w="12700" cmpd="sng">
                        <a:noFill/>
                      </a:lnL>
                      <a:lnR w="12700" cmpd="sng">
                        <a:noFill/>
                      </a:lnR>
                      <a:lnT w="12700" cmpd="sng">
                        <a:noFill/>
                      </a:lnT>
                      <a:lnB w="12700" cmpd="sng">
                        <a:noFill/>
                      </a:lnB>
                    </a:tcPr>
                  </a:tc>
                  <a:tc>
                    <a:txBody>
                      <a:bodyPr/>
                      <a:lstStyle/>
                      <a:p>
                        <a:pPr algn="ctr"/>
                        <a:r>
                          <a:rPr lang="en-US" altLang="zh-CN" sz="1600" b="1" dirty="0" smtClean="0"/>
                          <a:t>BE</a:t>
                        </a:r>
                        <a:r>
                          <a:rPr lang="en-US" altLang="zh-CN" sz="1600" b="1" baseline="-25000" dirty="0" smtClean="0"/>
                          <a:t>3</a:t>
                        </a:r>
                        <a:endParaRPr lang="zh-CN" altLang="en-US" sz="1600" b="1" baseline="-25000" dirty="0"/>
                      </a:p>
                    </a:txBody>
                    <a:tcPr marL="36000" marR="36000" marT="0" marB="0" anchor="ctr">
                      <a:lnL w="12700" cmpd="sng">
                        <a:noFill/>
                      </a:lnL>
                      <a:lnR w="12700" cmpd="sng">
                        <a:noFill/>
                      </a:lnR>
                      <a:lnT w="12700" cmpd="sng">
                        <a:noFill/>
                      </a:lnT>
                      <a:lnB w="19050" cap="flat" cmpd="sng" algn="ctr">
                        <a:solidFill>
                          <a:schemeClr val="tx1"/>
                        </a:solidFill>
                        <a:prstDash val="solid"/>
                        <a:round/>
                        <a:headEnd type="none" w="med" len="med"/>
                        <a:tailEnd type="none" w="med" len="med"/>
                      </a:lnB>
                    </a:tcPr>
                  </a:tc>
                  <a:tc>
                    <a:txBody>
                      <a:bodyPr/>
                      <a:lstStyle/>
                      <a:p>
                        <a:pPr algn="r"/>
                        <a:endParaRPr lang="zh-CN" altLang="en-US" sz="1600" b="1" dirty="0"/>
                      </a:p>
                    </a:txBody>
                    <a:tcPr marL="36000" marR="36000" marT="0" marB="0" anchor="ctr">
                      <a:lnL w="12700" cmpd="sng">
                        <a:noFill/>
                      </a:lnL>
                      <a:lnR w="12700" cmpd="sng">
                        <a:noFill/>
                      </a:lnR>
                      <a:lnT w="12700" cmpd="sng">
                        <a:noFill/>
                      </a:lnT>
                      <a:lnB w="12700" cmpd="sng">
                        <a:noFill/>
                      </a:lnB>
                    </a:tcPr>
                  </a:tc>
                  <a:tc>
                    <a:txBody>
                      <a:bodyPr/>
                      <a:lstStyle/>
                      <a:p>
                        <a:pPr marL="0" algn="ctr" defTabSz="914400" rtl="0" eaLnBrk="1" latinLnBrk="0" hangingPunct="1"/>
                        <a:r>
                          <a:rPr lang="en-US" altLang="zh-CN" sz="1600" b="1" dirty="0" smtClean="0"/>
                          <a:t>BE</a:t>
                        </a:r>
                        <a:r>
                          <a:rPr lang="en-US" altLang="zh-CN" sz="1600" b="1" kern="1200" baseline="-25000" dirty="0" smtClean="0">
                            <a:solidFill>
                              <a:schemeClr val="tx1"/>
                            </a:solidFill>
                            <a:latin typeface="+mn-lt"/>
                            <a:ea typeface="+mn-ea"/>
                            <a:cs typeface="+mn-cs"/>
                          </a:rPr>
                          <a:t>2</a:t>
                        </a:r>
                        <a:endParaRPr lang="zh-CN" altLang="en-US" sz="1600" b="1" kern="1200" baseline="-25000" dirty="0">
                          <a:solidFill>
                            <a:schemeClr val="tx1"/>
                          </a:solidFill>
                          <a:latin typeface="+mn-lt"/>
                          <a:ea typeface="+mn-ea"/>
                          <a:cs typeface="+mn-cs"/>
                        </a:endParaRPr>
                      </a:p>
                    </a:txBody>
                    <a:tcPr marL="36000" marR="36000" marT="0" marB="0" anchor="ctr">
                      <a:lnL w="12700" cmpd="sng">
                        <a:noFill/>
                      </a:lnL>
                      <a:lnR w="12700" cmpd="sng">
                        <a:noFill/>
                      </a:lnR>
                      <a:lnT w="12700" cmpd="sng">
                        <a:noFill/>
                      </a:lnT>
                      <a:lnB w="19050" cap="flat" cmpd="sng" algn="ctr">
                        <a:solidFill>
                          <a:schemeClr val="tx1"/>
                        </a:solidFill>
                        <a:prstDash val="solid"/>
                        <a:round/>
                        <a:headEnd type="none" w="med" len="med"/>
                        <a:tailEnd type="none" w="med" len="med"/>
                      </a:lnB>
                    </a:tcPr>
                  </a:tc>
                  <a:tc>
                    <a:txBody>
                      <a:bodyPr/>
                      <a:lstStyle/>
                      <a:p>
                        <a:pPr algn="r"/>
                        <a:endParaRPr lang="zh-CN" altLang="en-US" sz="1600" b="1" dirty="0"/>
                      </a:p>
                    </a:txBody>
                    <a:tcPr marL="36000" marR="36000" marT="0" marB="0" anchor="ctr">
                      <a:lnL w="12700" cmpd="sng">
                        <a:noFill/>
                      </a:lnL>
                      <a:lnR w="12700" cmpd="sng">
                        <a:noFill/>
                      </a:lnR>
                      <a:lnT w="12700" cmpd="sng">
                        <a:noFill/>
                      </a:lnT>
                      <a:lnB w="12700" cmpd="sng">
                        <a:noFill/>
                      </a:lnB>
                    </a:tcPr>
                  </a:tc>
                  <a:tc>
                    <a:txBody>
                      <a:bodyPr/>
                      <a:lstStyle/>
                      <a:p>
                        <a:pPr marL="0" algn="ctr" defTabSz="914400" rtl="0" eaLnBrk="1" latinLnBrk="0" hangingPunct="1"/>
                        <a:r>
                          <a:rPr lang="en-US" altLang="zh-CN" sz="1600" b="1" dirty="0" smtClean="0"/>
                          <a:t>BE</a:t>
                        </a:r>
                        <a:r>
                          <a:rPr lang="en-US" altLang="zh-CN" sz="1600" b="1" kern="1200" baseline="-25000" dirty="0" smtClean="0">
                            <a:solidFill>
                              <a:schemeClr val="tx1"/>
                            </a:solidFill>
                            <a:latin typeface="+mn-lt"/>
                            <a:ea typeface="+mn-ea"/>
                            <a:cs typeface="+mn-cs"/>
                          </a:rPr>
                          <a:t>1</a:t>
                        </a:r>
                        <a:endParaRPr lang="zh-CN" altLang="en-US" sz="1600" b="1" kern="1200" baseline="-25000" dirty="0">
                          <a:solidFill>
                            <a:schemeClr val="tx1"/>
                          </a:solidFill>
                          <a:latin typeface="+mn-lt"/>
                          <a:ea typeface="+mn-ea"/>
                          <a:cs typeface="+mn-cs"/>
                        </a:endParaRPr>
                      </a:p>
                    </a:txBody>
                    <a:tcPr marL="36000" marR="36000" marT="0" marB="0" anchor="ctr">
                      <a:lnL w="12700" cmpd="sng">
                        <a:noFill/>
                      </a:lnL>
                      <a:lnR w="12700" cmpd="sng">
                        <a:noFill/>
                      </a:lnR>
                      <a:lnT w="12700" cmpd="sng">
                        <a:noFill/>
                      </a:lnT>
                      <a:lnB w="19050" cap="flat" cmpd="sng" algn="ctr">
                        <a:solidFill>
                          <a:schemeClr val="tx1"/>
                        </a:solidFill>
                        <a:prstDash val="solid"/>
                        <a:round/>
                        <a:headEnd type="none" w="med" len="med"/>
                        <a:tailEnd type="none" w="med" len="med"/>
                      </a:lnB>
                    </a:tcPr>
                  </a:tc>
                  <a:tc>
                    <a:txBody>
                      <a:bodyPr/>
                      <a:lstStyle/>
                      <a:p>
                        <a:pPr algn="r"/>
                        <a:endParaRPr lang="zh-CN" altLang="en-US" sz="1600" b="1" dirty="0"/>
                      </a:p>
                    </a:txBody>
                    <a:tcPr marL="36000" marR="36000" marT="0" marB="0" anchor="ctr">
                      <a:lnL w="12700" cmpd="sng">
                        <a:noFill/>
                      </a:lnL>
                      <a:lnR w="12700" cmpd="sng">
                        <a:noFill/>
                      </a:lnR>
                      <a:lnT w="12700" cmpd="sng">
                        <a:noFill/>
                      </a:lnT>
                      <a:lnB w="12700" cmpd="sng">
                        <a:noFill/>
                      </a:lnB>
                    </a:tcPr>
                  </a:tc>
                  <a:tc>
                    <a:txBody>
                      <a:bodyPr/>
                      <a:lstStyle/>
                      <a:p>
                        <a:pPr marL="0" algn="ctr" defTabSz="914400" rtl="0" eaLnBrk="1" latinLnBrk="0" hangingPunct="1"/>
                        <a:r>
                          <a:rPr lang="en-US" altLang="zh-CN" sz="1600" b="1" dirty="0" smtClean="0"/>
                          <a:t>BE</a:t>
                        </a:r>
                        <a:r>
                          <a:rPr lang="en-US" altLang="zh-CN" sz="1600" b="1" kern="1200" baseline="-25000" dirty="0" smtClean="0">
                            <a:solidFill>
                              <a:schemeClr val="tx1"/>
                            </a:solidFill>
                            <a:latin typeface="+mn-lt"/>
                            <a:ea typeface="+mn-ea"/>
                            <a:cs typeface="+mn-cs"/>
                          </a:rPr>
                          <a:t>0</a:t>
                        </a:r>
                        <a:endParaRPr lang="zh-CN" altLang="en-US" sz="1600" b="1" kern="1200" baseline="-25000" dirty="0">
                          <a:solidFill>
                            <a:schemeClr val="tx1"/>
                          </a:solidFill>
                          <a:latin typeface="+mn-lt"/>
                          <a:ea typeface="+mn-ea"/>
                          <a:cs typeface="+mn-cs"/>
                        </a:endParaRPr>
                      </a:p>
                    </a:txBody>
                    <a:tcPr marL="36000" marR="36000" marT="0" marB="0" anchor="ctr">
                      <a:lnL w="12700" cmpd="sng">
                        <a:noFill/>
                      </a:lnL>
                      <a:lnR w="12700" cmpd="sng">
                        <a:noFill/>
                      </a:lnR>
                      <a:lnT w="12700" cmpd="sng">
                        <a:noFill/>
                      </a:lnT>
                      <a:lnB w="19050" cap="flat" cmpd="sng" algn="ctr">
                        <a:solidFill>
                          <a:schemeClr val="tx1"/>
                        </a:solidFill>
                        <a:prstDash val="solid"/>
                        <a:round/>
                        <a:headEnd type="none" w="med" len="med"/>
                        <a:tailEnd type="none" w="med" len="med"/>
                      </a:lnB>
                    </a:tcPr>
                  </a:tc>
                </a:tr>
                <a:tr h="288040">
                  <a:tc>
                    <a:txBody>
                      <a:bodyPr/>
                      <a:lstStyle/>
                      <a:p>
                        <a:pPr algn="r"/>
                        <a:r>
                          <a:rPr lang="en-US" altLang="zh-CN" sz="1600" b="1" dirty="0" smtClean="0">
                            <a:solidFill>
                              <a:srgbClr val="0000FF"/>
                            </a:solidFill>
                          </a:rPr>
                          <a:t>FFFFFFFB</a:t>
                        </a: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FFFFFFFA</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FFFFFFF9</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FFFFFFF8</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algn="r"/>
                        <a:r>
                          <a:rPr lang="en-US" altLang="zh-CN" sz="1600" b="1" dirty="0" smtClean="0">
                            <a:solidFill>
                              <a:srgbClr val="0000FF"/>
                            </a:solidFill>
                          </a:rPr>
                          <a:t>FFFFFFF3</a:t>
                        </a: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FFFFFFF2</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FFFFFFF1</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FFFFFFF0</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algn="r"/>
                        <a:r>
                          <a:rPr lang="en-US" altLang="zh-CN" sz="1600" b="1" dirty="0" smtClean="0">
                            <a:solidFill>
                              <a:srgbClr val="0000FF"/>
                            </a:solidFill>
                          </a:rPr>
                          <a:t>FFFFFFEB</a:t>
                        </a: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c>
                    <a:txBody>
                      <a:bodyPr/>
                      <a:lstStyle/>
                      <a:p>
                        <a:pPr algn="r"/>
                        <a:r>
                          <a:rPr lang="en-US" altLang="zh-CN" sz="1600" b="1" dirty="0" smtClean="0">
                            <a:solidFill>
                              <a:srgbClr val="0000FF"/>
                            </a:solidFill>
                          </a:rPr>
                          <a:t>FFFFFFEA</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c>
                    <a:txBody>
                      <a:bodyPr/>
                      <a:lstStyle/>
                      <a:p>
                        <a:pPr algn="r"/>
                        <a:r>
                          <a:rPr lang="en-US" altLang="zh-CN" sz="1600" b="1" dirty="0" smtClean="0">
                            <a:solidFill>
                              <a:srgbClr val="0000FF"/>
                            </a:solidFill>
                          </a:rPr>
                          <a:t>FFFFFFE9</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c>
                    <a:txBody>
                      <a:bodyPr/>
                      <a:lstStyle/>
                      <a:p>
                        <a:pPr algn="r"/>
                        <a:r>
                          <a:rPr lang="en-US" altLang="zh-CN" sz="1600" b="1" dirty="0" smtClean="0">
                            <a:solidFill>
                              <a:srgbClr val="0000FF"/>
                            </a:solidFill>
                          </a:rPr>
                          <a:t>FFFFFFE8</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r>
                <a:tr h="432059">
                  <a:tc>
                    <a:txBody>
                      <a:bodyPr/>
                      <a:lstStyle/>
                      <a:p>
                        <a:pPr algn="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c>
                    <a:txBody>
                      <a:bodyPr/>
                      <a:lstStyle/>
                      <a:p>
                        <a:pPr algn="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c>
                    <a:txBody>
                      <a:bodyPr/>
                      <a:lstStyle/>
                      <a:p>
                        <a:pPr algn="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c>
                    <a:txBody>
                      <a:bodyPr/>
                      <a:lstStyle/>
                      <a:p>
                        <a:pPr algn="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r>
                <a:tr h="288040">
                  <a:tc>
                    <a:txBody>
                      <a:bodyPr/>
                      <a:lstStyle/>
                      <a:p>
                        <a:pPr algn="r"/>
                        <a:r>
                          <a:rPr lang="en-US" altLang="zh-CN" sz="1600" b="1" dirty="0" smtClean="0">
                            <a:solidFill>
                              <a:srgbClr val="0000FF"/>
                            </a:solidFill>
                          </a:rPr>
                          <a:t>00000013</a:t>
                        </a: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00000012</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00000011</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00000010</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algn="r"/>
                        <a:r>
                          <a:rPr lang="en-US" altLang="zh-CN" sz="1600" b="1" dirty="0" smtClean="0">
                            <a:solidFill>
                              <a:srgbClr val="0000FF"/>
                            </a:solidFill>
                          </a:rPr>
                          <a:t>0000000B</a:t>
                        </a: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0000000A</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00000009</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00000008</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0000FF"/>
                            </a:solidFill>
                          </a:rPr>
                          <a:t>00000003</a:t>
                        </a: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0000FF"/>
                            </a:solidFill>
                          </a:rPr>
                          <a:t>00000002</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0000FF"/>
                            </a:solidFill>
                          </a:rPr>
                          <a:t>00000001</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0000FF"/>
                            </a:solidFill>
                          </a:rPr>
                          <a:t>00000000</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algn="r"/>
                        <a:endParaRPr lang="zh-CN" altLang="en-US" sz="1600" b="1" dirty="0"/>
                      </a:p>
                    </a:txBody>
                    <a:tcPr marL="36000" marR="36000" marT="0" marB="0">
                      <a:lnL w="12700" cmpd="sng">
                        <a:noFill/>
                      </a:lnL>
                      <a:lnR w="12700" cmpd="sng">
                        <a:noFill/>
                      </a:lnR>
                      <a:lnT w="12700" cmpd="sng">
                        <a:noFill/>
                      </a:lnT>
                      <a:lnB w="12700" cmpd="sng">
                        <a:noFill/>
                      </a:lnB>
                    </a:tcPr>
                  </a:tc>
                  <a:tc>
                    <a:txBody>
                      <a:bodyPr/>
                      <a:lstStyle/>
                      <a:p>
                        <a:pPr marL="0" marR="0" indent="0" algn="dist"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FF0000"/>
                            </a:solidFill>
                          </a:rPr>
                          <a:t>D</a:t>
                        </a:r>
                        <a:r>
                          <a:rPr lang="en-US" altLang="zh-CN" sz="1600" b="1" baseline="-25000" dirty="0" smtClean="0">
                            <a:solidFill>
                              <a:srgbClr val="FF0000"/>
                            </a:solidFill>
                          </a:rPr>
                          <a:t>31</a:t>
                        </a:r>
                        <a:r>
                          <a:rPr lang="en-US" altLang="zh-CN" sz="1600" b="1" dirty="0" smtClean="0">
                            <a:solidFill>
                              <a:srgbClr val="FF0000"/>
                            </a:solidFill>
                          </a:rPr>
                          <a:t>  D</a:t>
                        </a:r>
                        <a:r>
                          <a:rPr lang="en-US" altLang="zh-CN" sz="1600" b="1" baseline="-25000" dirty="0" smtClean="0">
                            <a:solidFill>
                              <a:srgbClr val="FF0000"/>
                            </a:solidFill>
                          </a:rPr>
                          <a:t>24</a:t>
                        </a:r>
                        <a:endParaRPr lang="zh-CN" altLang="en-US" sz="1600" b="1" baseline="-25000" dirty="0" smtClean="0">
                          <a:solidFill>
                            <a:srgbClr val="FF0000"/>
                          </a:solidFill>
                        </a:endParaRPr>
                      </a:p>
                    </a:txBody>
                    <a:tcPr marL="36000" marR="36000" marT="0" marB="0">
                      <a:lnL w="12700" cmpd="sng">
                        <a:noFill/>
                      </a:lnL>
                      <a:lnR w="12700" cmpd="sng">
                        <a:noFill/>
                      </a:lnR>
                      <a:lnT w="19050" cap="flat" cmpd="sng" algn="ctr">
                        <a:solidFill>
                          <a:schemeClr val="tx1"/>
                        </a:solidFill>
                        <a:prstDash val="solid"/>
                        <a:round/>
                        <a:headEnd type="none" w="med" len="med"/>
                        <a:tailEnd type="none" w="med" len="med"/>
                      </a:lnT>
                      <a:lnB w="12700" cmpd="sng">
                        <a:noFill/>
                      </a:lnB>
                    </a:tcPr>
                  </a:tc>
                  <a:tc>
                    <a:txBody>
                      <a:bodyPr/>
                      <a:lstStyle/>
                      <a:p>
                        <a:pPr algn="r"/>
                        <a:endParaRPr lang="zh-CN" altLang="en-US" sz="1600" b="1" dirty="0">
                          <a:solidFill>
                            <a:srgbClr val="FF0000"/>
                          </a:solidFill>
                        </a:endParaRPr>
                      </a:p>
                    </a:txBody>
                    <a:tcPr marL="36000" marR="36000" marT="0" marB="0">
                      <a:lnL w="12700" cmpd="sng">
                        <a:noFill/>
                      </a:lnL>
                      <a:lnR w="12700" cmpd="sng">
                        <a:noFill/>
                      </a:lnR>
                      <a:lnT w="12700" cmpd="sng">
                        <a:noFill/>
                      </a:lnT>
                      <a:lnB w="12700" cmpd="sng">
                        <a:noFill/>
                      </a:lnB>
                    </a:tcPr>
                  </a:tc>
                  <a:tc>
                    <a:txBody>
                      <a:bodyPr/>
                      <a:lstStyle/>
                      <a:p>
                        <a:pPr marL="0" marR="0" indent="0" algn="dist"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FF0000"/>
                            </a:solidFill>
                          </a:rPr>
                          <a:t>D</a:t>
                        </a:r>
                        <a:r>
                          <a:rPr lang="en-US" altLang="zh-CN" sz="1600" b="1" baseline="-25000" dirty="0" smtClean="0">
                            <a:solidFill>
                              <a:srgbClr val="FF0000"/>
                            </a:solidFill>
                          </a:rPr>
                          <a:t>23</a:t>
                        </a:r>
                        <a:r>
                          <a:rPr lang="en-US" altLang="zh-CN" sz="1600" b="1" dirty="0" smtClean="0">
                            <a:solidFill>
                              <a:srgbClr val="FF0000"/>
                            </a:solidFill>
                          </a:rPr>
                          <a:t>   D</a:t>
                        </a:r>
                        <a:r>
                          <a:rPr lang="en-US" altLang="zh-CN" sz="1600" b="1" baseline="-25000" dirty="0" smtClean="0">
                            <a:solidFill>
                              <a:srgbClr val="FF0000"/>
                            </a:solidFill>
                          </a:rPr>
                          <a:t>16</a:t>
                        </a:r>
                        <a:endParaRPr lang="zh-CN" altLang="en-US" sz="1600" b="1" baseline="-25000" dirty="0" smtClean="0">
                          <a:solidFill>
                            <a:srgbClr val="FF0000"/>
                          </a:solidFill>
                        </a:endParaRPr>
                      </a:p>
                    </a:txBody>
                    <a:tcPr marL="36000" marR="36000" marT="0" marB="0">
                      <a:lnL w="12700" cmpd="sng">
                        <a:noFill/>
                      </a:lnL>
                      <a:lnR w="12700" cmpd="sng">
                        <a:noFill/>
                      </a:lnR>
                      <a:lnT w="19050" cap="flat" cmpd="sng" algn="ctr">
                        <a:solidFill>
                          <a:schemeClr val="tx1"/>
                        </a:solidFill>
                        <a:prstDash val="solid"/>
                        <a:round/>
                        <a:headEnd type="none" w="med" len="med"/>
                        <a:tailEnd type="none" w="med" len="med"/>
                      </a:lnT>
                      <a:lnB w="12700" cmpd="sng">
                        <a:noFill/>
                      </a:lnB>
                    </a:tcPr>
                  </a:tc>
                  <a:tc>
                    <a:txBody>
                      <a:bodyPr/>
                      <a:lstStyle/>
                      <a:p>
                        <a:pPr algn="r"/>
                        <a:endParaRPr lang="zh-CN" altLang="en-US" sz="1600" b="1" dirty="0">
                          <a:solidFill>
                            <a:srgbClr val="FF0000"/>
                          </a:solidFill>
                        </a:endParaRPr>
                      </a:p>
                    </a:txBody>
                    <a:tcPr marL="36000" marR="36000" marT="0" marB="0">
                      <a:lnL w="12700" cmpd="sng">
                        <a:noFill/>
                      </a:lnL>
                      <a:lnR w="12700" cmpd="sng">
                        <a:noFill/>
                      </a:lnR>
                      <a:lnT w="12700" cmpd="sng">
                        <a:noFill/>
                      </a:lnT>
                      <a:lnB w="12700" cmpd="sng">
                        <a:noFill/>
                      </a:lnB>
                    </a:tcPr>
                  </a:tc>
                  <a:tc>
                    <a:txBody>
                      <a:bodyPr/>
                      <a:lstStyle/>
                      <a:p>
                        <a:pPr marL="0" marR="0" indent="0" algn="dist"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FF0000"/>
                            </a:solidFill>
                          </a:rPr>
                          <a:t>D</a:t>
                        </a:r>
                        <a:r>
                          <a:rPr lang="en-US" altLang="zh-CN" sz="1600" b="1" baseline="-25000" dirty="0" smtClean="0">
                            <a:solidFill>
                              <a:srgbClr val="FF0000"/>
                            </a:solidFill>
                          </a:rPr>
                          <a:t>15</a:t>
                        </a:r>
                        <a:r>
                          <a:rPr lang="en-US" altLang="zh-CN" sz="1600" b="1" dirty="0" smtClean="0">
                            <a:solidFill>
                              <a:srgbClr val="FF0000"/>
                            </a:solidFill>
                          </a:rPr>
                          <a:t>   D</a:t>
                        </a:r>
                        <a:r>
                          <a:rPr lang="en-US" altLang="zh-CN" sz="1600" b="1" baseline="-25000" dirty="0" smtClean="0">
                            <a:solidFill>
                              <a:srgbClr val="FF0000"/>
                            </a:solidFill>
                          </a:rPr>
                          <a:t>8</a:t>
                        </a:r>
                        <a:endParaRPr lang="zh-CN" altLang="en-US" sz="1600" b="1" baseline="-25000" dirty="0" smtClean="0">
                          <a:solidFill>
                            <a:srgbClr val="FF0000"/>
                          </a:solidFill>
                        </a:endParaRPr>
                      </a:p>
                    </a:txBody>
                    <a:tcPr marL="36000" marR="36000" marT="0" marB="0">
                      <a:lnL w="12700" cmpd="sng">
                        <a:noFill/>
                      </a:lnL>
                      <a:lnR w="12700" cmpd="sng">
                        <a:noFill/>
                      </a:lnR>
                      <a:lnT w="19050" cap="flat" cmpd="sng" algn="ctr">
                        <a:solidFill>
                          <a:schemeClr val="tx1"/>
                        </a:solidFill>
                        <a:prstDash val="solid"/>
                        <a:round/>
                        <a:headEnd type="none" w="med" len="med"/>
                        <a:tailEnd type="none" w="med" len="med"/>
                      </a:lnT>
                      <a:lnB w="12700" cmpd="sng">
                        <a:noFill/>
                      </a:lnB>
                    </a:tcPr>
                  </a:tc>
                  <a:tc>
                    <a:txBody>
                      <a:bodyPr/>
                      <a:lstStyle/>
                      <a:p>
                        <a:pPr algn="r"/>
                        <a:endParaRPr lang="zh-CN" altLang="en-US" sz="1600" b="1" dirty="0">
                          <a:solidFill>
                            <a:srgbClr val="FF0000"/>
                          </a:solidFill>
                        </a:endParaRPr>
                      </a:p>
                    </a:txBody>
                    <a:tcPr marL="36000" marR="36000" marT="0" marB="0">
                      <a:lnL w="12700" cmpd="sng">
                        <a:noFill/>
                      </a:lnL>
                      <a:lnR w="12700" cmpd="sng">
                        <a:noFill/>
                      </a:lnR>
                      <a:lnT w="12700" cmpd="sng">
                        <a:noFill/>
                      </a:lnT>
                      <a:lnB w="12700" cmpd="sng">
                        <a:noFill/>
                      </a:lnB>
                    </a:tcPr>
                  </a:tc>
                  <a:tc>
                    <a:txBody>
                      <a:bodyPr/>
                      <a:lstStyle/>
                      <a:p>
                        <a:pPr algn="dist"/>
                        <a:r>
                          <a:rPr lang="en-US" altLang="zh-CN" sz="1600" b="1" dirty="0" smtClean="0">
                            <a:solidFill>
                              <a:srgbClr val="FF0000"/>
                            </a:solidFill>
                          </a:rPr>
                          <a:t>D</a:t>
                        </a:r>
                        <a:r>
                          <a:rPr lang="en-US" altLang="zh-CN" sz="1600" b="1" baseline="-25000" dirty="0" smtClean="0">
                            <a:solidFill>
                              <a:srgbClr val="FF0000"/>
                            </a:solidFill>
                          </a:rPr>
                          <a:t>7</a:t>
                        </a:r>
                        <a:r>
                          <a:rPr lang="en-US" altLang="zh-CN" sz="1600" b="1" dirty="0" smtClean="0">
                            <a:solidFill>
                              <a:srgbClr val="FF0000"/>
                            </a:solidFill>
                          </a:rPr>
                          <a:t>     D</a:t>
                        </a:r>
                        <a:r>
                          <a:rPr lang="en-US" altLang="zh-CN" sz="1600" b="1" baseline="-25000" dirty="0" smtClean="0">
                            <a:solidFill>
                              <a:srgbClr val="FF0000"/>
                            </a:solidFill>
                          </a:rPr>
                          <a:t>0</a:t>
                        </a:r>
                        <a:endParaRPr lang="zh-CN" altLang="en-US" sz="1600" b="1" baseline="-25000" dirty="0">
                          <a:solidFill>
                            <a:srgbClr val="FF0000"/>
                          </a:solidFill>
                        </a:endParaRPr>
                      </a:p>
                    </a:txBody>
                    <a:tcPr marL="36000" marR="36000" marT="0" marB="0">
                      <a:lnL w="12700" cmpd="sng">
                        <a:noFill/>
                      </a:lnL>
                      <a:lnR w="12700" cmpd="sng">
                        <a:noFill/>
                      </a:lnR>
                      <a:lnT w="19050" cap="flat" cmpd="sng" algn="ctr">
                        <a:solidFill>
                          <a:schemeClr val="tx1"/>
                        </a:solidFill>
                        <a:prstDash val="solid"/>
                        <a:round/>
                        <a:headEnd type="none" w="med" len="med"/>
                        <a:tailEnd type="none" w="med" len="med"/>
                      </a:lnT>
                      <a:lnB w="12700" cmpd="sng">
                        <a:noFill/>
                      </a:lnB>
                    </a:tcPr>
                  </a:tc>
                </a:tr>
              </a:tbl>
            </a:graphicData>
          </a:graphic>
        </p:graphicFrame>
        <p:sp>
          <p:nvSpPr>
            <p:cNvPr id="9" name="文本框 8"/>
            <p:cNvSpPr txBox="1"/>
            <p:nvPr/>
          </p:nvSpPr>
          <p:spPr>
            <a:xfrm>
              <a:off x="1943141" y="2169318"/>
              <a:ext cx="461665" cy="360050"/>
            </a:xfrm>
            <a:prstGeom prst="rect">
              <a:avLst/>
            </a:prstGeom>
            <a:noFill/>
          </p:spPr>
          <p:txBody>
            <a:bodyPr vert="eaVert" wrap="square" rtlCol="0">
              <a:spAutoFit/>
            </a:bodyPr>
            <a:lstStyle/>
            <a:p>
              <a:r>
                <a:rPr lang="en-US" altLang="zh-CN" dirty="0" smtClean="0">
                  <a:latin typeface="+mn-ea"/>
                  <a:ea typeface="+mn-ea"/>
                </a:rPr>
                <a:t>…</a:t>
              </a:r>
              <a:endParaRPr lang="zh-CN" altLang="en-US" dirty="0">
                <a:latin typeface="+mn-ea"/>
                <a:ea typeface="+mn-ea"/>
              </a:endParaRPr>
            </a:p>
          </p:txBody>
        </p:sp>
        <p:sp>
          <p:nvSpPr>
            <p:cNvPr id="10" name="文本框 9"/>
            <p:cNvSpPr txBox="1"/>
            <p:nvPr/>
          </p:nvSpPr>
          <p:spPr>
            <a:xfrm>
              <a:off x="3960407" y="2169318"/>
              <a:ext cx="461665" cy="360050"/>
            </a:xfrm>
            <a:prstGeom prst="rect">
              <a:avLst/>
            </a:prstGeom>
            <a:noFill/>
          </p:spPr>
          <p:txBody>
            <a:bodyPr vert="eaVert" wrap="square" rtlCol="0">
              <a:spAutoFit/>
            </a:bodyPr>
            <a:lstStyle/>
            <a:p>
              <a:r>
                <a:rPr lang="en-US" altLang="zh-CN" dirty="0" smtClean="0">
                  <a:latin typeface="+mn-ea"/>
                  <a:ea typeface="+mn-ea"/>
                </a:rPr>
                <a:t>…</a:t>
              </a:r>
              <a:endParaRPr lang="zh-CN" altLang="en-US" dirty="0">
                <a:latin typeface="+mn-ea"/>
                <a:ea typeface="+mn-ea"/>
              </a:endParaRPr>
            </a:p>
          </p:txBody>
        </p:sp>
        <p:sp>
          <p:nvSpPr>
            <p:cNvPr id="11" name="文本框 10"/>
            <p:cNvSpPr txBox="1"/>
            <p:nvPr/>
          </p:nvSpPr>
          <p:spPr>
            <a:xfrm>
              <a:off x="5957945" y="2169318"/>
              <a:ext cx="461665" cy="360050"/>
            </a:xfrm>
            <a:prstGeom prst="rect">
              <a:avLst/>
            </a:prstGeom>
            <a:noFill/>
          </p:spPr>
          <p:txBody>
            <a:bodyPr vert="eaVert" wrap="square" rtlCol="0">
              <a:spAutoFit/>
            </a:bodyPr>
            <a:lstStyle/>
            <a:p>
              <a:r>
                <a:rPr lang="en-US" altLang="zh-CN" dirty="0" smtClean="0">
                  <a:latin typeface="+mn-ea"/>
                  <a:ea typeface="+mn-ea"/>
                </a:rPr>
                <a:t>…</a:t>
              </a:r>
              <a:endParaRPr lang="zh-CN" altLang="en-US" dirty="0">
                <a:latin typeface="+mn-ea"/>
                <a:ea typeface="+mn-ea"/>
              </a:endParaRPr>
            </a:p>
          </p:txBody>
        </p:sp>
        <p:sp>
          <p:nvSpPr>
            <p:cNvPr id="12" name="文本框 11"/>
            <p:cNvSpPr txBox="1"/>
            <p:nvPr/>
          </p:nvSpPr>
          <p:spPr>
            <a:xfrm>
              <a:off x="8001013" y="2169318"/>
              <a:ext cx="461665" cy="360050"/>
            </a:xfrm>
            <a:prstGeom prst="rect">
              <a:avLst/>
            </a:prstGeom>
            <a:noFill/>
          </p:spPr>
          <p:txBody>
            <a:bodyPr vert="eaVert" wrap="square" rtlCol="0">
              <a:spAutoFit/>
            </a:bodyPr>
            <a:lstStyle/>
            <a:p>
              <a:r>
                <a:rPr lang="en-US" altLang="zh-CN" dirty="0" smtClean="0">
                  <a:latin typeface="+mn-ea"/>
                  <a:ea typeface="+mn-ea"/>
                </a:rPr>
                <a:t>…</a:t>
              </a:r>
              <a:endParaRPr lang="zh-CN" altLang="en-US" dirty="0">
                <a:latin typeface="+mn-ea"/>
                <a:ea typeface="+mn-ea"/>
              </a:endParaRPr>
            </a:p>
          </p:txBody>
        </p:sp>
        <p:cxnSp>
          <p:nvCxnSpPr>
            <p:cNvPr id="13" name="直接连接符 12"/>
            <p:cNvCxnSpPr/>
            <p:nvPr/>
          </p:nvCxnSpPr>
          <p:spPr bwMode="auto">
            <a:xfrm>
              <a:off x="8050880" y="1028468"/>
              <a:ext cx="253688" cy="0"/>
            </a:xfrm>
            <a:prstGeom prst="line">
              <a:avLst/>
            </a:prstGeom>
            <a:noFill/>
            <a:ln w="19050" cap="flat" cmpd="sng" algn="ctr">
              <a:solidFill>
                <a:schemeClr val="tx1"/>
              </a:solidFill>
              <a:prstDash val="solid"/>
              <a:round/>
              <a:headEnd type="none" w="med" len="med"/>
              <a:tailEnd type="none" w="med" len="lg"/>
            </a:ln>
            <a:effectLst/>
          </p:spPr>
        </p:cxnSp>
        <p:cxnSp>
          <p:nvCxnSpPr>
            <p:cNvPr id="14" name="直接连接符 13"/>
            <p:cNvCxnSpPr/>
            <p:nvPr/>
          </p:nvCxnSpPr>
          <p:spPr bwMode="auto">
            <a:xfrm>
              <a:off x="6032053" y="1028468"/>
              <a:ext cx="253688" cy="0"/>
            </a:xfrm>
            <a:prstGeom prst="line">
              <a:avLst/>
            </a:prstGeom>
            <a:noFill/>
            <a:ln w="19050" cap="flat" cmpd="sng" algn="ctr">
              <a:solidFill>
                <a:schemeClr val="tx1"/>
              </a:solidFill>
              <a:prstDash val="solid"/>
              <a:round/>
              <a:headEnd type="none" w="med" len="med"/>
              <a:tailEnd type="none" w="med" len="lg"/>
            </a:ln>
            <a:effectLst/>
          </p:spPr>
        </p:cxnSp>
        <p:cxnSp>
          <p:nvCxnSpPr>
            <p:cNvPr id="15" name="直接连接符 14"/>
            <p:cNvCxnSpPr/>
            <p:nvPr/>
          </p:nvCxnSpPr>
          <p:spPr bwMode="auto">
            <a:xfrm>
              <a:off x="4007765" y="1028468"/>
              <a:ext cx="253688" cy="0"/>
            </a:xfrm>
            <a:prstGeom prst="line">
              <a:avLst/>
            </a:prstGeom>
            <a:noFill/>
            <a:ln w="19050" cap="flat" cmpd="sng" algn="ctr">
              <a:solidFill>
                <a:schemeClr val="tx1"/>
              </a:solidFill>
              <a:prstDash val="solid"/>
              <a:round/>
              <a:headEnd type="none" w="med" len="med"/>
              <a:tailEnd type="none" w="med" len="lg"/>
            </a:ln>
            <a:effectLst/>
          </p:spPr>
        </p:cxnSp>
        <p:cxnSp>
          <p:nvCxnSpPr>
            <p:cNvPr id="16" name="直接连接符 15"/>
            <p:cNvCxnSpPr/>
            <p:nvPr/>
          </p:nvCxnSpPr>
          <p:spPr bwMode="auto">
            <a:xfrm>
              <a:off x="1998207" y="1028468"/>
              <a:ext cx="253688" cy="0"/>
            </a:xfrm>
            <a:prstGeom prst="line">
              <a:avLst/>
            </a:prstGeom>
            <a:noFill/>
            <a:ln w="19050" cap="flat" cmpd="sng" algn="ctr">
              <a:solidFill>
                <a:schemeClr val="tx1"/>
              </a:solidFill>
              <a:prstDash val="solid"/>
              <a:round/>
              <a:headEnd type="none" w="med" len="med"/>
              <a:tailEnd type="none" w="med" len="lg"/>
            </a:ln>
            <a:effectLst/>
          </p:spPr>
        </p:cxnSp>
      </p:grpSp>
      <p:sp>
        <p:nvSpPr>
          <p:cNvPr id="17" name="矩形 16"/>
          <p:cNvSpPr/>
          <p:nvPr/>
        </p:nvSpPr>
        <p:spPr>
          <a:xfrm>
            <a:off x="2336028" y="6135775"/>
            <a:ext cx="4572000" cy="461665"/>
          </a:xfrm>
          <a:prstGeom prst="rect">
            <a:avLst/>
          </a:prstGeom>
        </p:spPr>
        <p:txBody>
          <a:bodyPr>
            <a:spAutoFit/>
          </a:bodyPr>
          <a:lstStyle/>
          <a:p>
            <a:r>
              <a:rPr lang="en-US" altLang="zh-CN" sz="2400" b="1" kern="0" dirty="0">
                <a:solidFill>
                  <a:srgbClr val="000000"/>
                </a:solidFill>
                <a:latin typeface="Times New Roman"/>
                <a:ea typeface="宋体"/>
              </a:rPr>
              <a:t>Intel </a:t>
            </a:r>
            <a:r>
              <a:rPr lang="en-US" altLang="zh-CN" sz="2400" b="1" kern="0" dirty="0" smtClean="0">
                <a:solidFill>
                  <a:srgbClr val="000000"/>
                </a:solidFill>
                <a:latin typeface="Times New Roman"/>
                <a:ea typeface="宋体"/>
              </a:rPr>
              <a:t>64 </a:t>
            </a:r>
            <a:r>
              <a:rPr lang="zh-CN" altLang="en-US" sz="2400" b="1" kern="0" dirty="0">
                <a:solidFill>
                  <a:srgbClr val="000000"/>
                </a:solidFill>
                <a:latin typeface="Times New Roman"/>
                <a:ea typeface="宋体"/>
              </a:rPr>
              <a:t>位</a:t>
            </a:r>
            <a:r>
              <a:rPr lang="zh-CN" altLang="en-US" sz="2400" b="1" kern="0" dirty="0" smtClean="0">
                <a:solidFill>
                  <a:srgbClr val="000000"/>
                </a:solidFill>
                <a:latin typeface="Times New Roman"/>
                <a:ea typeface="宋体"/>
              </a:rPr>
              <a:t>存储系统</a:t>
            </a:r>
            <a:r>
              <a:rPr lang="zh-CN" altLang="en-US" sz="2400" b="1" kern="0" dirty="0">
                <a:solidFill>
                  <a:srgbClr val="000000"/>
                </a:solidFill>
                <a:latin typeface="Times New Roman"/>
                <a:ea typeface="宋体"/>
              </a:rPr>
              <a:t>的</a:t>
            </a:r>
            <a:r>
              <a:rPr lang="zh-CN" altLang="en-US" sz="2400" b="1" kern="0" dirty="0" smtClean="0">
                <a:solidFill>
                  <a:srgbClr val="000000"/>
                </a:solidFill>
                <a:latin typeface="Times New Roman"/>
                <a:ea typeface="宋体"/>
              </a:rPr>
              <a:t>组织</a:t>
            </a:r>
            <a:r>
              <a:rPr lang="zh-CN" altLang="en-US" sz="2400" b="1" kern="0" dirty="0">
                <a:solidFill>
                  <a:srgbClr val="000000"/>
                </a:solidFill>
                <a:latin typeface="Times New Roman"/>
                <a:ea typeface="宋体"/>
              </a:rPr>
              <a:t>结构</a:t>
            </a:r>
            <a:endParaRPr lang="zh-CN" altLang="en-US" sz="1600" dirty="0"/>
          </a:p>
        </p:txBody>
      </p:sp>
      <p:grpSp>
        <p:nvGrpSpPr>
          <p:cNvPr id="18" name="组合 17"/>
          <p:cNvGrpSpPr/>
          <p:nvPr/>
        </p:nvGrpSpPr>
        <p:grpSpPr>
          <a:xfrm>
            <a:off x="467430" y="476590"/>
            <a:ext cx="8013310" cy="2736379"/>
            <a:chOff x="611450" y="980661"/>
            <a:chExt cx="8013310" cy="2736379"/>
          </a:xfrm>
        </p:grpSpPr>
        <p:graphicFrame>
          <p:nvGraphicFramePr>
            <p:cNvPr id="19" name="内容占位符 4"/>
            <p:cNvGraphicFramePr>
              <a:graphicFrameLocks/>
            </p:cNvGraphicFramePr>
            <p:nvPr>
              <p:extLst>
                <p:ext uri="{D42A27DB-BD31-4B8C-83A1-F6EECF244321}">
                  <p14:modId xmlns:p14="http://schemas.microsoft.com/office/powerpoint/2010/main" val="4073882066"/>
                </p:ext>
              </p:extLst>
            </p:nvPr>
          </p:nvGraphicFramePr>
          <p:xfrm>
            <a:off x="611450" y="980661"/>
            <a:ext cx="8013310" cy="2736379"/>
          </p:xfrm>
          <a:graphic>
            <a:graphicData uri="http://schemas.openxmlformats.org/drawingml/2006/table">
              <a:tbl>
                <a:tblPr firstRow="1" bandRow="1">
                  <a:tableStyleId>{5940675A-B579-460E-94D1-54222C63F5DA}</a:tableStyleId>
                </a:tblPr>
                <a:tblGrid>
                  <a:gridCol w="1152160"/>
                  <a:gridCol w="792110"/>
                  <a:gridCol w="1224170"/>
                  <a:gridCol w="792110"/>
                  <a:gridCol w="1224170"/>
                  <a:gridCol w="792110"/>
                  <a:gridCol w="1224170"/>
                  <a:gridCol w="812310"/>
                </a:tblGrid>
                <a:tr h="288040">
                  <a:tc>
                    <a:txBody>
                      <a:bodyPr/>
                      <a:lstStyle/>
                      <a:p>
                        <a:pPr algn="r"/>
                        <a:endParaRPr lang="zh-CN" altLang="en-US" sz="1600" b="1" dirty="0"/>
                      </a:p>
                    </a:txBody>
                    <a:tcPr marL="36000" marR="36000" marT="0" marB="0" anchor="ctr">
                      <a:lnL w="12700" cmpd="sng">
                        <a:noFill/>
                      </a:lnL>
                      <a:lnR w="12700" cmpd="sng">
                        <a:noFill/>
                      </a:lnR>
                      <a:lnT w="12700" cmpd="sng">
                        <a:noFill/>
                      </a:lnT>
                      <a:lnB w="12700" cmpd="sng">
                        <a:noFill/>
                      </a:lnB>
                    </a:tcPr>
                  </a:tc>
                  <a:tc>
                    <a:txBody>
                      <a:bodyPr/>
                      <a:lstStyle/>
                      <a:p>
                        <a:pPr algn="ctr"/>
                        <a:r>
                          <a:rPr lang="en-US" altLang="zh-CN" sz="1600" b="1" dirty="0" smtClean="0"/>
                          <a:t>BE</a:t>
                        </a:r>
                        <a:r>
                          <a:rPr lang="en-US" altLang="zh-CN" sz="1600" b="1" baseline="-25000" dirty="0" smtClean="0"/>
                          <a:t>7</a:t>
                        </a:r>
                        <a:endParaRPr lang="zh-CN" altLang="en-US" sz="1600" b="1" baseline="-25000" dirty="0"/>
                      </a:p>
                    </a:txBody>
                    <a:tcPr marL="36000" marR="36000" marT="0" marB="0" anchor="ctr">
                      <a:lnL w="12700" cmpd="sng">
                        <a:noFill/>
                      </a:lnL>
                      <a:lnR w="12700" cmpd="sng">
                        <a:noFill/>
                      </a:lnR>
                      <a:lnT w="12700" cmpd="sng">
                        <a:noFill/>
                      </a:lnT>
                      <a:lnB w="19050" cap="flat" cmpd="sng" algn="ctr">
                        <a:solidFill>
                          <a:schemeClr val="tx1"/>
                        </a:solidFill>
                        <a:prstDash val="solid"/>
                        <a:round/>
                        <a:headEnd type="none" w="med" len="med"/>
                        <a:tailEnd type="none" w="med" len="med"/>
                      </a:lnB>
                    </a:tcPr>
                  </a:tc>
                  <a:tc>
                    <a:txBody>
                      <a:bodyPr/>
                      <a:lstStyle/>
                      <a:p>
                        <a:pPr algn="r"/>
                        <a:endParaRPr lang="zh-CN" altLang="en-US" sz="1600" b="1" dirty="0"/>
                      </a:p>
                    </a:txBody>
                    <a:tcPr marL="36000" marR="36000" marT="0" marB="0" anchor="ctr">
                      <a:lnL w="12700" cmpd="sng">
                        <a:noFill/>
                      </a:lnL>
                      <a:lnR w="12700" cmpd="sng">
                        <a:noFill/>
                      </a:lnR>
                      <a:lnT w="12700" cmpd="sng">
                        <a:noFill/>
                      </a:lnT>
                      <a:lnB w="12700" cmpd="sng">
                        <a:noFill/>
                      </a:lnB>
                    </a:tcPr>
                  </a:tc>
                  <a:tc>
                    <a:txBody>
                      <a:bodyPr/>
                      <a:lstStyle/>
                      <a:p>
                        <a:pPr marL="0" algn="ctr" defTabSz="914400" rtl="0" eaLnBrk="1" latinLnBrk="0" hangingPunct="1"/>
                        <a:r>
                          <a:rPr lang="en-US" altLang="zh-CN" sz="1600" b="1" dirty="0" smtClean="0"/>
                          <a:t>BE</a:t>
                        </a:r>
                        <a:r>
                          <a:rPr lang="en-US" altLang="zh-CN" sz="1600" b="1" kern="1200" baseline="-25000" dirty="0" smtClean="0">
                            <a:solidFill>
                              <a:schemeClr val="tx1"/>
                            </a:solidFill>
                            <a:latin typeface="+mn-lt"/>
                            <a:ea typeface="+mn-ea"/>
                            <a:cs typeface="+mn-cs"/>
                          </a:rPr>
                          <a:t>6</a:t>
                        </a:r>
                        <a:endParaRPr lang="zh-CN" altLang="en-US" sz="1600" b="1" kern="1200" baseline="-25000" dirty="0">
                          <a:solidFill>
                            <a:schemeClr val="tx1"/>
                          </a:solidFill>
                          <a:latin typeface="+mn-lt"/>
                          <a:ea typeface="+mn-ea"/>
                          <a:cs typeface="+mn-cs"/>
                        </a:endParaRPr>
                      </a:p>
                    </a:txBody>
                    <a:tcPr marL="36000" marR="36000" marT="0" marB="0" anchor="ctr">
                      <a:lnL w="12700" cmpd="sng">
                        <a:noFill/>
                      </a:lnL>
                      <a:lnR w="12700" cmpd="sng">
                        <a:noFill/>
                      </a:lnR>
                      <a:lnT w="12700" cmpd="sng">
                        <a:noFill/>
                      </a:lnT>
                      <a:lnB w="19050" cap="flat" cmpd="sng" algn="ctr">
                        <a:solidFill>
                          <a:schemeClr val="tx1"/>
                        </a:solidFill>
                        <a:prstDash val="solid"/>
                        <a:round/>
                        <a:headEnd type="none" w="med" len="med"/>
                        <a:tailEnd type="none" w="med" len="med"/>
                      </a:lnB>
                    </a:tcPr>
                  </a:tc>
                  <a:tc>
                    <a:txBody>
                      <a:bodyPr/>
                      <a:lstStyle/>
                      <a:p>
                        <a:pPr algn="r"/>
                        <a:endParaRPr lang="zh-CN" altLang="en-US" sz="1600" b="1" dirty="0"/>
                      </a:p>
                    </a:txBody>
                    <a:tcPr marL="36000" marR="36000" marT="0" marB="0" anchor="ctr">
                      <a:lnL w="12700" cmpd="sng">
                        <a:noFill/>
                      </a:lnL>
                      <a:lnR w="12700" cmpd="sng">
                        <a:noFill/>
                      </a:lnR>
                      <a:lnT w="12700" cmpd="sng">
                        <a:noFill/>
                      </a:lnT>
                      <a:lnB w="12700" cmpd="sng">
                        <a:noFill/>
                      </a:lnB>
                    </a:tcPr>
                  </a:tc>
                  <a:tc>
                    <a:txBody>
                      <a:bodyPr/>
                      <a:lstStyle/>
                      <a:p>
                        <a:pPr marL="0" algn="ctr" defTabSz="914400" rtl="0" eaLnBrk="1" latinLnBrk="0" hangingPunct="1"/>
                        <a:r>
                          <a:rPr lang="en-US" altLang="zh-CN" sz="1600" b="1" dirty="0" smtClean="0"/>
                          <a:t>BE</a:t>
                        </a:r>
                        <a:r>
                          <a:rPr lang="en-US" altLang="zh-CN" sz="1600" b="1" kern="1200" baseline="-25000" dirty="0" smtClean="0">
                            <a:solidFill>
                              <a:schemeClr val="tx1"/>
                            </a:solidFill>
                            <a:latin typeface="+mn-lt"/>
                            <a:ea typeface="+mn-ea"/>
                            <a:cs typeface="+mn-cs"/>
                          </a:rPr>
                          <a:t>5</a:t>
                        </a:r>
                        <a:endParaRPr lang="zh-CN" altLang="en-US" sz="1600" b="1" kern="1200" baseline="-25000" dirty="0">
                          <a:solidFill>
                            <a:schemeClr val="tx1"/>
                          </a:solidFill>
                          <a:latin typeface="+mn-lt"/>
                          <a:ea typeface="+mn-ea"/>
                          <a:cs typeface="+mn-cs"/>
                        </a:endParaRPr>
                      </a:p>
                    </a:txBody>
                    <a:tcPr marL="36000" marR="36000" marT="0" marB="0" anchor="ctr">
                      <a:lnL w="12700" cmpd="sng">
                        <a:noFill/>
                      </a:lnL>
                      <a:lnR w="12700" cmpd="sng">
                        <a:noFill/>
                      </a:lnR>
                      <a:lnT w="12700" cmpd="sng">
                        <a:noFill/>
                      </a:lnT>
                      <a:lnB w="19050" cap="flat" cmpd="sng" algn="ctr">
                        <a:solidFill>
                          <a:schemeClr val="tx1"/>
                        </a:solidFill>
                        <a:prstDash val="solid"/>
                        <a:round/>
                        <a:headEnd type="none" w="med" len="med"/>
                        <a:tailEnd type="none" w="med" len="med"/>
                      </a:lnB>
                    </a:tcPr>
                  </a:tc>
                  <a:tc>
                    <a:txBody>
                      <a:bodyPr/>
                      <a:lstStyle/>
                      <a:p>
                        <a:pPr algn="r"/>
                        <a:endParaRPr lang="zh-CN" altLang="en-US" sz="1600" b="1" dirty="0"/>
                      </a:p>
                    </a:txBody>
                    <a:tcPr marL="36000" marR="36000" marT="0" marB="0" anchor="ctr">
                      <a:lnL w="12700" cmpd="sng">
                        <a:noFill/>
                      </a:lnL>
                      <a:lnR w="12700" cmpd="sng">
                        <a:noFill/>
                      </a:lnR>
                      <a:lnT w="12700" cmpd="sng">
                        <a:noFill/>
                      </a:lnT>
                      <a:lnB w="12700" cmpd="sng">
                        <a:noFill/>
                      </a:lnB>
                    </a:tcPr>
                  </a:tc>
                  <a:tc>
                    <a:txBody>
                      <a:bodyPr/>
                      <a:lstStyle/>
                      <a:p>
                        <a:pPr marL="0" algn="ctr" defTabSz="914400" rtl="0" eaLnBrk="1" latinLnBrk="0" hangingPunct="1"/>
                        <a:r>
                          <a:rPr lang="en-US" altLang="zh-CN" sz="1600" b="1" dirty="0" smtClean="0"/>
                          <a:t>BE</a:t>
                        </a:r>
                        <a:r>
                          <a:rPr lang="en-US" altLang="zh-CN" sz="1600" b="1" kern="1200" baseline="-25000" dirty="0" smtClean="0">
                            <a:solidFill>
                              <a:schemeClr val="tx1"/>
                            </a:solidFill>
                            <a:latin typeface="+mn-lt"/>
                            <a:ea typeface="+mn-ea"/>
                            <a:cs typeface="+mn-cs"/>
                          </a:rPr>
                          <a:t>4</a:t>
                        </a:r>
                        <a:endParaRPr lang="zh-CN" altLang="en-US" sz="1600" b="1" kern="1200" baseline="-25000" dirty="0">
                          <a:solidFill>
                            <a:schemeClr val="tx1"/>
                          </a:solidFill>
                          <a:latin typeface="+mn-lt"/>
                          <a:ea typeface="+mn-ea"/>
                          <a:cs typeface="+mn-cs"/>
                        </a:endParaRPr>
                      </a:p>
                    </a:txBody>
                    <a:tcPr marL="36000" marR="36000" marT="0" marB="0" anchor="ctr">
                      <a:lnL w="12700" cmpd="sng">
                        <a:noFill/>
                      </a:lnL>
                      <a:lnR w="12700" cmpd="sng">
                        <a:noFill/>
                      </a:lnR>
                      <a:lnT w="12700" cmpd="sng">
                        <a:noFill/>
                      </a:lnT>
                      <a:lnB w="19050" cap="flat" cmpd="sng" algn="ctr">
                        <a:solidFill>
                          <a:schemeClr val="tx1"/>
                        </a:solidFill>
                        <a:prstDash val="solid"/>
                        <a:round/>
                        <a:headEnd type="none" w="med" len="med"/>
                        <a:tailEnd type="none" w="med" len="med"/>
                      </a:lnB>
                    </a:tcPr>
                  </a:tc>
                </a:tr>
                <a:tr h="288040">
                  <a:tc>
                    <a:txBody>
                      <a:bodyPr/>
                      <a:lstStyle/>
                      <a:p>
                        <a:pPr algn="r"/>
                        <a:r>
                          <a:rPr lang="en-US" altLang="zh-CN" sz="1600" b="1" dirty="0" smtClean="0">
                            <a:solidFill>
                              <a:srgbClr val="0000FF"/>
                            </a:solidFill>
                          </a:rPr>
                          <a:t>FFFFFFFF</a:t>
                        </a: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FFFFFFFE</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FFFFFFFD</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FFFFFFFC</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algn="r"/>
                        <a:r>
                          <a:rPr lang="en-US" altLang="zh-CN" sz="1600" b="1" dirty="0" smtClean="0">
                            <a:solidFill>
                              <a:srgbClr val="0000FF"/>
                            </a:solidFill>
                          </a:rPr>
                          <a:t>FFFFFFF7</a:t>
                        </a: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FFFFFFF6</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FFFFFFF5</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FFFFFFF4</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algn="r"/>
                        <a:r>
                          <a:rPr lang="en-US" altLang="zh-CN" sz="1600" b="1" dirty="0" smtClean="0">
                            <a:solidFill>
                              <a:srgbClr val="0000FF"/>
                            </a:solidFill>
                          </a:rPr>
                          <a:t>FFFFFFEF</a:t>
                        </a: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c>
                    <a:txBody>
                      <a:bodyPr/>
                      <a:lstStyle/>
                      <a:p>
                        <a:pPr algn="r"/>
                        <a:r>
                          <a:rPr lang="en-US" altLang="zh-CN" sz="1600" b="1" dirty="0" smtClean="0">
                            <a:solidFill>
                              <a:srgbClr val="0000FF"/>
                            </a:solidFill>
                          </a:rPr>
                          <a:t>FFFFFFEE</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c>
                    <a:txBody>
                      <a:bodyPr/>
                      <a:lstStyle/>
                      <a:p>
                        <a:pPr algn="r"/>
                        <a:r>
                          <a:rPr lang="en-US" altLang="zh-CN" sz="1600" b="1" dirty="0" smtClean="0">
                            <a:solidFill>
                              <a:srgbClr val="0000FF"/>
                            </a:solidFill>
                          </a:rPr>
                          <a:t>FFFFFFED</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c>
                    <a:txBody>
                      <a:bodyPr/>
                      <a:lstStyle/>
                      <a:p>
                        <a:pPr algn="r"/>
                        <a:r>
                          <a:rPr lang="en-US" altLang="zh-CN" sz="1600" b="1" dirty="0" smtClean="0">
                            <a:solidFill>
                              <a:srgbClr val="0000FF"/>
                            </a:solidFill>
                          </a:rPr>
                          <a:t>FFFFFFEC</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r>
                <a:tr h="432059">
                  <a:tc>
                    <a:txBody>
                      <a:bodyPr/>
                      <a:lstStyle/>
                      <a:p>
                        <a:pPr algn="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c>
                    <a:txBody>
                      <a:bodyPr/>
                      <a:lstStyle/>
                      <a:p>
                        <a:pPr algn="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c>
                    <a:txBody>
                      <a:bodyPr/>
                      <a:lstStyle/>
                      <a:p>
                        <a:pPr algn="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c>
                    <a:txBody>
                      <a:bodyPr/>
                      <a:lstStyle/>
                      <a:p>
                        <a:pPr algn="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r>
                <a:tr h="288040">
                  <a:tc>
                    <a:txBody>
                      <a:bodyPr/>
                      <a:lstStyle/>
                      <a:p>
                        <a:pPr algn="r"/>
                        <a:r>
                          <a:rPr lang="en-US" altLang="zh-CN" sz="1600" b="1" dirty="0" smtClean="0">
                            <a:solidFill>
                              <a:srgbClr val="0000FF"/>
                            </a:solidFill>
                          </a:rPr>
                          <a:t>00000017</a:t>
                        </a: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00000016</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00000015</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00000014</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algn="r"/>
                        <a:r>
                          <a:rPr lang="en-US" altLang="zh-CN" sz="1600" b="1" dirty="0" smtClean="0">
                            <a:solidFill>
                              <a:srgbClr val="0000FF"/>
                            </a:solidFill>
                          </a:rPr>
                          <a:t>0000000F</a:t>
                        </a: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0000000E</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0000000D</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0000000C</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0000FF"/>
                            </a:solidFill>
                          </a:rPr>
                          <a:t>00000007</a:t>
                        </a: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0000FF"/>
                            </a:solidFill>
                          </a:rPr>
                          <a:t>00000006</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0000FF"/>
                            </a:solidFill>
                          </a:rPr>
                          <a:t>00000005</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0000FF"/>
                            </a:solidFill>
                          </a:rPr>
                          <a:t>00000004</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algn="r"/>
                        <a:endParaRPr lang="zh-CN" altLang="en-US" sz="1600" b="1" dirty="0"/>
                      </a:p>
                    </a:txBody>
                    <a:tcPr marL="36000" marR="36000" marT="0" marB="0">
                      <a:lnL w="12700" cmpd="sng">
                        <a:noFill/>
                      </a:lnL>
                      <a:lnR w="12700" cmpd="sng">
                        <a:noFill/>
                      </a:lnR>
                      <a:lnT w="12700" cmpd="sng">
                        <a:noFill/>
                      </a:lnT>
                      <a:lnB w="12700" cmpd="sng">
                        <a:noFill/>
                      </a:lnB>
                    </a:tcPr>
                  </a:tc>
                  <a:tc>
                    <a:txBody>
                      <a:bodyPr/>
                      <a:lstStyle/>
                      <a:p>
                        <a:pPr marL="0" marR="0" indent="0" algn="dist"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FF0000"/>
                            </a:solidFill>
                          </a:rPr>
                          <a:t>D</a:t>
                        </a:r>
                        <a:r>
                          <a:rPr lang="en-US" altLang="zh-CN" sz="1600" b="1" baseline="-25000" dirty="0" smtClean="0">
                            <a:solidFill>
                              <a:srgbClr val="FF0000"/>
                            </a:solidFill>
                          </a:rPr>
                          <a:t>63</a:t>
                        </a:r>
                        <a:r>
                          <a:rPr lang="en-US" altLang="zh-CN" sz="1600" b="1" dirty="0" smtClean="0">
                            <a:solidFill>
                              <a:srgbClr val="FF0000"/>
                            </a:solidFill>
                          </a:rPr>
                          <a:t>  D</a:t>
                        </a:r>
                        <a:r>
                          <a:rPr lang="en-US" altLang="zh-CN" sz="1600" b="1" baseline="-25000" dirty="0" smtClean="0">
                            <a:solidFill>
                              <a:srgbClr val="FF0000"/>
                            </a:solidFill>
                          </a:rPr>
                          <a:t>56</a:t>
                        </a:r>
                        <a:endParaRPr lang="zh-CN" altLang="en-US" sz="1600" b="1" baseline="-25000" dirty="0" smtClean="0">
                          <a:solidFill>
                            <a:srgbClr val="FF0000"/>
                          </a:solidFill>
                        </a:endParaRPr>
                      </a:p>
                    </a:txBody>
                    <a:tcPr marL="36000" marR="36000" marT="0" marB="0">
                      <a:lnL w="12700" cmpd="sng">
                        <a:noFill/>
                      </a:lnL>
                      <a:lnR w="12700" cmpd="sng">
                        <a:noFill/>
                      </a:lnR>
                      <a:lnT w="19050" cap="flat" cmpd="sng" algn="ctr">
                        <a:solidFill>
                          <a:schemeClr val="tx1"/>
                        </a:solidFill>
                        <a:prstDash val="solid"/>
                        <a:round/>
                        <a:headEnd type="none" w="med" len="med"/>
                        <a:tailEnd type="none" w="med" len="med"/>
                      </a:lnT>
                      <a:lnB w="12700" cmpd="sng">
                        <a:noFill/>
                      </a:lnB>
                    </a:tcPr>
                  </a:tc>
                  <a:tc>
                    <a:txBody>
                      <a:bodyPr/>
                      <a:lstStyle/>
                      <a:p>
                        <a:pPr algn="dist"/>
                        <a:endParaRPr lang="zh-CN" altLang="en-US" sz="1600" b="1" dirty="0">
                          <a:solidFill>
                            <a:srgbClr val="FF0000"/>
                          </a:solidFill>
                        </a:endParaRPr>
                      </a:p>
                    </a:txBody>
                    <a:tcPr marL="36000" marR="36000" marT="0" marB="0">
                      <a:lnL w="12700" cmpd="sng">
                        <a:noFill/>
                      </a:lnL>
                      <a:lnR w="12700" cmpd="sng">
                        <a:noFill/>
                      </a:lnR>
                      <a:lnT w="12700" cmpd="sng">
                        <a:noFill/>
                      </a:lnT>
                      <a:lnB w="12700" cmpd="sng">
                        <a:noFill/>
                      </a:lnB>
                    </a:tcPr>
                  </a:tc>
                  <a:tc>
                    <a:txBody>
                      <a:bodyPr/>
                      <a:lstStyle/>
                      <a:p>
                        <a:pPr marL="0" marR="0" indent="0" algn="dist"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FF0000"/>
                            </a:solidFill>
                          </a:rPr>
                          <a:t>D</a:t>
                        </a:r>
                        <a:r>
                          <a:rPr lang="en-US" altLang="zh-CN" sz="1600" b="1" baseline="-25000" dirty="0" smtClean="0">
                            <a:solidFill>
                              <a:srgbClr val="FF0000"/>
                            </a:solidFill>
                          </a:rPr>
                          <a:t>55</a:t>
                        </a:r>
                        <a:r>
                          <a:rPr lang="en-US" altLang="zh-CN" sz="1600" b="1" dirty="0" smtClean="0">
                            <a:solidFill>
                              <a:srgbClr val="FF0000"/>
                            </a:solidFill>
                          </a:rPr>
                          <a:t>   D</a:t>
                        </a:r>
                        <a:r>
                          <a:rPr lang="en-US" altLang="zh-CN" sz="1600" b="1" baseline="-25000" dirty="0" smtClean="0">
                            <a:solidFill>
                              <a:srgbClr val="FF0000"/>
                            </a:solidFill>
                          </a:rPr>
                          <a:t>48</a:t>
                        </a:r>
                        <a:endParaRPr lang="zh-CN" altLang="en-US" sz="1600" b="1" baseline="-25000" dirty="0" smtClean="0">
                          <a:solidFill>
                            <a:srgbClr val="FF0000"/>
                          </a:solidFill>
                        </a:endParaRPr>
                      </a:p>
                    </a:txBody>
                    <a:tcPr marL="36000" marR="36000" marT="0" marB="0">
                      <a:lnL w="12700" cmpd="sng">
                        <a:noFill/>
                      </a:lnL>
                      <a:lnR w="12700" cmpd="sng">
                        <a:noFill/>
                      </a:lnR>
                      <a:lnT w="19050" cap="flat" cmpd="sng" algn="ctr">
                        <a:solidFill>
                          <a:schemeClr val="tx1"/>
                        </a:solidFill>
                        <a:prstDash val="solid"/>
                        <a:round/>
                        <a:headEnd type="none" w="med" len="med"/>
                        <a:tailEnd type="none" w="med" len="med"/>
                      </a:lnT>
                      <a:lnB w="12700" cmpd="sng">
                        <a:noFill/>
                      </a:lnB>
                    </a:tcPr>
                  </a:tc>
                  <a:tc>
                    <a:txBody>
                      <a:bodyPr/>
                      <a:lstStyle/>
                      <a:p>
                        <a:pPr algn="dist"/>
                        <a:endParaRPr lang="zh-CN" altLang="en-US" sz="1600" b="1" dirty="0">
                          <a:solidFill>
                            <a:srgbClr val="FF0000"/>
                          </a:solidFill>
                        </a:endParaRPr>
                      </a:p>
                    </a:txBody>
                    <a:tcPr marL="36000" marR="36000" marT="0" marB="0">
                      <a:lnL w="12700" cmpd="sng">
                        <a:noFill/>
                      </a:lnL>
                      <a:lnR w="12700" cmpd="sng">
                        <a:noFill/>
                      </a:lnR>
                      <a:lnT w="12700" cmpd="sng">
                        <a:noFill/>
                      </a:lnT>
                      <a:lnB w="12700" cmpd="sng">
                        <a:noFill/>
                      </a:lnB>
                    </a:tcPr>
                  </a:tc>
                  <a:tc>
                    <a:txBody>
                      <a:bodyPr/>
                      <a:lstStyle/>
                      <a:p>
                        <a:pPr marL="0" marR="0" indent="0" algn="dist"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FF0000"/>
                            </a:solidFill>
                          </a:rPr>
                          <a:t>D</a:t>
                        </a:r>
                        <a:r>
                          <a:rPr lang="en-US" altLang="zh-CN" sz="1600" b="1" baseline="-25000" dirty="0" smtClean="0">
                            <a:solidFill>
                              <a:srgbClr val="FF0000"/>
                            </a:solidFill>
                          </a:rPr>
                          <a:t>47</a:t>
                        </a:r>
                        <a:r>
                          <a:rPr lang="en-US" altLang="zh-CN" sz="1600" b="1" dirty="0" smtClean="0">
                            <a:solidFill>
                              <a:srgbClr val="FF0000"/>
                            </a:solidFill>
                          </a:rPr>
                          <a:t>   D</a:t>
                        </a:r>
                        <a:r>
                          <a:rPr lang="en-US" altLang="zh-CN" sz="1600" b="1" baseline="-25000" dirty="0" smtClean="0">
                            <a:solidFill>
                              <a:srgbClr val="FF0000"/>
                            </a:solidFill>
                          </a:rPr>
                          <a:t>40</a:t>
                        </a:r>
                        <a:endParaRPr lang="zh-CN" altLang="en-US" sz="1600" b="1" baseline="-25000" dirty="0" smtClean="0">
                          <a:solidFill>
                            <a:srgbClr val="FF0000"/>
                          </a:solidFill>
                        </a:endParaRPr>
                      </a:p>
                    </a:txBody>
                    <a:tcPr marL="36000" marR="36000" marT="0" marB="0">
                      <a:lnL w="12700" cmpd="sng">
                        <a:noFill/>
                      </a:lnL>
                      <a:lnR w="12700" cmpd="sng">
                        <a:noFill/>
                      </a:lnR>
                      <a:lnT w="19050" cap="flat" cmpd="sng" algn="ctr">
                        <a:solidFill>
                          <a:schemeClr val="tx1"/>
                        </a:solidFill>
                        <a:prstDash val="solid"/>
                        <a:round/>
                        <a:headEnd type="none" w="med" len="med"/>
                        <a:tailEnd type="none" w="med" len="med"/>
                      </a:lnT>
                      <a:lnB w="12700" cmpd="sng">
                        <a:noFill/>
                      </a:lnB>
                    </a:tcPr>
                  </a:tc>
                  <a:tc>
                    <a:txBody>
                      <a:bodyPr/>
                      <a:lstStyle/>
                      <a:p>
                        <a:pPr algn="dist"/>
                        <a:endParaRPr lang="zh-CN" altLang="en-US" sz="1600" b="1" dirty="0">
                          <a:solidFill>
                            <a:srgbClr val="FF0000"/>
                          </a:solidFill>
                        </a:endParaRPr>
                      </a:p>
                    </a:txBody>
                    <a:tcPr marL="36000" marR="36000" marT="0" marB="0">
                      <a:lnL w="12700" cmpd="sng">
                        <a:noFill/>
                      </a:lnL>
                      <a:lnR w="12700" cmpd="sng">
                        <a:noFill/>
                      </a:lnR>
                      <a:lnT w="12700" cmpd="sng">
                        <a:noFill/>
                      </a:lnT>
                      <a:lnB w="12700" cmpd="sng">
                        <a:noFill/>
                      </a:lnB>
                    </a:tcPr>
                  </a:tc>
                  <a:tc>
                    <a:txBody>
                      <a:bodyPr/>
                      <a:lstStyle/>
                      <a:p>
                        <a:pPr algn="dist"/>
                        <a:r>
                          <a:rPr lang="en-US" altLang="zh-CN" sz="1600" b="1" dirty="0" smtClean="0">
                            <a:solidFill>
                              <a:srgbClr val="FF0000"/>
                            </a:solidFill>
                          </a:rPr>
                          <a:t>D</a:t>
                        </a:r>
                        <a:r>
                          <a:rPr lang="en-US" altLang="zh-CN" sz="1600" b="1" baseline="-25000" dirty="0" smtClean="0">
                            <a:solidFill>
                              <a:srgbClr val="FF0000"/>
                            </a:solidFill>
                          </a:rPr>
                          <a:t>39</a:t>
                        </a:r>
                        <a:r>
                          <a:rPr lang="en-US" altLang="zh-CN" sz="1600" b="1" dirty="0" smtClean="0">
                            <a:solidFill>
                              <a:srgbClr val="FF0000"/>
                            </a:solidFill>
                          </a:rPr>
                          <a:t>  D</a:t>
                        </a:r>
                        <a:r>
                          <a:rPr lang="en-US" altLang="zh-CN" sz="1600" b="1" baseline="-25000" dirty="0" smtClean="0">
                            <a:solidFill>
                              <a:srgbClr val="FF0000"/>
                            </a:solidFill>
                          </a:rPr>
                          <a:t>32</a:t>
                        </a:r>
                        <a:endParaRPr lang="zh-CN" altLang="en-US" sz="1600" b="1" baseline="-25000" dirty="0">
                          <a:solidFill>
                            <a:srgbClr val="FF0000"/>
                          </a:solidFill>
                        </a:endParaRPr>
                      </a:p>
                    </a:txBody>
                    <a:tcPr marL="36000" marR="36000" marT="0" marB="0">
                      <a:lnL w="12700" cmpd="sng">
                        <a:noFill/>
                      </a:lnL>
                      <a:lnR w="12700" cmpd="sng">
                        <a:noFill/>
                      </a:lnR>
                      <a:lnT w="19050" cap="flat" cmpd="sng" algn="ctr">
                        <a:solidFill>
                          <a:schemeClr val="tx1"/>
                        </a:solidFill>
                        <a:prstDash val="solid"/>
                        <a:round/>
                        <a:headEnd type="none" w="med" len="med"/>
                        <a:tailEnd type="none" w="med" len="med"/>
                      </a:lnT>
                      <a:lnB w="12700" cmpd="sng">
                        <a:noFill/>
                      </a:lnB>
                    </a:tcPr>
                  </a:tc>
                </a:tr>
              </a:tbl>
            </a:graphicData>
          </a:graphic>
        </p:graphicFrame>
        <p:sp>
          <p:nvSpPr>
            <p:cNvPr id="20" name="文本框 19"/>
            <p:cNvSpPr txBox="1"/>
            <p:nvPr/>
          </p:nvSpPr>
          <p:spPr>
            <a:xfrm>
              <a:off x="1943141" y="2169318"/>
              <a:ext cx="461665" cy="360050"/>
            </a:xfrm>
            <a:prstGeom prst="rect">
              <a:avLst/>
            </a:prstGeom>
            <a:noFill/>
          </p:spPr>
          <p:txBody>
            <a:bodyPr vert="eaVert" wrap="square" rtlCol="0">
              <a:spAutoFit/>
            </a:bodyPr>
            <a:lstStyle/>
            <a:p>
              <a:r>
                <a:rPr lang="en-US" altLang="zh-CN" dirty="0" smtClean="0">
                  <a:latin typeface="+mn-ea"/>
                  <a:ea typeface="+mn-ea"/>
                </a:rPr>
                <a:t>…</a:t>
              </a:r>
              <a:endParaRPr lang="zh-CN" altLang="en-US" dirty="0">
                <a:latin typeface="+mn-ea"/>
                <a:ea typeface="+mn-ea"/>
              </a:endParaRPr>
            </a:p>
          </p:txBody>
        </p:sp>
        <p:sp>
          <p:nvSpPr>
            <p:cNvPr id="21" name="文本框 20"/>
            <p:cNvSpPr txBox="1"/>
            <p:nvPr/>
          </p:nvSpPr>
          <p:spPr>
            <a:xfrm>
              <a:off x="3960407" y="2169318"/>
              <a:ext cx="461665" cy="360050"/>
            </a:xfrm>
            <a:prstGeom prst="rect">
              <a:avLst/>
            </a:prstGeom>
            <a:noFill/>
          </p:spPr>
          <p:txBody>
            <a:bodyPr vert="eaVert" wrap="square" rtlCol="0">
              <a:spAutoFit/>
            </a:bodyPr>
            <a:lstStyle/>
            <a:p>
              <a:r>
                <a:rPr lang="en-US" altLang="zh-CN" dirty="0" smtClean="0">
                  <a:latin typeface="+mn-ea"/>
                  <a:ea typeface="+mn-ea"/>
                </a:rPr>
                <a:t>…</a:t>
              </a:r>
              <a:endParaRPr lang="zh-CN" altLang="en-US" dirty="0">
                <a:latin typeface="+mn-ea"/>
                <a:ea typeface="+mn-ea"/>
              </a:endParaRPr>
            </a:p>
          </p:txBody>
        </p:sp>
        <p:sp>
          <p:nvSpPr>
            <p:cNvPr id="22" name="文本框 21"/>
            <p:cNvSpPr txBox="1"/>
            <p:nvPr/>
          </p:nvSpPr>
          <p:spPr>
            <a:xfrm>
              <a:off x="5957945" y="2169318"/>
              <a:ext cx="461665" cy="360050"/>
            </a:xfrm>
            <a:prstGeom prst="rect">
              <a:avLst/>
            </a:prstGeom>
            <a:noFill/>
          </p:spPr>
          <p:txBody>
            <a:bodyPr vert="eaVert" wrap="square" rtlCol="0">
              <a:spAutoFit/>
            </a:bodyPr>
            <a:lstStyle/>
            <a:p>
              <a:r>
                <a:rPr lang="en-US" altLang="zh-CN" dirty="0" smtClean="0">
                  <a:latin typeface="+mn-ea"/>
                  <a:ea typeface="+mn-ea"/>
                </a:rPr>
                <a:t>…</a:t>
              </a:r>
              <a:endParaRPr lang="zh-CN" altLang="en-US" dirty="0">
                <a:latin typeface="+mn-ea"/>
                <a:ea typeface="+mn-ea"/>
              </a:endParaRPr>
            </a:p>
          </p:txBody>
        </p:sp>
        <p:sp>
          <p:nvSpPr>
            <p:cNvPr id="23" name="文本框 22"/>
            <p:cNvSpPr txBox="1"/>
            <p:nvPr/>
          </p:nvSpPr>
          <p:spPr>
            <a:xfrm>
              <a:off x="8001013" y="2169318"/>
              <a:ext cx="461665" cy="360050"/>
            </a:xfrm>
            <a:prstGeom prst="rect">
              <a:avLst/>
            </a:prstGeom>
            <a:noFill/>
          </p:spPr>
          <p:txBody>
            <a:bodyPr vert="eaVert" wrap="square" rtlCol="0">
              <a:spAutoFit/>
            </a:bodyPr>
            <a:lstStyle/>
            <a:p>
              <a:r>
                <a:rPr lang="en-US" altLang="zh-CN" dirty="0" smtClean="0">
                  <a:latin typeface="+mn-ea"/>
                  <a:ea typeface="+mn-ea"/>
                </a:rPr>
                <a:t>…</a:t>
              </a:r>
              <a:endParaRPr lang="zh-CN" altLang="en-US" dirty="0">
                <a:latin typeface="+mn-ea"/>
                <a:ea typeface="+mn-ea"/>
              </a:endParaRPr>
            </a:p>
          </p:txBody>
        </p:sp>
        <p:cxnSp>
          <p:nvCxnSpPr>
            <p:cNvPr id="24" name="直接连接符 23"/>
            <p:cNvCxnSpPr/>
            <p:nvPr/>
          </p:nvCxnSpPr>
          <p:spPr bwMode="auto">
            <a:xfrm>
              <a:off x="8050880" y="1028468"/>
              <a:ext cx="253688" cy="0"/>
            </a:xfrm>
            <a:prstGeom prst="line">
              <a:avLst/>
            </a:prstGeom>
            <a:noFill/>
            <a:ln w="19050" cap="flat" cmpd="sng" algn="ctr">
              <a:solidFill>
                <a:schemeClr val="tx1"/>
              </a:solidFill>
              <a:prstDash val="solid"/>
              <a:round/>
              <a:headEnd type="none" w="med" len="med"/>
              <a:tailEnd type="none" w="med" len="lg"/>
            </a:ln>
            <a:effectLst/>
          </p:spPr>
        </p:cxnSp>
        <p:cxnSp>
          <p:nvCxnSpPr>
            <p:cNvPr id="25" name="直接连接符 24"/>
            <p:cNvCxnSpPr/>
            <p:nvPr/>
          </p:nvCxnSpPr>
          <p:spPr bwMode="auto">
            <a:xfrm>
              <a:off x="6032053" y="1028468"/>
              <a:ext cx="253688" cy="0"/>
            </a:xfrm>
            <a:prstGeom prst="line">
              <a:avLst/>
            </a:prstGeom>
            <a:noFill/>
            <a:ln w="19050" cap="flat" cmpd="sng" algn="ctr">
              <a:solidFill>
                <a:schemeClr val="tx1"/>
              </a:solidFill>
              <a:prstDash val="solid"/>
              <a:round/>
              <a:headEnd type="none" w="med" len="med"/>
              <a:tailEnd type="none" w="med" len="lg"/>
            </a:ln>
            <a:effectLst/>
          </p:spPr>
        </p:cxnSp>
        <p:cxnSp>
          <p:nvCxnSpPr>
            <p:cNvPr id="26" name="直接连接符 25"/>
            <p:cNvCxnSpPr/>
            <p:nvPr/>
          </p:nvCxnSpPr>
          <p:spPr bwMode="auto">
            <a:xfrm>
              <a:off x="4007765" y="1028468"/>
              <a:ext cx="253688" cy="0"/>
            </a:xfrm>
            <a:prstGeom prst="line">
              <a:avLst/>
            </a:prstGeom>
            <a:noFill/>
            <a:ln w="19050" cap="flat" cmpd="sng" algn="ctr">
              <a:solidFill>
                <a:schemeClr val="tx1"/>
              </a:solidFill>
              <a:prstDash val="solid"/>
              <a:round/>
              <a:headEnd type="none" w="med" len="med"/>
              <a:tailEnd type="none" w="med" len="lg"/>
            </a:ln>
            <a:effectLst/>
          </p:spPr>
        </p:cxnSp>
        <p:cxnSp>
          <p:nvCxnSpPr>
            <p:cNvPr id="27" name="直接连接符 26"/>
            <p:cNvCxnSpPr/>
            <p:nvPr/>
          </p:nvCxnSpPr>
          <p:spPr bwMode="auto">
            <a:xfrm>
              <a:off x="1998207" y="1028468"/>
              <a:ext cx="253688" cy="0"/>
            </a:xfrm>
            <a:prstGeom prst="line">
              <a:avLst/>
            </a:prstGeom>
            <a:noFill/>
            <a:ln w="19050" cap="flat" cmpd="sng" algn="ctr">
              <a:solidFill>
                <a:schemeClr val="tx1"/>
              </a:solidFill>
              <a:prstDash val="solid"/>
              <a:round/>
              <a:headEnd type="none" w="med" len="med"/>
              <a:tailEnd type="none" w="med" len="lg"/>
            </a:ln>
            <a:effectLst/>
          </p:spPr>
        </p:cxnSp>
      </p:grpSp>
    </p:spTree>
    <p:extLst>
      <p:ext uri="{BB962C8B-B14F-4D97-AF65-F5344CB8AC3E}">
        <p14:creationId xmlns:p14="http://schemas.microsoft.com/office/powerpoint/2010/main" val="242254392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2892" y="361850"/>
            <a:ext cx="8661162" cy="421980"/>
          </a:xfrm>
        </p:spPr>
        <p:txBody>
          <a:bodyPr/>
          <a:lstStyle/>
          <a:p>
            <a:pPr marL="0" indent="0" algn="ctr">
              <a:buNone/>
            </a:pPr>
            <a:r>
              <a:rPr lang="en-US" altLang="zh-CN" sz="2400" dirty="0">
                <a:solidFill>
                  <a:srgbClr val="000000"/>
                </a:solidFill>
                <a:ea typeface="楷体_GB2312" pitchFamily="49" charset="-122"/>
                <a:cs typeface="Arial" panose="020B0604020202020204" pitchFamily="34" charset="0"/>
              </a:rPr>
              <a:t>Intel </a:t>
            </a:r>
            <a:r>
              <a:rPr lang="en-US" altLang="zh-CN" sz="2400" dirty="0" smtClean="0">
                <a:solidFill>
                  <a:srgbClr val="000000"/>
                </a:solidFill>
                <a:ea typeface="楷体_GB2312" pitchFamily="49" charset="-122"/>
                <a:cs typeface="Arial" panose="020B0604020202020204" pitchFamily="34" charset="0"/>
              </a:rPr>
              <a:t>64 </a:t>
            </a:r>
            <a:r>
              <a:rPr lang="zh-CN" altLang="en-US" sz="2400" dirty="0">
                <a:solidFill>
                  <a:srgbClr val="000000"/>
                </a:solidFill>
                <a:ea typeface="楷体_GB2312" pitchFamily="49" charset="-122"/>
                <a:cs typeface="Arial" panose="020B0604020202020204" pitchFamily="34" charset="0"/>
              </a:rPr>
              <a:t>位存储系统允许的数据读</a:t>
            </a:r>
            <a:r>
              <a:rPr lang="en-US" altLang="zh-CN" sz="2400" dirty="0">
                <a:solidFill>
                  <a:srgbClr val="000000"/>
                </a:solidFill>
                <a:ea typeface="楷体_GB2312" pitchFamily="49" charset="-122"/>
                <a:cs typeface="Arial" panose="020B0604020202020204" pitchFamily="34" charset="0"/>
              </a:rPr>
              <a:t>/</a:t>
            </a:r>
            <a:r>
              <a:rPr lang="zh-CN" altLang="en-US" sz="2400" dirty="0">
                <a:solidFill>
                  <a:srgbClr val="000000"/>
                </a:solidFill>
                <a:ea typeface="楷体_GB2312" pitchFamily="49" charset="-122"/>
                <a:cs typeface="Arial" panose="020B0604020202020204" pitchFamily="34" charset="0"/>
              </a:rPr>
              <a:t>写操作</a:t>
            </a:r>
            <a:endParaRPr lang="zh-CN" altLang="en-US" sz="2400" dirty="0"/>
          </a:p>
        </p:txBody>
      </p:sp>
      <p:sp>
        <p:nvSpPr>
          <p:cNvPr id="4" name="灯片编号占位符 3"/>
          <p:cNvSpPr>
            <a:spLocks noGrp="1"/>
          </p:cNvSpPr>
          <p:nvPr>
            <p:ph type="sldNum" sz="quarter" idx="11"/>
          </p:nvPr>
        </p:nvSpPr>
        <p:spPr/>
        <p:txBody>
          <a:bodyPr/>
          <a:lstStyle/>
          <a:p>
            <a:fld id="{05A25CE3-80AF-4A68-9E04-5E3C960845FC}" type="slidenum">
              <a:rPr lang="zh-CN" altLang="en-US" smtClean="0"/>
              <a:pPr/>
              <a:t>135</a:t>
            </a:fld>
            <a:endParaRPr lang="en-US" altLang="zh-CN"/>
          </a:p>
        </p:txBody>
      </p:sp>
      <p:graphicFrame>
        <p:nvGraphicFramePr>
          <p:cNvPr id="5" name="表格 4"/>
          <p:cNvGraphicFramePr>
            <a:graphicFrameLocks noGrp="1"/>
          </p:cNvGraphicFramePr>
          <p:nvPr>
            <p:extLst>
              <p:ext uri="{D42A27DB-BD31-4B8C-83A1-F6EECF244321}">
                <p14:modId xmlns:p14="http://schemas.microsoft.com/office/powerpoint/2010/main" val="1580869941"/>
              </p:ext>
            </p:extLst>
          </p:nvPr>
        </p:nvGraphicFramePr>
        <p:xfrm>
          <a:off x="251400" y="826560"/>
          <a:ext cx="8569192" cy="5626860"/>
        </p:xfrm>
        <a:graphic>
          <a:graphicData uri="http://schemas.openxmlformats.org/drawingml/2006/table">
            <a:tbl>
              <a:tblPr firstRow="1" bandRow="1">
                <a:tableStyleId>{5940675A-B579-460E-94D1-54222C63F5DA}</a:tableStyleId>
              </a:tblPr>
              <a:tblGrid>
                <a:gridCol w="531074"/>
                <a:gridCol w="531074"/>
                <a:gridCol w="531074"/>
                <a:gridCol w="531074"/>
                <a:gridCol w="531074"/>
                <a:gridCol w="531074"/>
                <a:gridCol w="531074"/>
                <a:gridCol w="531074"/>
                <a:gridCol w="2664370"/>
                <a:gridCol w="1656230"/>
              </a:tblGrid>
              <a:tr h="432060">
                <a:tc>
                  <a:txBody>
                    <a:bodyPr/>
                    <a:lstStyle/>
                    <a:p>
                      <a:pPr algn="ctr"/>
                      <a:r>
                        <a:rPr lang="en-US" altLang="zh-CN" b="1" dirty="0" smtClean="0">
                          <a:latin typeface="+mn-lt"/>
                        </a:rPr>
                        <a:t>BE</a:t>
                      </a:r>
                      <a:r>
                        <a:rPr lang="en-US" altLang="zh-CN" sz="1800" b="1" kern="1200" baseline="-25000" dirty="0" smtClean="0">
                          <a:solidFill>
                            <a:schemeClr val="tx1"/>
                          </a:solidFill>
                          <a:latin typeface="+mn-lt"/>
                          <a:ea typeface="+mn-ea"/>
                          <a:cs typeface="+mn-cs"/>
                        </a:rPr>
                        <a:t>7</a:t>
                      </a:r>
                      <a:endParaRPr lang="zh-CN" altLang="en-US" sz="1800" b="1" kern="1200" baseline="-250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b="1" dirty="0" smtClean="0">
                          <a:latin typeface="+mn-lt"/>
                        </a:rPr>
                        <a:t>BE</a:t>
                      </a:r>
                      <a:r>
                        <a:rPr lang="en-US" altLang="zh-CN" sz="1800" b="1" kern="1200" baseline="-25000" dirty="0" smtClean="0">
                          <a:solidFill>
                            <a:schemeClr val="tx1"/>
                          </a:solidFill>
                          <a:latin typeface="+mn-lt"/>
                          <a:ea typeface="+mn-ea"/>
                          <a:cs typeface="+mn-cs"/>
                        </a:rPr>
                        <a:t>6</a:t>
                      </a:r>
                      <a:endParaRPr lang="zh-CN" altLang="en-US" sz="1800" b="1" kern="1200" baseline="-25000" dirty="0">
                        <a:solidFill>
                          <a:schemeClr val="tx1"/>
                        </a:solidFill>
                        <a:latin typeface="+mn-lt"/>
                        <a:ea typeface="+mn-ea"/>
                        <a:cs typeface="+mn-cs"/>
                      </a:endParaRPr>
                    </a:p>
                  </a:txBody>
                  <a:tcPr marL="36000" marR="36000" marT="36000" marB="3600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b="1" dirty="0" smtClean="0">
                          <a:latin typeface="+mn-lt"/>
                        </a:rPr>
                        <a:t>BE</a:t>
                      </a:r>
                      <a:r>
                        <a:rPr lang="en-US" altLang="zh-CN" sz="1800" b="1" kern="1200" baseline="-25000" dirty="0" smtClean="0">
                          <a:solidFill>
                            <a:schemeClr val="tx1"/>
                          </a:solidFill>
                          <a:latin typeface="+mn-lt"/>
                          <a:ea typeface="+mn-ea"/>
                          <a:cs typeface="+mn-cs"/>
                        </a:rPr>
                        <a:t>5</a:t>
                      </a:r>
                      <a:endParaRPr lang="zh-CN" altLang="en-US" sz="1800" b="1" kern="1200" baseline="-25000" dirty="0">
                        <a:solidFill>
                          <a:schemeClr val="tx1"/>
                        </a:solidFill>
                        <a:latin typeface="+mn-lt"/>
                        <a:ea typeface="+mn-ea"/>
                        <a:cs typeface="+mn-cs"/>
                      </a:endParaRPr>
                    </a:p>
                  </a:txBody>
                  <a:tcPr marL="36000" marR="36000" marT="36000" marB="3600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b="1" dirty="0" smtClean="0">
                          <a:latin typeface="+mn-lt"/>
                        </a:rPr>
                        <a:t>BE</a:t>
                      </a:r>
                      <a:r>
                        <a:rPr lang="en-US" altLang="zh-CN" sz="1800" b="1" kern="1200" baseline="-25000" dirty="0" smtClean="0">
                          <a:solidFill>
                            <a:schemeClr val="tx1"/>
                          </a:solidFill>
                          <a:latin typeface="+mn-lt"/>
                          <a:ea typeface="+mn-ea"/>
                          <a:cs typeface="+mn-cs"/>
                        </a:rPr>
                        <a:t>4</a:t>
                      </a:r>
                      <a:endParaRPr lang="zh-CN" altLang="en-US" sz="1800" b="1" kern="1200" baseline="-25000" dirty="0">
                        <a:solidFill>
                          <a:schemeClr val="tx1"/>
                        </a:solidFill>
                        <a:latin typeface="+mn-lt"/>
                        <a:ea typeface="+mn-ea"/>
                        <a:cs typeface="+mn-cs"/>
                      </a:endParaRPr>
                    </a:p>
                  </a:txBody>
                  <a:tcPr marL="36000" marR="36000" marT="36000" marB="3600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b="1" dirty="0" smtClean="0">
                          <a:latin typeface="+mn-lt"/>
                        </a:rPr>
                        <a:t>BE</a:t>
                      </a:r>
                      <a:r>
                        <a:rPr lang="en-US" altLang="zh-CN" sz="1800" b="1" kern="1200" baseline="-25000" dirty="0" smtClean="0">
                          <a:solidFill>
                            <a:schemeClr val="tx1"/>
                          </a:solidFill>
                          <a:latin typeface="+mn-lt"/>
                          <a:ea typeface="+mn-ea"/>
                          <a:cs typeface="+mn-cs"/>
                        </a:rPr>
                        <a:t>3</a:t>
                      </a:r>
                      <a:endParaRPr lang="zh-CN" altLang="en-US" sz="1800" b="1" kern="1200" baseline="-25000" dirty="0">
                        <a:solidFill>
                          <a:schemeClr val="tx1"/>
                        </a:solidFill>
                        <a:latin typeface="+mn-lt"/>
                        <a:ea typeface="+mn-ea"/>
                        <a:cs typeface="+mn-cs"/>
                      </a:endParaRPr>
                    </a:p>
                  </a:txBody>
                  <a:tcPr marL="36000" marR="36000" marT="36000" marB="3600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b="1" dirty="0" smtClean="0">
                          <a:latin typeface="+mn-lt"/>
                        </a:rPr>
                        <a:t>BE</a:t>
                      </a:r>
                      <a:r>
                        <a:rPr lang="en-US" altLang="zh-CN" sz="1800" b="1" kern="1200" baseline="-25000" dirty="0" smtClean="0">
                          <a:solidFill>
                            <a:schemeClr val="tx1"/>
                          </a:solidFill>
                          <a:latin typeface="+mn-lt"/>
                          <a:ea typeface="+mn-ea"/>
                          <a:cs typeface="+mn-cs"/>
                        </a:rPr>
                        <a:t>2</a:t>
                      </a:r>
                      <a:endParaRPr lang="zh-CN" altLang="en-US" sz="1800" b="1" kern="1200" baseline="-25000" dirty="0">
                        <a:solidFill>
                          <a:schemeClr val="tx1"/>
                        </a:solidFill>
                        <a:latin typeface="+mn-lt"/>
                        <a:ea typeface="+mn-ea"/>
                        <a:cs typeface="+mn-cs"/>
                      </a:endParaRPr>
                    </a:p>
                  </a:txBody>
                  <a:tcPr marL="36000" marR="36000" marT="36000" marB="3600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b="1" dirty="0" smtClean="0">
                          <a:latin typeface="+mn-lt"/>
                        </a:rPr>
                        <a:t>BE</a:t>
                      </a:r>
                      <a:r>
                        <a:rPr lang="en-US" altLang="zh-CN" sz="1800" b="1" kern="1200" baseline="-25000" dirty="0" smtClean="0">
                          <a:solidFill>
                            <a:schemeClr val="tx1"/>
                          </a:solidFill>
                          <a:latin typeface="+mn-lt"/>
                          <a:ea typeface="+mn-ea"/>
                          <a:cs typeface="+mn-cs"/>
                        </a:rPr>
                        <a:t>1</a:t>
                      </a:r>
                      <a:endParaRPr lang="zh-CN" altLang="en-US" sz="1800" b="1" kern="1200" baseline="-25000" dirty="0">
                        <a:solidFill>
                          <a:schemeClr val="tx1"/>
                        </a:solidFill>
                        <a:latin typeface="+mn-lt"/>
                        <a:ea typeface="+mn-ea"/>
                        <a:cs typeface="+mn-cs"/>
                      </a:endParaRPr>
                    </a:p>
                  </a:txBody>
                  <a:tcPr marL="36000" marR="36000" marT="36000" marB="3600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b="1" dirty="0" smtClean="0">
                          <a:latin typeface="+mn-lt"/>
                        </a:rPr>
                        <a:t>BE</a:t>
                      </a:r>
                      <a:r>
                        <a:rPr lang="en-US" altLang="zh-CN" b="1" baseline="-25000" dirty="0" smtClean="0">
                          <a:latin typeface="+mn-lt"/>
                        </a:rPr>
                        <a:t>0</a:t>
                      </a:r>
                      <a:endParaRPr lang="zh-CN" altLang="en-US" b="1" baseline="-25000" dirty="0">
                        <a:latin typeface="+mn-lt"/>
                      </a:endParaRPr>
                    </a:p>
                  </a:txBody>
                  <a:tcPr marL="36000" marR="36000" marT="36000" marB="36000"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CFFFF"/>
                    </a:solidFill>
                  </a:tcPr>
                </a:tc>
                <a:tc>
                  <a:txBody>
                    <a:bodyPr/>
                    <a:lstStyle/>
                    <a:p>
                      <a:pPr algn="ctr"/>
                      <a:r>
                        <a:rPr lang="zh-CN" altLang="en-US" b="1" dirty="0" smtClean="0">
                          <a:latin typeface="+mn-lt"/>
                        </a:rPr>
                        <a:t>加载的存储器地址</a:t>
                      </a:r>
                      <a:endParaRPr lang="zh-CN" altLang="en-US" b="1" dirty="0">
                        <a:latin typeface="+mn-lt"/>
                      </a:endParaRPr>
                    </a:p>
                  </a:txBody>
                  <a:tcPr marL="36000" marR="36000" marT="36000" marB="36000"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CFFFF"/>
                    </a:solidFill>
                  </a:tcPr>
                </a:tc>
                <a:tc>
                  <a:txBody>
                    <a:bodyPr/>
                    <a:lstStyle/>
                    <a:p>
                      <a:pPr algn="ctr"/>
                      <a:r>
                        <a:rPr lang="zh-CN" altLang="en-US" b="1" dirty="0" smtClean="0">
                          <a:latin typeface="+mn-lt"/>
                        </a:rPr>
                        <a:t>读</a:t>
                      </a:r>
                      <a:r>
                        <a:rPr lang="en-US" altLang="zh-CN" b="1" dirty="0" smtClean="0">
                          <a:latin typeface="+mn-lt"/>
                        </a:rPr>
                        <a:t>/</a:t>
                      </a:r>
                      <a:r>
                        <a:rPr lang="zh-CN" altLang="en-US" b="1" dirty="0" smtClean="0">
                          <a:latin typeface="+mn-lt"/>
                        </a:rPr>
                        <a:t>写的数据位</a:t>
                      </a:r>
                      <a:endParaRPr lang="zh-CN" altLang="en-US" b="1" dirty="0">
                        <a:latin typeface="+mn-lt"/>
                      </a:endParaRPr>
                    </a:p>
                  </a:txBody>
                  <a:tcPr marL="36000" marR="36000" marT="36000" marB="36000"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CFFFF"/>
                    </a:solidFill>
                  </a:tcPr>
                </a:tc>
              </a:tr>
              <a:tr h="283539">
                <a:tc>
                  <a:txBody>
                    <a:bodyPr/>
                    <a:lstStyle/>
                    <a:p>
                      <a:pPr algn="ctr"/>
                      <a:endParaRPr lang="zh-CN" altLang="en-US" b="1" dirty="0">
                        <a:latin typeface="+mn-lt"/>
                      </a:endParaRPr>
                    </a:p>
                  </a:txBody>
                  <a:tcPr marL="36000" marR="36000" marT="36000" marB="36000"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solidFill>
                      <a:srgbClr val="FFFF99"/>
                    </a:solidFill>
                  </a:tcPr>
                </a:tc>
                <a:tc>
                  <a:txBody>
                    <a:bodyPr/>
                    <a:lstStyle/>
                    <a:p>
                      <a:pPr algn="ctr"/>
                      <a:endParaRPr lang="zh-CN" altLang="en-US" b="1" dirty="0">
                        <a:latin typeface="+mn-lt"/>
                      </a:endParaRPr>
                    </a:p>
                  </a:txBody>
                  <a:tcPr marL="36000" marR="36000" marT="36000" marB="36000" anchor="ctr">
                    <a:lnT w="19050" cap="flat" cmpd="sng" algn="ctr">
                      <a:solidFill>
                        <a:schemeClr val="tx1"/>
                      </a:solidFill>
                      <a:prstDash val="solid"/>
                      <a:round/>
                      <a:headEnd type="none" w="med" len="med"/>
                      <a:tailEnd type="none" w="med" len="med"/>
                    </a:lnT>
                    <a:solidFill>
                      <a:srgbClr val="FFFF99"/>
                    </a:solidFill>
                  </a:tcPr>
                </a:tc>
                <a:tc>
                  <a:txBody>
                    <a:bodyPr/>
                    <a:lstStyle/>
                    <a:p>
                      <a:pPr algn="ctr"/>
                      <a:endParaRPr lang="zh-CN" altLang="en-US" b="1" dirty="0">
                        <a:latin typeface="+mn-lt"/>
                      </a:endParaRPr>
                    </a:p>
                  </a:txBody>
                  <a:tcPr marL="36000" marR="36000" marT="36000" marB="36000" anchor="ctr">
                    <a:lnT w="19050" cap="flat" cmpd="sng" algn="ctr">
                      <a:solidFill>
                        <a:schemeClr val="tx1"/>
                      </a:solidFill>
                      <a:prstDash val="solid"/>
                      <a:round/>
                      <a:headEnd type="none" w="med" len="med"/>
                      <a:tailEnd type="none" w="med" len="med"/>
                    </a:lnT>
                    <a:solidFill>
                      <a:srgbClr val="FFFF99"/>
                    </a:solidFill>
                  </a:tcPr>
                </a:tc>
                <a:tc>
                  <a:txBody>
                    <a:bodyPr/>
                    <a:lstStyle/>
                    <a:p>
                      <a:pPr algn="ctr"/>
                      <a:endParaRPr lang="zh-CN" altLang="en-US" b="1">
                        <a:latin typeface="+mn-lt"/>
                      </a:endParaRPr>
                    </a:p>
                  </a:txBody>
                  <a:tcPr marL="36000" marR="36000" marT="36000" marB="36000" anchor="ctr">
                    <a:lnT w="19050" cap="flat" cmpd="sng" algn="ctr">
                      <a:solidFill>
                        <a:schemeClr val="tx1"/>
                      </a:solidFill>
                      <a:prstDash val="solid"/>
                      <a:round/>
                      <a:headEnd type="none" w="med" len="med"/>
                      <a:tailEnd type="none" w="med" len="med"/>
                    </a:lnT>
                    <a:solidFill>
                      <a:srgbClr val="FFFF99"/>
                    </a:solidFill>
                  </a:tcPr>
                </a:tc>
                <a:tc>
                  <a:txBody>
                    <a:bodyPr/>
                    <a:lstStyle/>
                    <a:p>
                      <a:pPr algn="ctr"/>
                      <a:endParaRPr lang="zh-CN" altLang="en-US" b="1">
                        <a:latin typeface="+mn-lt"/>
                      </a:endParaRPr>
                    </a:p>
                  </a:txBody>
                  <a:tcPr marL="36000" marR="36000" marT="36000" marB="36000" anchor="ctr">
                    <a:lnT w="19050" cap="flat" cmpd="sng" algn="ctr">
                      <a:solidFill>
                        <a:schemeClr val="tx1"/>
                      </a:solidFill>
                      <a:prstDash val="solid"/>
                      <a:round/>
                      <a:headEnd type="none" w="med" len="med"/>
                      <a:tailEnd type="none" w="med" len="med"/>
                    </a:lnT>
                    <a:solidFill>
                      <a:srgbClr val="FFFF99"/>
                    </a:solidFill>
                  </a:tcPr>
                </a:tc>
                <a:tc>
                  <a:txBody>
                    <a:bodyPr/>
                    <a:lstStyle/>
                    <a:p>
                      <a:pPr algn="ctr"/>
                      <a:endParaRPr lang="zh-CN" altLang="en-US" b="1">
                        <a:latin typeface="+mn-lt"/>
                      </a:endParaRPr>
                    </a:p>
                  </a:txBody>
                  <a:tcPr marL="36000" marR="36000" marT="36000" marB="36000" anchor="ctr">
                    <a:lnT w="19050" cap="flat" cmpd="sng" algn="ctr">
                      <a:solidFill>
                        <a:schemeClr val="tx1"/>
                      </a:solidFill>
                      <a:prstDash val="solid"/>
                      <a:round/>
                      <a:headEnd type="none" w="med" len="med"/>
                      <a:tailEnd type="none" w="med" len="med"/>
                    </a:lnT>
                    <a:solidFill>
                      <a:srgbClr val="FFFF99"/>
                    </a:solidFill>
                  </a:tcPr>
                </a:tc>
                <a:tc>
                  <a:txBody>
                    <a:bodyPr/>
                    <a:lstStyle/>
                    <a:p>
                      <a:pPr algn="ctr"/>
                      <a:endParaRPr lang="zh-CN" altLang="en-US" b="1">
                        <a:latin typeface="+mn-lt"/>
                      </a:endParaRPr>
                    </a:p>
                  </a:txBody>
                  <a:tcPr marL="36000" marR="36000" marT="36000" marB="36000" anchor="ctr">
                    <a:lnT w="19050" cap="flat" cmpd="sng" algn="ctr">
                      <a:solidFill>
                        <a:schemeClr val="tx1"/>
                      </a:solidFill>
                      <a:prstDash val="solid"/>
                      <a:round/>
                      <a:headEnd type="none" w="med" len="med"/>
                      <a:tailEnd type="none" w="med" len="med"/>
                    </a:lnT>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rgbClr val="FFFF99"/>
                    </a:solidFill>
                  </a:tcPr>
                </a:tc>
                <a:tc>
                  <a:txBody>
                    <a:bodyPr/>
                    <a:lstStyle/>
                    <a:p>
                      <a:pPr algn="ctr"/>
                      <a:r>
                        <a:rPr lang="en-US" altLang="zh-CN" sz="1800" b="1" dirty="0" smtClean="0">
                          <a:latin typeface="+mn-ea"/>
                          <a:ea typeface="+mn-ea"/>
                        </a:rPr>
                        <a:t>(</a:t>
                      </a:r>
                      <a:r>
                        <a:rPr lang="zh-CN" altLang="en-US" sz="1800" b="1" dirty="0" smtClean="0">
                          <a:latin typeface="+mn-lt"/>
                        </a:rPr>
                        <a:t>存储器地址</a:t>
                      </a:r>
                      <a:r>
                        <a:rPr lang="en-US" altLang="zh-CN" sz="1800" b="1" kern="1200" dirty="0" smtClean="0">
                          <a:solidFill>
                            <a:schemeClr val="tx1"/>
                          </a:solidFill>
                          <a:latin typeface="+mn-ea"/>
                          <a:ea typeface="+mn-ea"/>
                          <a:cs typeface="+mn-cs"/>
                        </a:rPr>
                        <a:t>)</a:t>
                      </a:r>
                      <a:r>
                        <a:rPr lang="en-US" altLang="zh-CN" sz="1800" b="1" dirty="0" smtClean="0">
                          <a:latin typeface="+mn-lt"/>
                        </a:rPr>
                        <a:t>mod 4 = 0</a:t>
                      </a:r>
                      <a:endParaRPr lang="zh-CN" altLang="en-US" b="1" dirty="0">
                        <a:latin typeface="+mn-lt"/>
                      </a:endParaRPr>
                    </a:p>
                  </a:txBody>
                  <a:tcPr marL="36000" marR="36000" marT="36000" marB="36000"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solidFill>
                      <a:srgbClr val="FFFF99"/>
                    </a:solidFill>
                  </a:tcPr>
                </a:tc>
                <a:tc>
                  <a:txBody>
                    <a:bodyPr/>
                    <a:lstStyle/>
                    <a:p>
                      <a:pPr algn="ctr"/>
                      <a:r>
                        <a:rPr lang="en-US" altLang="zh-CN" b="1" dirty="0" smtClean="0">
                          <a:latin typeface="+mn-lt"/>
                        </a:rPr>
                        <a:t>D</a:t>
                      </a:r>
                      <a:r>
                        <a:rPr lang="en-US" altLang="zh-CN" b="1" baseline="-25000" dirty="0" smtClean="0">
                          <a:latin typeface="+mn-lt"/>
                        </a:rPr>
                        <a:t>0</a:t>
                      </a:r>
                      <a:r>
                        <a:rPr lang="zh-CN" altLang="en-US" b="1" dirty="0" smtClean="0">
                          <a:latin typeface="+mn-lt"/>
                        </a:rPr>
                        <a:t>～</a:t>
                      </a:r>
                      <a:r>
                        <a:rPr lang="en-US" altLang="zh-CN" b="1" dirty="0" smtClean="0">
                          <a:latin typeface="+mn-lt"/>
                        </a:rPr>
                        <a:t>D</a:t>
                      </a:r>
                      <a:r>
                        <a:rPr lang="en-US" altLang="zh-CN" b="1" baseline="-25000" dirty="0" smtClean="0">
                          <a:latin typeface="+mn-lt"/>
                        </a:rPr>
                        <a:t>7</a:t>
                      </a:r>
                      <a:endParaRPr lang="zh-CN" altLang="en-US" b="1" baseline="-25000" dirty="0">
                        <a:latin typeface="+mn-lt"/>
                      </a:endParaRPr>
                    </a:p>
                  </a:txBody>
                  <a:tcPr marL="36000" marR="36000" marT="36000" marB="36000"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rgbClr val="FFFF99"/>
                    </a:solidFill>
                  </a:tcPr>
                </a:tc>
              </a:tr>
              <a:tr h="283539">
                <a:tc>
                  <a:txBody>
                    <a:bodyPr/>
                    <a:lstStyle/>
                    <a:p>
                      <a:pPr algn="ctr"/>
                      <a:endParaRPr lang="zh-CN" altLang="en-US" b="1" dirty="0">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endParaRPr lang="zh-CN" altLang="en-US" b="1" dirty="0">
                        <a:latin typeface="+mn-lt"/>
                      </a:endParaRPr>
                    </a:p>
                  </a:txBody>
                  <a:tcPr marL="36000" marR="36000" marT="36000" marB="36000" anchor="ctr">
                    <a:solidFill>
                      <a:srgbClr val="FFFF99"/>
                    </a:solidFill>
                  </a:tcPr>
                </a:tc>
                <a:tc>
                  <a:txBody>
                    <a:bodyPr/>
                    <a:lstStyle/>
                    <a:p>
                      <a:pPr algn="ctr"/>
                      <a:endParaRPr lang="zh-CN" altLang="en-US" b="1" dirty="0">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solidFill>
                      <a:srgbClr val="FFFF99"/>
                    </a:solidFill>
                  </a:tcPr>
                </a:tc>
                <a:tc>
                  <a:txBody>
                    <a:bodyPr/>
                    <a:lstStyle/>
                    <a:p>
                      <a:pPr algn="ctr"/>
                      <a:endParaRPr lang="zh-CN" altLang="en-US"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c>
                  <a:txBody>
                    <a:bodyPr/>
                    <a:lstStyle/>
                    <a:p>
                      <a:pPr algn="ctr"/>
                      <a:r>
                        <a:rPr lang="en-US" altLang="zh-CN" sz="1800" b="1" dirty="0" smtClean="0">
                          <a:latin typeface="+mn-ea"/>
                          <a:ea typeface="+mn-ea"/>
                        </a:rPr>
                        <a:t>(</a:t>
                      </a:r>
                      <a:r>
                        <a:rPr lang="zh-CN" altLang="en-US" sz="1800" b="1" dirty="0" smtClean="0">
                          <a:latin typeface="+mn-lt"/>
                        </a:rPr>
                        <a:t>存储器地址</a:t>
                      </a:r>
                      <a:r>
                        <a:rPr lang="en-US" altLang="zh-CN" sz="1800" b="1" kern="1200" dirty="0" smtClean="0">
                          <a:solidFill>
                            <a:schemeClr val="tx1"/>
                          </a:solidFill>
                          <a:latin typeface="+mn-ea"/>
                          <a:ea typeface="+mn-ea"/>
                          <a:cs typeface="+mn-cs"/>
                        </a:rPr>
                        <a:t>)</a:t>
                      </a:r>
                      <a:r>
                        <a:rPr lang="en-US" altLang="zh-CN" sz="1800" b="1" dirty="0" smtClean="0">
                          <a:latin typeface="+mn-lt"/>
                        </a:rPr>
                        <a:t>mod 4 = 1</a:t>
                      </a:r>
                      <a:endParaRPr lang="zh-CN" altLang="en-US" b="1" dirty="0">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r>
                        <a:rPr lang="en-US" altLang="zh-CN" b="1" dirty="0" smtClean="0">
                          <a:latin typeface="+mn-lt"/>
                        </a:rPr>
                        <a:t>D</a:t>
                      </a:r>
                      <a:r>
                        <a:rPr lang="en-US" altLang="zh-CN" b="1" baseline="-25000" dirty="0" smtClean="0">
                          <a:latin typeface="+mn-lt"/>
                        </a:rPr>
                        <a:t>8</a:t>
                      </a:r>
                      <a:r>
                        <a:rPr lang="zh-CN" altLang="en-US" b="1" dirty="0" smtClean="0">
                          <a:latin typeface="+mn-lt"/>
                        </a:rPr>
                        <a:t>～</a:t>
                      </a:r>
                      <a:r>
                        <a:rPr lang="en-US" altLang="zh-CN" b="1" dirty="0" smtClean="0">
                          <a:latin typeface="+mn-lt"/>
                        </a:rPr>
                        <a:t>D</a:t>
                      </a:r>
                      <a:r>
                        <a:rPr lang="en-US" altLang="zh-CN" b="1" baseline="-25000" dirty="0" smtClean="0">
                          <a:latin typeface="+mn-lt"/>
                        </a:rPr>
                        <a:t>15</a:t>
                      </a:r>
                      <a:endParaRPr lang="zh-CN" altLang="en-US"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r>
              <a:tr h="283539">
                <a:tc>
                  <a:txBody>
                    <a:bodyPr/>
                    <a:lstStyle/>
                    <a:p>
                      <a:pPr algn="ctr"/>
                      <a:endParaRPr lang="zh-CN" altLang="en-US" b="1">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dirty="0">
                        <a:latin typeface="+mn-lt"/>
                      </a:endParaRPr>
                    </a:p>
                  </a:txBody>
                  <a:tcPr marL="36000" marR="36000" marT="36000" marB="36000" anchor="ctr">
                    <a:solidFill>
                      <a:srgbClr val="FFFF99"/>
                    </a:solidFill>
                  </a:tcPr>
                </a:tc>
                <a:tc>
                  <a:txBody>
                    <a:bodyPr/>
                    <a:lstStyle/>
                    <a:p>
                      <a:pPr algn="ctr"/>
                      <a:endParaRPr lang="zh-CN" altLang="en-US" b="1" dirty="0">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c>
                  <a:txBody>
                    <a:bodyPr/>
                    <a:lstStyle/>
                    <a:p>
                      <a:pPr algn="ctr"/>
                      <a:r>
                        <a:rPr lang="en-US" altLang="zh-CN" sz="1800" b="1" dirty="0" smtClean="0">
                          <a:latin typeface="+mn-ea"/>
                          <a:ea typeface="+mn-ea"/>
                        </a:rPr>
                        <a:t>(</a:t>
                      </a:r>
                      <a:r>
                        <a:rPr lang="zh-CN" altLang="en-US" sz="1800" b="1" dirty="0" smtClean="0">
                          <a:latin typeface="+mn-lt"/>
                        </a:rPr>
                        <a:t>存储器地址</a:t>
                      </a:r>
                      <a:r>
                        <a:rPr lang="en-US" altLang="zh-CN" sz="1800" b="1" kern="1200" dirty="0" smtClean="0">
                          <a:solidFill>
                            <a:schemeClr val="tx1"/>
                          </a:solidFill>
                          <a:latin typeface="+mn-ea"/>
                          <a:ea typeface="+mn-ea"/>
                          <a:cs typeface="+mn-cs"/>
                        </a:rPr>
                        <a:t>)</a:t>
                      </a:r>
                      <a:r>
                        <a:rPr lang="en-US" altLang="zh-CN" sz="1800" b="1" dirty="0" smtClean="0">
                          <a:latin typeface="+mn-lt"/>
                        </a:rPr>
                        <a:t>mod 4 = 2</a:t>
                      </a:r>
                      <a:endParaRPr lang="zh-CN" altLang="en-US" b="1" dirty="0">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r>
                        <a:rPr lang="en-US" altLang="zh-CN" b="1" dirty="0" smtClean="0">
                          <a:latin typeface="+mn-lt"/>
                        </a:rPr>
                        <a:t>D</a:t>
                      </a:r>
                      <a:r>
                        <a:rPr lang="en-US" altLang="zh-CN" b="1" baseline="-25000" dirty="0" smtClean="0">
                          <a:latin typeface="+mn-lt"/>
                        </a:rPr>
                        <a:t>16</a:t>
                      </a:r>
                      <a:r>
                        <a:rPr lang="zh-CN" altLang="en-US" b="1" dirty="0" smtClean="0">
                          <a:latin typeface="+mn-lt"/>
                        </a:rPr>
                        <a:t>～</a:t>
                      </a:r>
                      <a:r>
                        <a:rPr lang="en-US" altLang="zh-CN" b="1" dirty="0" smtClean="0">
                          <a:latin typeface="+mn-lt"/>
                        </a:rPr>
                        <a:t>D</a:t>
                      </a:r>
                      <a:r>
                        <a:rPr lang="en-US" altLang="zh-CN" b="1" baseline="-25000" dirty="0" smtClean="0">
                          <a:latin typeface="+mn-lt"/>
                        </a:rPr>
                        <a:t>23</a:t>
                      </a:r>
                      <a:endParaRPr lang="zh-CN" altLang="en-US"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r>
              <a:tr h="283539">
                <a:tc>
                  <a:txBody>
                    <a:bodyPr/>
                    <a:lstStyle/>
                    <a:p>
                      <a:pPr algn="ctr"/>
                      <a:endParaRPr lang="zh-CN" altLang="en-US" b="1">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dirty="0">
                        <a:latin typeface="+mn-lt"/>
                      </a:endParaRPr>
                    </a:p>
                  </a:txBody>
                  <a:tcPr marL="36000" marR="36000" marT="36000" marB="36000" anchor="ctr">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solidFill>
                      <a:srgbClr val="FFFF99"/>
                    </a:solidFill>
                  </a:tcPr>
                </a:tc>
                <a:tc>
                  <a:txBody>
                    <a:bodyPr/>
                    <a:lstStyle/>
                    <a:p>
                      <a:pPr algn="ctr"/>
                      <a:endParaRPr lang="zh-CN" altLang="en-US" b="1" dirty="0">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c>
                  <a:txBody>
                    <a:bodyPr/>
                    <a:lstStyle/>
                    <a:p>
                      <a:pPr algn="ctr"/>
                      <a:r>
                        <a:rPr lang="en-US" altLang="zh-CN" sz="1800" b="1" dirty="0" smtClean="0">
                          <a:latin typeface="+mn-ea"/>
                          <a:ea typeface="+mn-ea"/>
                        </a:rPr>
                        <a:t>(</a:t>
                      </a:r>
                      <a:r>
                        <a:rPr lang="zh-CN" altLang="en-US" sz="1800" b="1" dirty="0" smtClean="0">
                          <a:latin typeface="+mn-lt"/>
                        </a:rPr>
                        <a:t>存储器地址</a:t>
                      </a:r>
                      <a:r>
                        <a:rPr lang="en-US" altLang="zh-CN" sz="1800" b="1" kern="1200" dirty="0" smtClean="0">
                          <a:solidFill>
                            <a:schemeClr val="tx1"/>
                          </a:solidFill>
                          <a:latin typeface="+mn-ea"/>
                          <a:ea typeface="+mn-ea"/>
                          <a:cs typeface="+mn-cs"/>
                        </a:rPr>
                        <a:t>)</a:t>
                      </a:r>
                      <a:r>
                        <a:rPr lang="en-US" altLang="zh-CN" sz="1800" b="1" dirty="0" smtClean="0">
                          <a:latin typeface="+mn-lt"/>
                        </a:rPr>
                        <a:t>mod 4 = 3</a:t>
                      </a:r>
                      <a:endParaRPr lang="zh-CN" altLang="en-US" b="1" dirty="0">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r>
                        <a:rPr lang="en-US" altLang="zh-CN" b="1" dirty="0" smtClean="0">
                          <a:latin typeface="+mn-lt"/>
                        </a:rPr>
                        <a:t>D</a:t>
                      </a:r>
                      <a:r>
                        <a:rPr lang="en-US" altLang="zh-CN" b="1" baseline="-25000" dirty="0" smtClean="0">
                          <a:latin typeface="+mn-lt"/>
                        </a:rPr>
                        <a:t>24</a:t>
                      </a:r>
                      <a:r>
                        <a:rPr lang="zh-CN" altLang="en-US" b="1" dirty="0" smtClean="0">
                          <a:latin typeface="+mn-lt"/>
                        </a:rPr>
                        <a:t>～</a:t>
                      </a:r>
                      <a:r>
                        <a:rPr lang="en-US" altLang="zh-CN" b="1" dirty="0" smtClean="0">
                          <a:latin typeface="+mn-lt"/>
                        </a:rPr>
                        <a:t>D</a:t>
                      </a:r>
                      <a:r>
                        <a:rPr lang="en-US" altLang="zh-CN" b="1" baseline="-25000" dirty="0" smtClean="0">
                          <a:latin typeface="+mn-lt"/>
                        </a:rPr>
                        <a:t>31</a:t>
                      </a:r>
                      <a:endParaRPr lang="zh-CN" altLang="en-US"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r>
              <a:tr h="283539">
                <a:tc>
                  <a:txBody>
                    <a:bodyPr/>
                    <a:lstStyle/>
                    <a:p>
                      <a:pPr algn="ctr"/>
                      <a:endParaRPr lang="zh-CN" altLang="en-US" b="1">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dirty="0">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c>
                  <a:txBody>
                    <a:bodyPr/>
                    <a:lstStyle/>
                    <a:p>
                      <a:pPr algn="ctr"/>
                      <a:r>
                        <a:rPr lang="en-US" altLang="zh-CN" sz="1800" b="1" dirty="0" smtClean="0">
                          <a:latin typeface="+mn-ea"/>
                          <a:ea typeface="+mn-ea"/>
                        </a:rPr>
                        <a:t>(</a:t>
                      </a:r>
                      <a:r>
                        <a:rPr lang="zh-CN" altLang="en-US" sz="1800" b="1" dirty="0" smtClean="0">
                          <a:latin typeface="+mn-lt"/>
                        </a:rPr>
                        <a:t>存储器地址</a:t>
                      </a:r>
                      <a:r>
                        <a:rPr lang="en-US" altLang="zh-CN" sz="1800" b="1" kern="1200" dirty="0" smtClean="0">
                          <a:solidFill>
                            <a:schemeClr val="tx1"/>
                          </a:solidFill>
                          <a:latin typeface="+mn-ea"/>
                          <a:ea typeface="+mn-ea"/>
                          <a:cs typeface="+mn-cs"/>
                        </a:rPr>
                        <a:t>)</a:t>
                      </a:r>
                      <a:r>
                        <a:rPr lang="en-US" altLang="zh-CN" sz="1800" b="1" dirty="0" smtClean="0">
                          <a:latin typeface="+mn-lt"/>
                        </a:rPr>
                        <a:t>mod 4 = 4</a:t>
                      </a:r>
                      <a:endParaRPr lang="zh-CN" altLang="en-US" b="1" dirty="0">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r>
                        <a:rPr lang="en-US" altLang="zh-CN" b="1" dirty="0" smtClean="0">
                          <a:latin typeface="+mn-lt"/>
                        </a:rPr>
                        <a:t>D</a:t>
                      </a:r>
                      <a:r>
                        <a:rPr lang="en-US" altLang="zh-CN" b="1" baseline="-25000" dirty="0" smtClean="0">
                          <a:latin typeface="+mn-lt"/>
                        </a:rPr>
                        <a:t>32</a:t>
                      </a:r>
                      <a:r>
                        <a:rPr lang="zh-CN" altLang="en-US" b="1" dirty="0" smtClean="0">
                          <a:latin typeface="+mn-lt"/>
                        </a:rPr>
                        <a:t>～</a:t>
                      </a:r>
                      <a:r>
                        <a:rPr lang="en-US" altLang="zh-CN" b="1" dirty="0" smtClean="0">
                          <a:latin typeface="+mn-lt"/>
                        </a:rPr>
                        <a:t>D</a:t>
                      </a:r>
                      <a:r>
                        <a:rPr lang="en-US" altLang="zh-CN" b="1" baseline="-25000" dirty="0" smtClean="0">
                          <a:latin typeface="+mn-lt"/>
                        </a:rPr>
                        <a:t>39</a:t>
                      </a:r>
                      <a:endParaRPr lang="zh-CN" altLang="en-US"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r>
              <a:tr h="283539">
                <a:tc>
                  <a:txBody>
                    <a:bodyPr/>
                    <a:lstStyle/>
                    <a:p>
                      <a:pPr algn="ctr"/>
                      <a:endParaRPr lang="zh-CN" altLang="en-US" b="1">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dirty="0">
                        <a:latin typeface="+mn-lt"/>
                      </a:endParaRPr>
                    </a:p>
                  </a:txBody>
                  <a:tcPr marL="36000" marR="36000" marT="36000" marB="36000" anchor="ctr">
                    <a:solidFill>
                      <a:srgbClr val="FFFF99"/>
                    </a:solidFill>
                  </a:tcPr>
                </a:tc>
                <a:tc>
                  <a:txBody>
                    <a:bodyPr/>
                    <a:lstStyle/>
                    <a:p>
                      <a:pPr algn="ctr"/>
                      <a:endParaRPr lang="zh-CN" altLang="en-US" b="1" dirty="0">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c>
                  <a:txBody>
                    <a:bodyPr/>
                    <a:lstStyle/>
                    <a:p>
                      <a:pPr algn="ctr"/>
                      <a:r>
                        <a:rPr lang="en-US" altLang="zh-CN" sz="1800" b="1" dirty="0" smtClean="0">
                          <a:latin typeface="+mn-ea"/>
                          <a:ea typeface="+mn-ea"/>
                        </a:rPr>
                        <a:t>(</a:t>
                      </a:r>
                      <a:r>
                        <a:rPr lang="zh-CN" altLang="en-US" sz="1800" b="1" dirty="0" smtClean="0">
                          <a:latin typeface="+mn-lt"/>
                        </a:rPr>
                        <a:t>存储器地址</a:t>
                      </a:r>
                      <a:r>
                        <a:rPr lang="en-US" altLang="zh-CN" sz="1800" b="1" kern="1200" dirty="0" smtClean="0">
                          <a:solidFill>
                            <a:schemeClr val="tx1"/>
                          </a:solidFill>
                          <a:latin typeface="+mn-ea"/>
                          <a:ea typeface="+mn-ea"/>
                          <a:cs typeface="+mn-cs"/>
                        </a:rPr>
                        <a:t>)</a:t>
                      </a:r>
                      <a:r>
                        <a:rPr lang="en-US" altLang="zh-CN" sz="1800" b="1" dirty="0" smtClean="0">
                          <a:latin typeface="+mn-lt"/>
                        </a:rPr>
                        <a:t>mod 4 = 5</a:t>
                      </a:r>
                      <a:endParaRPr lang="zh-CN" altLang="en-US" b="1" dirty="0">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r>
                        <a:rPr lang="en-US" altLang="zh-CN" b="1" dirty="0" smtClean="0">
                          <a:latin typeface="+mn-lt"/>
                        </a:rPr>
                        <a:t>D</a:t>
                      </a:r>
                      <a:r>
                        <a:rPr lang="en-US" altLang="zh-CN" b="1" baseline="-25000" dirty="0" smtClean="0">
                          <a:latin typeface="+mn-lt"/>
                        </a:rPr>
                        <a:t>40</a:t>
                      </a:r>
                      <a:r>
                        <a:rPr lang="zh-CN" altLang="en-US" b="1" dirty="0" smtClean="0">
                          <a:latin typeface="+mn-lt"/>
                        </a:rPr>
                        <a:t>～</a:t>
                      </a:r>
                      <a:r>
                        <a:rPr lang="en-US" altLang="zh-CN" b="1" dirty="0" smtClean="0">
                          <a:latin typeface="+mn-lt"/>
                        </a:rPr>
                        <a:t>D</a:t>
                      </a:r>
                      <a:r>
                        <a:rPr lang="en-US" altLang="zh-CN" b="1" baseline="-25000" dirty="0" smtClean="0">
                          <a:latin typeface="+mn-lt"/>
                        </a:rPr>
                        <a:t>47</a:t>
                      </a:r>
                      <a:endParaRPr lang="zh-CN" altLang="en-US"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r>
              <a:tr h="283539">
                <a:tc>
                  <a:txBody>
                    <a:bodyPr/>
                    <a:lstStyle/>
                    <a:p>
                      <a:pPr algn="ctr"/>
                      <a:endParaRPr lang="zh-CN" altLang="en-US" b="1">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dirty="0">
                        <a:latin typeface="+mn-lt"/>
                      </a:endParaRPr>
                    </a:p>
                  </a:txBody>
                  <a:tcPr marL="36000" marR="36000" marT="36000" marB="36000" anchor="ctr">
                    <a:solidFill>
                      <a:srgbClr val="FFFF99"/>
                    </a:solidFill>
                  </a:tcPr>
                </a:tc>
                <a:tc>
                  <a:txBody>
                    <a:bodyPr/>
                    <a:lstStyle/>
                    <a:p>
                      <a:pPr algn="ctr"/>
                      <a:endParaRPr lang="zh-CN" altLang="en-US" b="1" dirty="0">
                        <a:latin typeface="+mn-lt"/>
                      </a:endParaRPr>
                    </a:p>
                  </a:txBody>
                  <a:tcPr marL="36000" marR="36000" marT="36000" marB="36000" anchor="ctr">
                    <a:solidFill>
                      <a:srgbClr val="FFFF99"/>
                    </a:solidFill>
                  </a:tcPr>
                </a:tc>
                <a:tc>
                  <a:txBody>
                    <a:bodyPr/>
                    <a:lstStyle/>
                    <a:p>
                      <a:pPr algn="ctr"/>
                      <a:endParaRPr lang="zh-CN" altLang="en-US" b="1" dirty="0">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c>
                  <a:txBody>
                    <a:bodyPr/>
                    <a:lstStyle/>
                    <a:p>
                      <a:pPr algn="ctr"/>
                      <a:r>
                        <a:rPr lang="en-US" altLang="zh-CN" sz="1800" b="1" dirty="0" smtClean="0">
                          <a:latin typeface="+mn-ea"/>
                          <a:ea typeface="+mn-ea"/>
                        </a:rPr>
                        <a:t>(</a:t>
                      </a:r>
                      <a:r>
                        <a:rPr lang="zh-CN" altLang="en-US" sz="1800" b="1" dirty="0" smtClean="0">
                          <a:latin typeface="+mn-lt"/>
                        </a:rPr>
                        <a:t>存储器地址</a:t>
                      </a:r>
                      <a:r>
                        <a:rPr lang="en-US" altLang="zh-CN" sz="1800" b="1" kern="1200" dirty="0" smtClean="0">
                          <a:solidFill>
                            <a:schemeClr val="tx1"/>
                          </a:solidFill>
                          <a:latin typeface="+mn-ea"/>
                          <a:ea typeface="+mn-ea"/>
                          <a:cs typeface="+mn-cs"/>
                        </a:rPr>
                        <a:t>)</a:t>
                      </a:r>
                      <a:r>
                        <a:rPr lang="en-US" altLang="zh-CN" sz="1800" b="1" dirty="0" smtClean="0">
                          <a:latin typeface="+mn-lt"/>
                        </a:rPr>
                        <a:t>mod 4 = 6</a:t>
                      </a:r>
                      <a:endParaRPr lang="zh-CN" altLang="en-US" b="1" dirty="0">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r>
                        <a:rPr lang="en-US" altLang="zh-CN" b="1" dirty="0" smtClean="0">
                          <a:latin typeface="+mn-lt"/>
                        </a:rPr>
                        <a:t>D</a:t>
                      </a:r>
                      <a:r>
                        <a:rPr lang="en-US" altLang="zh-CN" b="1" baseline="-25000" dirty="0" smtClean="0">
                          <a:latin typeface="+mn-lt"/>
                        </a:rPr>
                        <a:t>48</a:t>
                      </a:r>
                      <a:r>
                        <a:rPr lang="zh-CN" altLang="en-US" b="1" dirty="0" smtClean="0">
                          <a:latin typeface="+mn-lt"/>
                        </a:rPr>
                        <a:t>～</a:t>
                      </a:r>
                      <a:r>
                        <a:rPr lang="en-US" altLang="zh-CN" b="1" dirty="0" smtClean="0">
                          <a:latin typeface="+mn-lt"/>
                        </a:rPr>
                        <a:t>D</a:t>
                      </a:r>
                      <a:r>
                        <a:rPr lang="en-US" altLang="zh-CN" b="1" baseline="-25000" dirty="0" smtClean="0">
                          <a:latin typeface="+mn-lt"/>
                        </a:rPr>
                        <a:t>55</a:t>
                      </a:r>
                      <a:endParaRPr lang="zh-CN" altLang="en-US"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r>
              <a:tr h="283539">
                <a:tc>
                  <a:txBody>
                    <a:bodyPr/>
                    <a:lstStyle/>
                    <a:p>
                      <a:pPr algn="ctr"/>
                      <a:r>
                        <a:rPr lang="en-US" altLang="zh-CN" b="1" dirty="0" smtClean="0">
                          <a:latin typeface="+mn-lt"/>
                        </a:rPr>
                        <a:t>0</a:t>
                      </a:r>
                      <a:endParaRPr lang="zh-CN" altLang="en-US" b="1" dirty="0">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dirty="0">
                        <a:latin typeface="+mn-lt"/>
                      </a:endParaRPr>
                    </a:p>
                  </a:txBody>
                  <a:tcPr marL="36000" marR="36000" marT="36000" marB="36000" anchor="ctr">
                    <a:solidFill>
                      <a:srgbClr val="FFFF99"/>
                    </a:solidFill>
                  </a:tcPr>
                </a:tc>
                <a:tc>
                  <a:txBody>
                    <a:bodyPr/>
                    <a:lstStyle/>
                    <a:p>
                      <a:pPr algn="ctr"/>
                      <a:endParaRPr lang="zh-CN" altLang="en-US" b="1" dirty="0">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c>
                  <a:txBody>
                    <a:bodyPr/>
                    <a:lstStyle/>
                    <a:p>
                      <a:pPr algn="ctr"/>
                      <a:r>
                        <a:rPr lang="en-US" altLang="zh-CN" sz="1800" b="1" dirty="0" smtClean="0">
                          <a:latin typeface="+mn-ea"/>
                          <a:ea typeface="+mn-ea"/>
                        </a:rPr>
                        <a:t>(</a:t>
                      </a:r>
                      <a:r>
                        <a:rPr lang="zh-CN" altLang="en-US" sz="1800" b="1" dirty="0" smtClean="0">
                          <a:latin typeface="+mn-lt"/>
                        </a:rPr>
                        <a:t>存储器地址</a:t>
                      </a:r>
                      <a:r>
                        <a:rPr lang="en-US" altLang="zh-CN" sz="1800" b="1" kern="1200" dirty="0" smtClean="0">
                          <a:solidFill>
                            <a:schemeClr val="tx1"/>
                          </a:solidFill>
                          <a:latin typeface="+mn-ea"/>
                          <a:ea typeface="+mn-ea"/>
                          <a:cs typeface="+mn-cs"/>
                        </a:rPr>
                        <a:t>)</a:t>
                      </a:r>
                      <a:r>
                        <a:rPr lang="en-US" altLang="zh-CN" sz="1800" b="1" dirty="0" smtClean="0">
                          <a:latin typeface="+mn-lt"/>
                        </a:rPr>
                        <a:t>mod 4 = 7</a:t>
                      </a:r>
                      <a:endParaRPr lang="zh-CN" altLang="en-US" b="1" dirty="0">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r>
                        <a:rPr lang="en-US" altLang="zh-CN" b="1" dirty="0" smtClean="0">
                          <a:latin typeface="+mn-lt"/>
                        </a:rPr>
                        <a:t>D</a:t>
                      </a:r>
                      <a:r>
                        <a:rPr lang="en-US" altLang="zh-CN" b="1" baseline="-25000" dirty="0" smtClean="0">
                          <a:latin typeface="+mn-lt"/>
                        </a:rPr>
                        <a:t>56</a:t>
                      </a:r>
                      <a:r>
                        <a:rPr lang="zh-CN" altLang="en-US" b="1" dirty="0" smtClean="0">
                          <a:latin typeface="+mn-lt"/>
                        </a:rPr>
                        <a:t>～</a:t>
                      </a:r>
                      <a:r>
                        <a:rPr lang="en-US" altLang="zh-CN" b="1" dirty="0" smtClean="0">
                          <a:latin typeface="+mn-lt"/>
                        </a:rPr>
                        <a:t>D</a:t>
                      </a:r>
                      <a:r>
                        <a:rPr lang="en-US" altLang="zh-CN" b="1" baseline="-25000" dirty="0" smtClean="0">
                          <a:latin typeface="+mn-lt"/>
                        </a:rPr>
                        <a:t>63</a:t>
                      </a:r>
                      <a:endParaRPr lang="zh-CN" altLang="en-US"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r>
              <a:tr h="283539">
                <a:tc>
                  <a:txBody>
                    <a:bodyPr/>
                    <a:lstStyle/>
                    <a:p>
                      <a:pPr algn="ctr"/>
                      <a:endParaRPr lang="zh-CN" altLang="en-US" b="1">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c>
                  <a:txBody>
                    <a:bodyPr/>
                    <a:lstStyle/>
                    <a:p>
                      <a:pPr algn="ctr"/>
                      <a:r>
                        <a:rPr lang="en-US" altLang="zh-CN" sz="1800" b="1" dirty="0" smtClean="0">
                          <a:latin typeface="+mn-ea"/>
                          <a:ea typeface="+mn-ea"/>
                        </a:rPr>
                        <a:t>(</a:t>
                      </a:r>
                      <a:r>
                        <a:rPr lang="zh-CN" altLang="en-US" sz="1800" b="1" dirty="0" smtClean="0">
                          <a:latin typeface="+mn-lt"/>
                        </a:rPr>
                        <a:t>存储器地址</a:t>
                      </a:r>
                      <a:r>
                        <a:rPr lang="en-US" altLang="zh-CN" sz="1800" b="1" kern="1200" dirty="0" smtClean="0">
                          <a:solidFill>
                            <a:schemeClr val="tx1"/>
                          </a:solidFill>
                          <a:latin typeface="+mn-ea"/>
                          <a:ea typeface="+mn-ea"/>
                          <a:cs typeface="+mn-cs"/>
                        </a:rPr>
                        <a:t>)</a:t>
                      </a:r>
                      <a:r>
                        <a:rPr lang="en-US" altLang="zh-CN" sz="1800" b="1" dirty="0" smtClean="0">
                          <a:latin typeface="+mn-lt"/>
                        </a:rPr>
                        <a:t>mod 4 = 0</a:t>
                      </a:r>
                      <a:endParaRPr lang="zh-CN" altLang="en-US" b="1" dirty="0">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r>
                        <a:rPr lang="en-US" altLang="zh-CN" b="1" dirty="0" smtClean="0">
                          <a:latin typeface="+mn-lt"/>
                        </a:rPr>
                        <a:t>D</a:t>
                      </a:r>
                      <a:r>
                        <a:rPr lang="en-US" altLang="zh-CN" b="1" baseline="-25000" dirty="0" smtClean="0">
                          <a:latin typeface="+mn-lt"/>
                        </a:rPr>
                        <a:t>0</a:t>
                      </a:r>
                      <a:r>
                        <a:rPr lang="zh-CN" altLang="en-US" b="1" dirty="0" smtClean="0">
                          <a:latin typeface="+mn-lt"/>
                        </a:rPr>
                        <a:t>～</a:t>
                      </a:r>
                      <a:r>
                        <a:rPr lang="en-US" altLang="zh-CN" b="1" dirty="0" smtClean="0">
                          <a:latin typeface="+mn-lt"/>
                        </a:rPr>
                        <a:t>D</a:t>
                      </a:r>
                      <a:r>
                        <a:rPr lang="en-US" altLang="zh-CN" b="1" baseline="-25000" dirty="0" smtClean="0">
                          <a:latin typeface="+mn-lt"/>
                        </a:rPr>
                        <a:t>15</a:t>
                      </a:r>
                      <a:endParaRPr lang="zh-CN" altLang="en-US"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r>
              <a:tr h="283539">
                <a:tc>
                  <a:txBody>
                    <a:bodyPr/>
                    <a:lstStyle/>
                    <a:p>
                      <a:pPr algn="ctr"/>
                      <a:endParaRPr lang="zh-CN" altLang="en-US" b="1">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solidFill>
                      <a:srgbClr val="FFFF99"/>
                    </a:solidFill>
                  </a:tcPr>
                </a:tc>
                <a:tc>
                  <a:txBody>
                    <a:bodyPr/>
                    <a:lstStyle/>
                    <a:p>
                      <a:pPr algn="ctr"/>
                      <a:endParaRPr lang="zh-CN" altLang="en-US" b="1" dirty="0">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c>
                  <a:txBody>
                    <a:bodyPr/>
                    <a:lstStyle/>
                    <a:p>
                      <a:pPr algn="ctr"/>
                      <a:r>
                        <a:rPr lang="en-US" altLang="zh-CN" sz="1800" b="1" dirty="0" smtClean="0">
                          <a:latin typeface="+mn-ea"/>
                          <a:ea typeface="+mn-ea"/>
                        </a:rPr>
                        <a:t>(</a:t>
                      </a:r>
                      <a:r>
                        <a:rPr lang="zh-CN" altLang="en-US" sz="1800" b="1" dirty="0" smtClean="0">
                          <a:latin typeface="+mn-lt"/>
                        </a:rPr>
                        <a:t>存储器地址</a:t>
                      </a:r>
                      <a:r>
                        <a:rPr lang="en-US" altLang="zh-CN" sz="1800" b="1" kern="1200" dirty="0" smtClean="0">
                          <a:solidFill>
                            <a:schemeClr val="tx1"/>
                          </a:solidFill>
                          <a:latin typeface="+mn-ea"/>
                          <a:ea typeface="+mn-ea"/>
                          <a:cs typeface="+mn-cs"/>
                        </a:rPr>
                        <a:t>)</a:t>
                      </a:r>
                      <a:r>
                        <a:rPr lang="en-US" altLang="zh-CN" sz="1800" b="1" dirty="0" smtClean="0">
                          <a:latin typeface="+mn-lt"/>
                        </a:rPr>
                        <a:t>mod 4 = 2</a:t>
                      </a:r>
                      <a:endParaRPr lang="zh-CN" altLang="en-US" b="1" dirty="0">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r>
                        <a:rPr lang="en-US" altLang="zh-CN" b="1" dirty="0" smtClean="0">
                          <a:latin typeface="+mn-lt"/>
                        </a:rPr>
                        <a:t>D</a:t>
                      </a:r>
                      <a:r>
                        <a:rPr lang="en-US" altLang="zh-CN" b="1" baseline="-25000" dirty="0" smtClean="0">
                          <a:latin typeface="+mn-lt"/>
                        </a:rPr>
                        <a:t>16</a:t>
                      </a:r>
                      <a:r>
                        <a:rPr lang="zh-CN" altLang="en-US" b="1" dirty="0" smtClean="0">
                          <a:latin typeface="+mn-lt"/>
                        </a:rPr>
                        <a:t>～</a:t>
                      </a:r>
                      <a:r>
                        <a:rPr lang="en-US" altLang="zh-CN" b="1" dirty="0" smtClean="0">
                          <a:latin typeface="+mn-lt"/>
                        </a:rPr>
                        <a:t>D</a:t>
                      </a:r>
                      <a:r>
                        <a:rPr lang="en-US" altLang="zh-CN" b="1" baseline="-25000" dirty="0" smtClean="0">
                          <a:latin typeface="+mn-lt"/>
                        </a:rPr>
                        <a:t>31</a:t>
                      </a:r>
                      <a:endParaRPr lang="zh-CN" altLang="en-US"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r>
              <a:tr h="283539">
                <a:tc>
                  <a:txBody>
                    <a:bodyPr/>
                    <a:lstStyle/>
                    <a:p>
                      <a:pPr algn="ctr"/>
                      <a:endParaRPr lang="zh-CN" altLang="en-US" b="1">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solidFill>
                      <a:srgbClr val="FFFF99"/>
                    </a:solidFill>
                  </a:tcPr>
                </a:tc>
                <a:tc>
                  <a:txBody>
                    <a:bodyPr/>
                    <a:lstStyle/>
                    <a:p>
                      <a:pPr algn="ctr"/>
                      <a:endParaRPr lang="zh-CN" altLang="en-US" b="1" dirty="0">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dirty="0">
                        <a:latin typeface="+mn-lt"/>
                      </a:endParaRPr>
                    </a:p>
                  </a:txBody>
                  <a:tcPr marL="36000" marR="36000" marT="36000" marB="36000" anchor="ctr">
                    <a:solidFill>
                      <a:srgbClr val="FFFF99"/>
                    </a:solidFill>
                  </a:tcPr>
                </a:tc>
                <a:tc>
                  <a:txBody>
                    <a:bodyPr/>
                    <a:lstStyle/>
                    <a:p>
                      <a:pPr algn="ctr"/>
                      <a:endParaRPr lang="zh-CN" altLang="en-US"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c>
                  <a:txBody>
                    <a:bodyPr/>
                    <a:lstStyle/>
                    <a:p>
                      <a:pPr algn="ctr"/>
                      <a:r>
                        <a:rPr lang="en-US" altLang="zh-CN" sz="1800" b="1" dirty="0" smtClean="0">
                          <a:latin typeface="+mn-ea"/>
                          <a:ea typeface="+mn-ea"/>
                        </a:rPr>
                        <a:t>(</a:t>
                      </a:r>
                      <a:r>
                        <a:rPr lang="zh-CN" altLang="en-US" sz="1800" b="1" dirty="0" smtClean="0">
                          <a:latin typeface="+mn-lt"/>
                        </a:rPr>
                        <a:t>存储器地址</a:t>
                      </a:r>
                      <a:r>
                        <a:rPr lang="en-US" altLang="zh-CN" sz="1800" b="1" kern="1200" dirty="0" smtClean="0">
                          <a:solidFill>
                            <a:schemeClr val="tx1"/>
                          </a:solidFill>
                          <a:latin typeface="+mn-ea"/>
                          <a:ea typeface="+mn-ea"/>
                          <a:cs typeface="+mn-cs"/>
                        </a:rPr>
                        <a:t>)</a:t>
                      </a:r>
                      <a:r>
                        <a:rPr lang="en-US" altLang="zh-CN" sz="1800" b="1" dirty="0" smtClean="0">
                          <a:latin typeface="+mn-lt"/>
                        </a:rPr>
                        <a:t>mod 4 = 4</a:t>
                      </a:r>
                      <a:endParaRPr lang="zh-CN" altLang="en-US" b="1" dirty="0">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r>
                        <a:rPr lang="en-US" altLang="zh-CN" b="1" dirty="0" smtClean="0">
                          <a:latin typeface="+mn-lt"/>
                        </a:rPr>
                        <a:t>D</a:t>
                      </a:r>
                      <a:r>
                        <a:rPr lang="en-US" altLang="zh-CN" b="1" baseline="-25000" dirty="0" smtClean="0">
                          <a:latin typeface="+mn-lt"/>
                        </a:rPr>
                        <a:t>32</a:t>
                      </a:r>
                      <a:r>
                        <a:rPr lang="zh-CN" altLang="en-US" b="1" dirty="0" smtClean="0">
                          <a:latin typeface="+mn-lt"/>
                        </a:rPr>
                        <a:t>～</a:t>
                      </a:r>
                      <a:r>
                        <a:rPr lang="en-US" altLang="zh-CN" b="1" dirty="0" smtClean="0">
                          <a:latin typeface="+mn-lt"/>
                        </a:rPr>
                        <a:t>D</a:t>
                      </a:r>
                      <a:r>
                        <a:rPr lang="en-US" altLang="zh-CN" b="1" baseline="-25000" dirty="0" smtClean="0">
                          <a:latin typeface="+mn-lt"/>
                        </a:rPr>
                        <a:t>47</a:t>
                      </a:r>
                      <a:endParaRPr lang="zh-CN" altLang="en-US"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r>
              <a:tr h="283539">
                <a:tc>
                  <a:txBody>
                    <a:bodyPr/>
                    <a:lstStyle/>
                    <a:p>
                      <a:pPr algn="ctr"/>
                      <a:r>
                        <a:rPr lang="en-US" altLang="zh-CN" b="1" dirty="0" smtClean="0">
                          <a:latin typeface="+mn-lt"/>
                        </a:rPr>
                        <a:t>0</a:t>
                      </a:r>
                      <a:endParaRPr lang="zh-CN" altLang="en-US" b="1" dirty="0">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solidFill>
                      <a:srgbClr val="FFFF99"/>
                    </a:solidFill>
                  </a:tcPr>
                </a:tc>
                <a:tc>
                  <a:txBody>
                    <a:bodyPr/>
                    <a:lstStyle/>
                    <a:p>
                      <a:pPr algn="ctr"/>
                      <a:endParaRPr lang="zh-CN" altLang="en-US" b="1" dirty="0">
                        <a:latin typeface="+mn-lt"/>
                      </a:endParaRPr>
                    </a:p>
                  </a:txBody>
                  <a:tcPr marL="36000" marR="36000" marT="36000" marB="36000" anchor="ctr">
                    <a:solidFill>
                      <a:srgbClr val="FFFF99"/>
                    </a:solidFill>
                  </a:tcPr>
                </a:tc>
                <a:tc>
                  <a:txBody>
                    <a:bodyPr/>
                    <a:lstStyle/>
                    <a:p>
                      <a:pPr algn="ctr"/>
                      <a:endParaRPr lang="zh-CN" altLang="en-US" b="1" dirty="0">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dirty="0">
                        <a:latin typeface="+mn-lt"/>
                      </a:endParaRPr>
                    </a:p>
                  </a:txBody>
                  <a:tcPr marL="36000" marR="36000" marT="36000" marB="36000" anchor="ctr">
                    <a:solidFill>
                      <a:srgbClr val="FFFF99"/>
                    </a:solidFill>
                  </a:tcPr>
                </a:tc>
                <a:tc>
                  <a:txBody>
                    <a:bodyPr/>
                    <a:lstStyle/>
                    <a:p>
                      <a:pPr algn="ctr"/>
                      <a:endParaRPr lang="zh-CN" altLang="en-US"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c>
                  <a:txBody>
                    <a:bodyPr/>
                    <a:lstStyle/>
                    <a:p>
                      <a:pPr algn="ctr"/>
                      <a:r>
                        <a:rPr lang="en-US" altLang="zh-CN" sz="1800" b="1" dirty="0" smtClean="0">
                          <a:latin typeface="+mn-ea"/>
                          <a:ea typeface="+mn-ea"/>
                        </a:rPr>
                        <a:t>(</a:t>
                      </a:r>
                      <a:r>
                        <a:rPr lang="zh-CN" altLang="en-US" sz="1800" b="1" dirty="0" smtClean="0">
                          <a:latin typeface="+mn-lt"/>
                        </a:rPr>
                        <a:t>存储器地址</a:t>
                      </a:r>
                      <a:r>
                        <a:rPr lang="en-US" altLang="zh-CN" sz="1800" b="1" kern="1200" dirty="0" smtClean="0">
                          <a:solidFill>
                            <a:schemeClr val="tx1"/>
                          </a:solidFill>
                          <a:latin typeface="+mn-ea"/>
                          <a:ea typeface="+mn-ea"/>
                          <a:cs typeface="+mn-cs"/>
                        </a:rPr>
                        <a:t>)</a:t>
                      </a:r>
                      <a:r>
                        <a:rPr lang="en-US" altLang="zh-CN" sz="1800" b="1" dirty="0" smtClean="0">
                          <a:latin typeface="+mn-lt"/>
                        </a:rPr>
                        <a:t>mod 4 = 6</a:t>
                      </a:r>
                      <a:endParaRPr lang="zh-CN" altLang="en-US" b="1" dirty="0">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r>
                        <a:rPr lang="en-US" altLang="zh-CN" b="1" dirty="0" smtClean="0">
                          <a:latin typeface="+mn-lt"/>
                        </a:rPr>
                        <a:t>D</a:t>
                      </a:r>
                      <a:r>
                        <a:rPr lang="en-US" altLang="zh-CN" b="1" baseline="-25000" dirty="0" smtClean="0">
                          <a:latin typeface="+mn-lt"/>
                        </a:rPr>
                        <a:t>48</a:t>
                      </a:r>
                      <a:r>
                        <a:rPr lang="zh-CN" altLang="en-US" b="1" dirty="0" smtClean="0">
                          <a:latin typeface="+mn-lt"/>
                        </a:rPr>
                        <a:t>～</a:t>
                      </a:r>
                      <a:r>
                        <a:rPr lang="en-US" altLang="zh-CN" b="1" dirty="0" smtClean="0">
                          <a:latin typeface="+mn-lt"/>
                        </a:rPr>
                        <a:t>D</a:t>
                      </a:r>
                      <a:r>
                        <a:rPr lang="en-US" altLang="zh-CN" b="1" baseline="-25000" dirty="0" smtClean="0">
                          <a:latin typeface="+mn-lt"/>
                        </a:rPr>
                        <a:t>63</a:t>
                      </a:r>
                      <a:endParaRPr lang="zh-CN" altLang="en-US"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r>
              <a:tr h="283539">
                <a:tc>
                  <a:txBody>
                    <a:bodyPr/>
                    <a:lstStyle/>
                    <a:p>
                      <a:pPr algn="ctr"/>
                      <a:endParaRPr lang="zh-CN" altLang="en-US" b="1" dirty="0">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endParaRPr lang="zh-CN" altLang="en-US" b="1" dirty="0">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c>
                  <a:txBody>
                    <a:bodyPr/>
                    <a:lstStyle/>
                    <a:p>
                      <a:pPr algn="ctr"/>
                      <a:r>
                        <a:rPr lang="en-US" altLang="zh-CN" sz="1800" b="1" dirty="0" smtClean="0">
                          <a:latin typeface="+mn-ea"/>
                          <a:ea typeface="+mn-ea"/>
                        </a:rPr>
                        <a:t>(</a:t>
                      </a:r>
                      <a:r>
                        <a:rPr lang="zh-CN" altLang="en-US" sz="1800" b="1" dirty="0" smtClean="0">
                          <a:latin typeface="+mn-lt"/>
                        </a:rPr>
                        <a:t>存储器地址</a:t>
                      </a:r>
                      <a:r>
                        <a:rPr lang="en-US" altLang="zh-CN" sz="1800" b="1" kern="1200" dirty="0" smtClean="0">
                          <a:solidFill>
                            <a:schemeClr val="tx1"/>
                          </a:solidFill>
                          <a:latin typeface="+mn-ea"/>
                          <a:ea typeface="+mn-ea"/>
                          <a:cs typeface="+mn-cs"/>
                        </a:rPr>
                        <a:t>)</a:t>
                      </a:r>
                      <a:r>
                        <a:rPr lang="en-US" altLang="zh-CN" sz="1800" b="1" dirty="0" smtClean="0">
                          <a:latin typeface="+mn-lt"/>
                        </a:rPr>
                        <a:t>mod 4 = 0</a:t>
                      </a:r>
                      <a:endParaRPr lang="zh-CN" altLang="en-US" b="1" dirty="0">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r>
                        <a:rPr lang="en-US" altLang="zh-CN" b="1" dirty="0" smtClean="0">
                          <a:latin typeface="+mn-lt"/>
                        </a:rPr>
                        <a:t>D</a:t>
                      </a:r>
                      <a:r>
                        <a:rPr lang="en-US" altLang="zh-CN" b="1" baseline="-25000" dirty="0" smtClean="0">
                          <a:latin typeface="+mn-lt"/>
                        </a:rPr>
                        <a:t>0</a:t>
                      </a:r>
                      <a:r>
                        <a:rPr lang="zh-CN" altLang="en-US" b="1" dirty="0" smtClean="0">
                          <a:latin typeface="+mn-lt"/>
                        </a:rPr>
                        <a:t>～</a:t>
                      </a:r>
                      <a:r>
                        <a:rPr lang="en-US" altLang="zh-CN" b="1" dirty="0" smtClean="0">
                          <a:latin typeface="+mn-lt"/>
                        </a:rPr>
                        <a:t>D</a:t>
                      </a:r>
                      <a:r>
                        <a:rPr lang="en-US" altLang="zh-CN" b="1" baseline="-25000" dirty="0" smtClean="0">
                          <a:latin typeface="+mn-lt"/>
                        </a:rPr>
                        <a:t>31</a:t>
                      </a:r>
                      <a:endParaRPr lang="zh-CN" altLang="en-US"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r>
              <a:tr h="283539">
                <a:tc>
                  <a:txBody>
                    <a:bodyPr/>
                    <a:lstStyle/>
                    <a:p>
                      <a:pPr algn="ctr"/>
                      <a:r>
                        <a:rPr lang="en-US" altLang="zh-CN" b="1" dirty="0" smtClean="0">
                          <a:latin typeface="+mn-lt"/>
                        </a:rPr>
                        <a:t>0</a:t>
                      </a:r>
                      <a:endParaRPr lang="zh-CN" altLang="en-US" b="1" dirty="0">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a:latin typeface="+mn-lt"/>
                      </a:endParaRPr>
                    </a:p>
                  </a:txBody>
                  <a:tcPr marL="36000" marR="36000" marT="36000" marB="36000" anchor="ctr">
                    <a:solidFill>
                      <a:srgbClr val="FFFF99"/>
                    </a:solidFill>
                  </a:tcPr>
                </a:tc>
                <a:tc>
                  <a:txBody>
                    <a:bodyPr/>
                    <a:lstStyle/>
                    <a:p>
                      <a:pPr algn="ctr"/>
                      <a:endParaRPr lang="zh-CN" altLang="en-US"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c>
                  <a:txBody>
                    <a:bodyPr/>
                    <a:lstStyle/>
                    <a:p>
                      <a:pPr algn="ctr"/>
                      <a:r>
                        <a:rPr lang="en-US" altLang="zh-CN" sz="1800" b="1" dirty="0" smtClean="0">
                          <a:latin typeface="+mn-ea"/>
                          <a:ea typeface="+mn-ea"/>
                        </a:rPr>
                        <a:t>(</a:t>
                      </a:r>
                      <a:r>
                        <a:rPr lang="zh-CN" altLang="en-US" sz="1800" b="1" dirty="0" smtClean="0">
                          <a:latin typeface="+mn-lt"/>
                        </a:rPr>
                        <a:t>存储器地址</a:t>
                      </a:r>
                      <a:r>
                        <a:rPr lang="en-US" altLang="zh-CN" sz="1800" b="1" kern="1200" dirty="0" smtClean="0">
                          <a:solidFill>
                            <a:schemeClr val="tx1"/>
                          </a:solidFill>
                          <a:latin typeface="+mn-ea"/>
                          <a:ea typeface="+mn-ea"/>
                          <a:cs typeface="+mn-cs"/>
                        </a:rPr>
                        <a:t>)</a:t>
                      </a:r>
                      <a:r>
                        <a:rPr lang="en-US" altLang="zh-CN" sz="1800" b="1" dirty="0" smtClean="0">
                          <a:latin typeface="+mn-lt"/>
                        </a:rPr>
                        <a:t>mod 4 = 4</a:t>
                      </a:r>
                      <a:endParaRPr lang="zh-CN" altLang="en-US" b="1" dirty="0">
                        <a:latin typeface="+mn-lt"/>
                      </a:endParaRPr>
                    </a:p>
                  </a:txBody>
                  <a:tcPr marL="36000" marR="36000" marT="36000" marB="36000" anchor="ctr">
                    <a:lnL w="19050" cap="flat" cmpd="sng" algn="ctr">
                      <a:solidFill>
                        <a:schemeClr val="tx1"/>
                      </a:solidFill>
                      <a:prstDash val="solid"/>
                      <a:round/>
                      <a:headEnd type="none" w="med" len="med"/>
                      <a:tailEnd type="none" w="med" len="med"/>
                    </a:lnL>
                    <a:solidFill>
                      <a:srgbClr val="FFFF99"/>
                    </a:solidFill>
                  </a:tcPr>
                </a:tc>
                <a:tc>
                  <a:txBody>
                    <a:bodyPr/>
                    <a:lstStyle/>
                    <a:p>
                      <a:pPr algn="ctr"/>
                      <a:r>
                        <a:rPr lang="en-US" altLang="zh-CN" b="1" dirty="0" smtClean="0">
                          <a:latin typeface="+mn-lt"/>
                        </a:rPr>
                        <a:t>D</a:t>
                      </a:r>
                      <a:r>
                        <a:rPr lang="en-US" altLang="zh-CN" b="1" baseline="-25000" dirty="0" smtClean="0">
                          <a:latin typeface="+mn-lt"/>
                        </a:rPr>
                        <a:t>32</a:t>
                      </a:r>
                      <a:r>
                        <a:rPr lang="zh-CN" altLang="en-US" b="1" dirty="0" smtClean="0">
                          <a:latin typeface="+mn-lt"/>
                        </a:rPr>
                        <a:t>～</a:t>
                      </a:r>
                      <a:r>
                        <a:rPr lang="en-US" altLang="zh-CN" b="1" dirty="0" smtClean="0">
                          <a:latin typeface="+mn-lt"/>
                        </a:rPr>
                        <a:t>D</a:t>
                      </a:r>
                      <a:r>
                        <a:rPr lang="en-US" altLang="zh-CN" b="1" baseline="-25000" dirty="0" smtClean="0">
                          <a:latin typeface="+mn-lt"/>
                        </a:rPr>
                        <a:t>63</a:t>
                      </a:r>
                      <a:endParaRPr lang="zh-CN" altLang="en-US" b="1" dirty="0">
                        <a:latin typeface="+mn-lt"/>
                      </a:endParaRPr>
                    </a:p>
                  </a:txBody>
                  <a:tcPr marL="36000" marR="36000" marT="36000" marB="36000" anchor="ctr">
                    <a:lnR w="19050" cap="flat" cmpd="sng" algn="ctr">
                      <a:solidFill>
                        <a:schemeClr val="tx1"/>
                      </a:solidFill>
                      <a:prstDash val="solid"/>
                      <a:round/>
                      <a:headEnd type="none" w="med" len="med"/>
                      <a:tailEnd type="none" w="med" len="med"/>
                    </a:lnR>
                    <a:solidFill>
                      <a:srgbClr val="FFFF99"/>
                    </a:solidFill>
                  </a:tcPr>
                </a:tc>
              </a:tr>
              <a:tr h="283539">
                <a:tc>
                  <a:txBody>
                    <a:bodyPr/>
                    <a:lstStyle/>
                    <a:p>
                      <a:pPr algn="ctr"/>
                      <a:r>
                        <a:rPr lang="en-US" altLang="zh-CN" b="1" dirty="0" smtClean="0">
                          <a:latin typeface="+mn-lt"/>
                        </a:rPr>
                        <a:t>0</a:t>
                      </a:r>
                      <a:endParaRPr lang="zh-CN" altLang="en-US" b="1" dirty="0">
                        <a:latin typeface="+mn-lt"/>
                      </a:endParaRPr>
                    </a:p>
                  </a:txBody>
                  <a:tcPr marL="36000" marR="36000" marT="36000" marB="36000"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lnB w="1905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lnB w="1905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lnB w="1905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lnB w="1905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lnB w="1905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lnB w="1905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CN" b="1" dirty="0" smtClean="0">
                          <a:latin typeface="+mn-lt"/>
                        </a:rPr>
                        <a:t>0</a:t>
                      </a:r>
                      <a:endParaRPr lang="zh-CN" altLang="en-US" b="1" dirty="0">
                        <a:latin typeface="+mn-lt"/>
                      </a:endParaRPr>
                    </a:p>
                  </a:txBody>
                  <a:tcPr marL="36000" marR="36000" marT="36000" marB="36000"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CN" sz="1800" b="1" dirty="0" smtClean="0">
                          <a:latin typeface="+mn-ea"/>
                          <a:ea typeface="+mn-ea"/>
                        </a:rPr>
                        <a:t>(</a:t>
                      </a:r>
                      <a:r>
                        <a:rPr lang="zh-CN" altLang="en-US" sz="1800" b="1" dirty="0" smtClean="0">
                          <a:latin typeface="+mn-lt"/>
                        </a:rPr>
                        <a:t>存储器地址</a:t>
                      </a:r>
                      <a:r>
                        <a:rPr lang="en-US" altLang="zh-CN" sz="1800" b="1" kern="1200" dirty="0" smtClean="0">
                          <a:solidFill>
                            <a:schemeClr val="tx1"/>
                          </a:solidFill>
                          <a:latin typeface="+mn-ea"/>
                          <a:ea typeface="+mn-ea"/>
                          <a:cs typeface="+mn-cs"/>
                        </a:rPr>
                        <a:t>)</a:t>
                      </a:r>
                      <a:r>
                        <a:rPr lang="en-US" altLang="zh-CN" sz="1800" b="1" dirty="0" smtClean="0">
                          <a:latin typeface="+mn-lt"/>
                        </a:rPr>
                        <a:t>mod 4 = 0</a:t>
                      </a:r>
                      <a:endParaRPr lang="zh-CN" altLang="en-US" b="1" dirty="0">
                        <a:latin typeface="+mn-lt"/>
                      </a:endParaRPr>
                    </a:p>
                  </a:txBody>
                  <a:tcPr marL="36000" marR="36000" marT="36000" marB="36000"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CN" b="1" dirty="0" smtClean="0">
                          <a:latin typeface="+mn-lt"/>
                        </a:rPr>
                        <a:t>D</a:t>
                      </a:r>
                      <a:r>
                        <a:rPr lang="en-US" altLang="zh-CN" b="1" baseline="-25000" dirty="0" smtClean="0">
                          <a:latin typeface="+mn-lt"/>
                        </a:rPr>
                        <a:t>0</a:t>
                      </a:r>
                      <a:r>
                        <a:rPr lang="zh-CN" altLang="en-US" b="1" dirty="0" smtClean="0">
                          <a:latin typeface="+mn-lt"/>
                        </a:rPr>
                        <a:t>～</a:t>
                      </a:r>
                      <a:r>
                        <a:rPr lang="en-US" altLang="zh-CN" b="1" dirty="0" smtClean="0">
                          <a:latin typeface="+mn-lt"/>
                        </a:rPr>
                        <a:t>D</a:t>
                      </a:r>
                      <a:r>
                        <a:rPr lang="en-US" altLang="zh-CN" b="1" baseline="-25000" dirty="0" smtClean="0">
                          <a:latin typeface="+mn-lt"/>
                        </a:rPr>
                        <a:t>63</a:t>
                      </a:r>
                      <a:endParaRPr lang="zh-CN" altLang="en-US" b="1" dirty="0">
                        <a:latin typeface="+mn-lt"/>
                      </a:endParaRPr>
                    </a:p>
                  </a:txBody>
                  <a:tcPr marL="36000" marR="36000" marT="36000" marB="36000"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rgbClr val="FFFF99"/>
                    </a:solidFill>
                  </a:tcPr>
                </a:tc>
              </a:tr>
            </a:tbl>
          </a:graphicData>
        </a:graphic>
      </p:graphicFrame>
      <p:cxnSp>
        <p:nvCxnSpPr>
          <p:cNvPr id="7" name="直接连接符 6"/>
          <p:cNvCxnSpPr/>
          <p:nvPr/>
        </p:nvCxnSpPr>
        <p:spPr bwMode="auto">
          <a:xfrm>
            <a:off x="4052858" y="928746"/>
            <a:ext cx="288040" cy="0"/>
          </a:xfrm>
          <a:prstGeom prst="line">
            <a:avLst/>
          </a:prstGeom>
          <a:noFill/>
          <a:ln w="19050" cap="flat" cmpd="sng" algn="ctr">
            <a:solidFill>
              <a:schemeClr val="tx1"/>
            </a:solidFill>
            <a:prstDash val="solid"/>
            <a:round/>
            <a:headEnd type="none" w="med" len="med"/>
            <a:tailEnd type="none" w="med" len="lg"/>
          </a:ln>
          <a:effectLst/>
        </p:spPr>
      </p:cxnSp>
      <p:cxnSp>
        <p:nvCxnSpPr>
          <p:cNvPr id="10" name="直接连接符 9"/>
          <p:cNvCxnSpPr/>
          <p:nvPr/>
        </p:nvCxnSpPr>
        <p:spPr bwMode="auto">
          <a:xfrm>
            <a:off x="3528692" y="930420"/>
            <a:ext cx="288040" cy="0"/>
          </a:xfrm>
          <a:prstGeom prst="line">
            <a:avLst/>
          </a:prstGeom>
          <a:noFill/>
          <a:ln w="19050" cap="flat" cmpd="sng" algn="ctr">
            <a:solidFill>
              <a:schemeClr val="tx1"/>
            </a:solidFill>
            <a:prstDash val="solid"/>
            <a:round/>
            <a:headEnd type="none" w="med" len="med"/>
            <a:tailEnd type="none" w="med" len="lg"/>
          </a:ln>
          <a:effectLst/>
        </p:spPr>
      </p:cxnSp>
      <p:cxnSp>
        <p:nvCxnSpPr>
          <p:cNvPr id="11" name="直接连接符 10"/>
          <p:cNvCxnSpPr/>
          <p:nvPr/>
        </p:nvCxnSpPr>
        <p:spPr bwMode="auto">
          <a:xfrm>
            <a:off x="2987780" y="928746"/>
            <a:ext cx="288040" cy="0"/>
          </a:xfrm>
          <a:prstGeom prst="line">
            <a:avLst/>
          </a:prstGeom>
          <a:noFill/>
          <a:ln w="19050" cap="flat" cmpd="sng" algn="ctr">
            <a:solidFill>
              <a:schemeClr val="tx1"/>
            </a:solidFill>
            <a:prstDash val="solid"/>
            <a:round/>
            <a:headEnd type="none" w="med" len="med"/>
            <a:tailEnd type="none" w="med" len="lg"/>
          </a:ln>
          <a:effectLst/>
        </p:spPr>
      </p:cxnSp>
      <p:cxnSp>
        <p:nvCxnSpPr>
          <p:cNvPr id="12" name="直接连接符 11"/>
          <p:cNvCxnSpPr/>
          <p:nvPr/>
        </p:nvCxnSpPr>
        <p:spPr bwMode="auto">
          <a:xfrm>
            <a:off x="2451892" y="935444"/>
            <a:ext cx="288040" cy="0"/>
          </a:xfrm>
          <a:prstGeom prst="line">
            <a:avLst/>
          </a:prstGeom>
          <a:noFill/>
          <a:ln w="19050" cap="flat" cmpd="sng" algn="ctr">
            <a:solidFill>
              <a:schemeClr val="tx1"/>
            </a:solidFill>
            <a:prstDash val="solid"/>
            <a:round/>
            <a:headEnd type="none" w="med" len="med"/>
            <a:tailEnd type="none" w="med" len="lg"/>
          </a:ln>
          <a:effectLst/>
        </p:spPr>
      </p:cxnSp>
      <p:cxnSp>
        <p:nvCxnSpPr>
          <p:cNvPr id="13" name="直接连接符 12"/>
          <p:cNvCxnSpPr/>
          <p:nvPr/>
        </p:nvCxnSpPr>
        <p:spPr bwMode="auto">
          <a:xfrm>
            <a:off x="1927726" y="935444"/>
            <a:ext cx="288040" cy="0"/>
          </a:xfrm>
          <a:prstGeom prst="line">
            <a:avLst/>
          </a:prstGeom>
          <a:noFill/>
          <a:ln w="19050" cap="flat" cmpd="sng" algn="ctr">
            <a:solidFill>
              <a:schemeClr val="tx1"/>
            </a:solidFill>
            <a:prstDash val="solid"/>
            <a:round/>
            <a:headEnd type="none" w="med" len="med"/>
            <a:tailEnd type="none" w="med" len="lg"/>
          </a:ln>
          <a:effectLst/>
        </p:spPr>
      </p:cxnSp>
      <p:cxnSp>
        <p:nvCxnSpPr>
          <p:cNvPr id="14" name="直接连接符 13"/>
          <p:cNvCxnSpPr/>
          <p:nvPr/>
        </p:nvCxnSpPr>
        <p:spPr bwMode="auto">
          <a:xfrm>
            <a:off x="1403560" y="935444"/>
            <a:ext cx="288040" cy="0"/>
          </a:xfrm>
          <a:prstGeom prst="line">
            <a:avLst/>
          </a:prstGeom>
          <a:noFill/>
          <a:ln w="19050" cap="flat" cmpd="sng" algn="ctr">
            <a:solidFill>
              <a:schemeClr val="tx1"/>
            </a:solidFill>
            <a:prstDash val="solid"/>
            <a:round/>
            <a:headEnd type="none" w="med" len="med"/>
            <a:tailEnd type="none" w="med" len="lg"/>
          </a:ln>
          <a:effectLst/>
        </p:spPr>
      </p:cxnSp>
      <p:cxnSp>
        <p:nvCxnSpPr>
          <p:cNvPr id="15" name="直接连接符 14"/>
          <p:cNvCxnSpPr/>
          <p:nvPr/>
        </p:nvCxnSpPr>
        <p:spPr bwMode="auto">
          <a:xfrm>
            <a:off x="869346" y="936391"/>
            <a:ext cx="288040" cy="0"/>
          </a:xfrm>
          <a:prstGeom prst="line">
            <a:avLst/>
          </a:prstGeom>
          <a:noFill/>
          <a:ln w="19050" cap="flat" cmpd="sng" algn="ctr">
            <a:solidFill>
              <a:schemeClr val="tx1"/>
            </a:solidFill>
            <a:prstDash val="solid"/>
            <a:round/>
            <a:headEnd type="none" w="med" len="med"/>
            <a:tailEnd type="none" w="med" len="lg"/>
          </a:ln>
          <a:effectLst/>
        </p:spPr>
      </p:cxnSp>
      <p:cxnSp>
        <p:nvCxnSpPr>
          <p:cNvPr id="16" name="直接连接符 15"/>
          <p:cNvCxnSpPr/>
          <p:nvPr/>
        </p:nvCxnSpPr>
        <p:spPr bwMode="auto">
          <a:xfrm>
            <a:off x="335132" y="935664"/>
            <a:ext cx="288040" cy="0"/>
          </a:xfrm>
          <a:prstGeom prst="line">
            <a:avLst/>
          </a:prstGeom>
          <a:noFill/>
          <a:ln w="19050" cap="flat" cmpd="sng" algn="ctr">
            <a:solidFill>
              <a:schemeClr val="tx1"/>
            </a:solidFill>
            <a:prstDash val="solid"/>
            <a:round/>
            <a:headEnd type="none" w="med" len="med"/>
            <a:tailEnd type="none" w="med" len="lg"/>
          </a:ln>
          <a:effectLst/>
        </p:spPr>
      </p:cxnSp>
    </p:spTree>
    <p:extLst>
      <p:ext uri="{BB962C8B-B14F-4D97-AF65-F5344CB8AC3E}">
        <p14:creationId xmlns:p14="http://schemas.microsoft.com/office/powerpoint/2010/main" val="276626643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2.4.3  I/O</a:t>
            </a:r>
            <a:r>
              <a:rPr lang="zh-CN" altLang="en-US" dirty="0" smtClean="0"/>
              <a:t>系统结构</a:t>
            </a:r>
            <a:endParaRPr lang="zh-CN" altLang="en-US" dirty="0"/>
          </a:p>
        </p:txBody>
      </p:sp>
      <p:sp>
        <p:nvSpPr>
          <p:cNvPr id="3" name="内容占位符 2"/>
          <p:cNvSpPr>
            <a:spLocks noGrp="1"/>
          </p:cNvSpPr>
          <p:nvPr>
            <p:ph idx="1"/>
          </p:nvPr>
        </p:nvSpPr>
        <p:spPr>
          <a:xfrm>
            <a:off x="755470" y="1484730"/>
            <a:ext cx="7554022" cy="2952410"/>
          </a:xfrm>
        </p:spPr>
        <p:txBody>
          <a:bodyPr/>
          <a:lstStyle/>
          <a:p>
            <a:r>
              <a:rPr lang="en-US" altLang="zh-CN" dirty="0" smtClean="0"/>
              <a:t>IA-32 </a:t>
            </a:r>
            <a:r>
              <a:rPr lang="zh-CN" altLang="en-US" dirty="0" smtClean="0"/>
              <a:t>处理器允许应用程序以两种方式之一访问</a:t>
            </a:r>
            <a:r>
              <a:rPr lang="en-US" altLang="zh-CN" dirty="0" smtClean="0"/>
              <a:t>I/O</a:t>
            </a:r>
            <a:r>
              <a:rPr lang="zh-CN" altLang="en-US" dirty="0" smtClean="0"/>
              <a:t>端口：</a:t>
            </a:r>
            <a:endParaRPr lang="en-US" altLang="zh-CN" dirty="0" smtClean="0"/>
          </a:p>
          <a:p>
            <a:pPr lvl="1"/>
            <a:r>
              <a:rPr lang="zh-CN" altLang="en-US" dirty="0" smtClean="0"/>
              <a:t>通过一个独立的</a:t>
            </a:r>
            <a:r>
              <a:rPr lang="en-US" altLang="zh-CN" dirty="0" smtClean="0"/>
              <a:t>I/O</a:t>
            </a:r>
            <a:r>
              <a:rPr lang="zh-CN" altLang="en-US" dirty="0" smtClean="0"/>
              <a:t>地址空间</a:t>
            </a:r>
            <a:endParaRPr lang="en-US" altLang="zh-CN" dirty="0" smtClean="0"/>
          </a:p>
          <a:p>
            <a:pPr lvl="1"/>
            <a:r>
              <a:rPr lang="zh-CN" altLang="en-US" dirty="0" smtClean="0"/>
              <a:t>通过存储器映射</a:t>
            </a:r>
            <a:r>
              <a:rPr lang="en-US" altLang="zh-CN" dirty="0" smtClean="0"/>
              <a:t>I/O</a:t>
            </a:r>
            <a:endParaRPr lang="zh-CN" altLang="en-US" dirty="0"/>
          </a:p>
        </p:txBody>
      </p:sp>
      <p:sp>
        <p:nvSpPr>
          <p:cNvPr id="4" name="灯片编号占位符 3"/>
          <p:cNvSpPr>
            <a:spLocks noGrp="1"/>
          </p:cNvSpPr>
          <p:nvPr>
            <p:ph type="sldNum" sz="quarter" idx="11"/>
          </p:nvPr>
        </p:nvSpPr>
        <p:spPr/>
        <p:txBody>
          <a:bodyPr/>
          <a:lstStyle/>
          <a:p>
            <a:fld id="{05A25CE3-80AF-4A68-9E04-5E3C960845FC}" type="slidenum">
              <a:rPr lang="zh-CN" altLang="en-US" smtClean="0"/>
              <a:pPr/>
              <a:t>136</a:t>
            </a:fld>
            <a:endParaRPr lang="en-US" altLang="zh-CN"/>
          </a:p>
        </p:txBody>
      </p:sp>
    </p:spTree>
    <p:extLst>
      <p:ext uri="{BB962C8B-B14F-4D97-AF65-F5344CB8AC3E}">
        <p14:creationId xmlns:p14="http://schemas.microsoft.com/office/powerpoint/2010/main" val="2065679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2.4.3  I/O</a:t>
            </a:r>
            <a:r>
              <a:rPr lang="zh-CN" altLang="en-US" dirty="0" smtClean="0"/>
              <a:t>系统结构        </a:t>
            </a:r>
            <a:r>
              <a:rPr lang="en-US" altLang="zh-CN" dirty="0" smtClean="0">
                <a:solidFill>
                  <a:srgbClr val="FF6600"/>
                </a:solidFill>
              </a:rPr>
              <a:t>1. I/O</a:t>
            </a:r>
            <a:r>
              <a:rPr lang="zh-CN" altLang="en-US" dirty="0" smtClean="0">
                <a:solidFill>
                  <a:srgbClr val="FF6600"/>
                </a:solidFill>
              </a:rPr>
              <a:t>地址空间</a:t>
            </a:r>
            <a:endParaRPr lang="zh-CN" altLang="en-US" dirty="0">
              <a:solidFill>
                <a:srgbClr val="FF6600"/>
              </a:solidFill>
            </a:endParaRPr>
          </a:p>
        </p:txBody>
      </p:sp>
      <p:sp>
        <p:nvSpPr>
          <p:cNvPr id="3" name="内容占位符 2"/>
          <p:cNvSpPr>
            <a:spLocks noGrp="1"/>
          </p:cNvSpPr>
          <p:nvPr>
            <p:ph idx="1"/>
          </p:nvPr>
        </p:nvSpPr>
        <p:spPr>
          <a:xfrm>
            <a:off x="330438" y="938784"/>
            <a:ext cx="8661162" cy="5586646"/>
          </a:xfrm>
        </p:spPr>
        <p:txBody>
          <a:bodyPr/>
          <a:lstStyle/>
          <a:p>
            <a:r>
              <a:rPr lang="en-US" altLang="zh-CN" sz="2400" dirty="0"/>
              <a:t>I/O</a:t>
            </a:r>
            <a:r>
              <a:rPr lang="zh-CN" altLang="en-US" sz="2400" dirty="0"/>
              <a:t>地址空间独立于主存地址空间，两者采用</a:t>
            </a:r>
            <a:r>
              <a:rPr lang="zh-CN" altLang="en-US" sz="2400" dirty="0">
                <a:solidFill>
                  <a:srgbClr val="0000FF"/>
                </a:solidFill>
              </a:rPr>
              <a:t>不同的读</a:t>
            </a:r>
            <a:r>
              <a:rPr lang="en-US" altLang="zh-CN" sz="2400" dirty="0">
                <a:solidFill>
                  <a:srgbClr val="0000FF"/>
                </a:solidFill>
              </a:rPr>
              <a:t>/</a:t>
            </a:r>
            <a:r>
              <a:rPr lang="zh-CN" altLang="en-US" sz="2400" dirty="0">
                <a:solidFill>
                  <a:srgbClr val="0000FF"/>
                </a:solidFill>
              </a:rPr>
              <a:t>写信号</a:t>
            </a:r>
            <a:r>
              <a:rPr lang="zh-CN" altLang="en-US" sz="2400" dirty="0"/>
              <a:t>进行访问控制。</a:t>
            </a:r>
          </a:p>
          <a:p>
            <a:r>
              <a:rPr lang="en-US" altLang="zh-CN" sz="2400" dirty="0"/>
              <a:t>I/O</a:t>
            </a:r>
            <a:r>
              <a:rPr lang="zh-CN" altLang="en-US" sz="2400" dirty="0"/>
              <a:t>地址空间</a:t>
            </a:r>
            <a:r>
              <a:rPr lang="zh-CN" altLang="en-US" sz="2400" dirty="0" smtClean="0"/>
              <a:t>包含</a:t>
            </a:r>
            <a:r>
              <a:rPr lang="en-US" altLang="zh-CN" sz="2400" dirty="0" smtClean="0"/>
              <a:t>2</a:t>
            </a:r>
            <a:r>
              <a:rPr lang="en-US" altLang="zh-CN" sz="2400" baseline="30000" dirty="0" smtClean="0"/>
              <a:t>16</a:t>
            </a:r>
            <a:r>
              <a:rPr lang="en-US" altLang="zh-CN" sz="2400" dirty="0" smtClean="0">
                <a:latin typeface="+mn-ea"/>
              </a:rPr>
              <a:t>(</a:t>
            </a:r>
            <a:r>
              <a:rPr lang="en-US" altLang="zh-CN" sz="2400" dirty="0" smtClean="0"/>
              <a:t>64K</a:t>
            </a:r>
            <a:r>
              <a:rPr lang="en-US" altLang="zh-CN" sz="2400" dirty="0">
                <a:latin typeface="+mn-ea"/>
              </a:rPr>
              <a:t>)</a:t>
            </a:r>
            <a:r>
              <a:rPr lang="zh-CN" altLang="en-US" sz="2400" dirty="0" smtClean="0"/>
              <a:t>个</a:t>
            </a:r>
            <a:r>
              <a:rPr lang="zh-CN" altLang="en-US" sz="2400" dirty="0"/>
              <a:t>可单独寻址的</a:t>
            </a:r>
            <a:r>
              <a:rPr lang="en-US" altLang="zh-CN" sz="2400" dirty="0"/>
              <a:t>8</a:t>
            </a:r>
            <a:r>
              <a:rPr lang="zh-CN" altLang="en-US" sz="2400" dirty="0"/>
              <a:t>位</a:t>
            </a:r>
            <a:r>
              <a:rPr lang="en-US" altLang="zh-CN" sz="2400" dirty="0"/>
              <a:t>I/O</a:t>
            </a:r>
            <a:r>
              <a:rPr lang="zh-CN" altLang="en-US" sz="2400" dirty="0"/>
              <a:t>端口，编号为</a:t>
            </a:r>
            <a:r>
              <a:rPr lang="en-US" altLang="zh-CN" sz="2400" dirty="0">
                <a:solidFill>
                  <a:srgbClr val="FF0000"/>
                </a:solidFill>
              </a:rPr>
              <a:t>0</a:t>
            </a:r>
            <a:r>
              <a:rPr lang="zh-CN" altLang="en-US" sz="2400" dirty="0"/>
              <a:t>到</a:t>
            </a:r>
            <a:r>
              <a:rPr lang="en-US" altLang="zh-CN" sz="2400" dirty="0">
                <a:solidFill>
                  <a:srgbClr val="FF0000"/>
                </a:solidFill>
              </a:rPr>
              <a:t>FFFFH</a:t>
            </a:r>
            <a:r>
              <a:rPr lang="zh-CN" altLang="en-US" sz="2400" dirty="0"/>
              <a:t>，其中</a:t>
            </a:r>
            <a:r>
              <a:rPr lang="en-US" altLang="zh-CN" sz="2400" dirty="0"/>
              <a:t>I/O</a:t>
            </a:r>
            <a:r>
              <a:rPr lang="zh-CN" altLang="en-US" sz="2400" dirty="0"/>
              <a:t>端口地址</a:t>
            </a:r>
            <a:r>
              <a:rPr lang="en-US" altLang="zh-CN" sz="2400" dirty="0">
                <a:solidFill>
                  <a:srgbClr val="0000FF"/>
                </a:solidFill>
              </a:rPr>
              <a:t>0F8H</a:t>
            </a:r>
            <a:r>
              <a:rPr lang="zh-CN" altLang="en-US" sz="2400" dirty="0">
                <a:solidFill>
                  <a:srgbClr val="0000FF"/>
                </a:solidFill>
              </a:rPr>
              <a:t>～</a:t>
            </a:r>
            <a:r>
              <a:rPr lang="en-US" altLang="zh-CN" sz="2400" dirty="0">
                <a:solidFill>
                  <a:srgbClr val="0000FF"/>
                </a:solidFill>
              </a:rPr>
              <a:t>0FFH</a:t>
            </a:r>
            <a:r>
              <a:rPr lang="zh-CN" altLang="en-US" sz="2400" dirty="0"/>
              <a:t>被</a:t>
            </a:r>
            <a:r>
              <a:rPr lang="zh-CN" altLang="en-US" sz="2400" dirty="0">
                <a:solidFill>
                  <a:srgbClr val="0000FF"/>
                </a:solidFill>
              </a:rPr>
              <a:t>保留</a:t>
            </a:r>
            <a:r>
              <a:rPr lang="zh-CN" altLang="en-US" sz="2400" dirty="0"/>
              <a:t>。</a:t>
            </a:r>
          </a:p>
          <a:p>
            <a:r>
              <a:rPr lang="en-US" altLang="zh-CN" sz="2400" dirty="0">
                <a:solidFill>
                  <a:srgbClr val="D60093"/>
                </a:solidFill>
              </a:rPr>
              <a:t>16</a:t>
            </a:r>
            <a:r>
              <a:rPr lang="zh-CN" altLang="en-US" sz="2400" dirty="0">
                <a:solidFill>
                  <a:srgbClr val="D60093"/>
                </a:solidFill>
              </a:rPr>
              <a:t>位系统</a:t>
            </a:r>
            <a:r>
              <a:rPr lang="zh-CN" altLang="en-US" sz="2400" dirty="0"/>
              <a:t>的</a:t>
            </a:r>
            <a:r>
              <a:rPr lang="en-US" altLang="zh-CN" sz="2400" dirty="0"/>
              <a:t>I/O</a:t>
            </a:r>
            <a:r>
              <a:rPr lang="zh-CN" altLang="en-US" sz="2400" dirty="0"/>
              <a:t>地址空间也按地址的</a:t>
            </a:r>
            <a:r>
              <a:rPr lang="zh-CN" altLang="en-US" sz="2400" dirty="0">
                <a:solidFill>
                  <a:srgbClr val="D60093"/>
                </a:solidFill>
              </a:rPr>
              <a:t>奇</a:t>
            </a:r>
            <a:r>
              <a:rPr lang="zh-CN" altLang="en-US" sz="2400" dirty="0"/>
              <a:t>、</a:t>
            </a:r>
            <a:r>
              <a:rPr lang="zh-CN" altLang="en-US" sz="2400" dirty="0">
                <a:solidFill>
                  <a:srgbClr val="D60093"/>
                </a:solidFill>
              </a:rPr>
              <a:t>偶</a:t>
            </a:r>
            <a:r>
              <a:rPr lang="zh-CN" altLang="en-US" sz="2400" dirty="0"/>
              <a:t>分为两个体。</a:t>
            </a:r>
          </a:p>
          <a:p>
            <a:r>
              <a:rPr lang="zh-CN" altLang="en-US" sz="2400" dirty="0"/>
              <a:t>在</a:t>
            </a:r>
            <a:r>
              <a:rPr lang="en-US" altLang="zh-CN" sz="2400" dirty="0"/>
              <a:t>I/O</a:t>
            </a:r>
            <a:r>
              <a:rPr lang="zh-CN" altLang="en-US" sz="2400" dirty="0"/>
              <a:t>地址空间可以定义</a:t>
            </a:r>
            <a:r>
              <a:rPr lang="en-US" altLang="zh-CN" sz="2400" dirty="0"/>
              <a:t>16</a:t>
            </a:r>
            <a:r>
              <a:rPr lang="zh-CN" altLang="en-US" sz="2400" dirty="0"/>
              <a:t>位和</a:t>
            </a:r>
            <a:r>
              <a:rPr lang="en-US" altLang="zh-CN" sz="2400" dirty="0"/>
              <a:t>32</a:t>
            </a:r>
            <a:r>
              <a:rPr lang="zh-CN" altLang="en-US" sz="2400" dirty="0"/>
              <a:t>位端口</a:t>
            </a:r>
            <a:r>
              <a:rPr lang="zh-CN" altLang="en-US" sz="2400" dirty="0" smtClean="0"/>
              <a:t>。</a:t>
            </a:r>
            <a:endParaRPr lang="en-US" altLang="zh-CN" sz="2400" dirty="0" smtClean="0"/>
          </a:p>
          <a:p>
            <a:pPr lvl="1"/>
            <a:r>
              <a:rPr lang="zh-CN" altLang="en-US" sz="2400" dirty="0" smtClean="0"/>
              <a:t>任何</a:t>
            </a:r>
            <a:r>
              <a:rPr lang="zh-CN" altLang="en-US" sz="2400" dirty="0"/>
              <a:t>两个连续的</a:t>
            </a:r>
            <a:r>
              <a:rPr lang="en-US" altLang="zh-CN" sz="2400" dirty="0"/>
              <a:t>8</a:t>
            </a:r>
            <a:r>
              <a:rPr lang="zh-CN" altLang="en-US" sz="2400" dirty="0"/>
              <a:t>位</a:t>
            </a:r>
            <a:r>
              <a:rPr lang="zh-CN" altLang="en-US" sz="2400" dirty="0" smtClean="0"/>
              <a:t>端口</a:t>
            </a:r>
            <a:r>
              <a:rPr lang="en-US" altLang="zh-CN" sz="2400" dirty="0" smtClean="0">
                <a:latin typeface="+mn-ea"/>
              </a:rPr>
              <a:t>(</a:t>
            </a:r>
            <a:r>
              <a:rPr lang="zh-CN" altLang="en-US" sz="2400" dirty="0" smtClean="0"/>
              <a:t>偶地址开始，如</a:t>
            </a:r>
            <a:r>
              <a:rPr lang="en-US" altLang="zh-CN" sz="2400" dirty="0" smtClean="0"/>
              <a:t>0</a:t>
            </a:r>
            <a:r>
              <a:rPr lang="zh-CN" altLang="en-US" sz="2400" dirty="0" smtClean="0"/>
              <a:t>、</a:t>
            </a:r>
            <a:r>
              <a:rPr lang="en-US" altLang="zh-CN" sz="2400" dirty="0" smtClean="0"/>
              <a:t>2</a:t>
            </a:r>
            <a:r>
              <a:rPr lang="zh-CN" altLang="en-US" sz="2400" dirty="0" smtClean="0"/>
              <a:t>、</a:t>
            </a:r>
            <a:r>
              <a:rPr lang="en-US" altLang="zh-CN" sz="2400" dirty="0" smtClean="0"/>
              <a:t>4</a:t>
            </a:r>
            <a:r>
              <a:rPr lang="zh-CN" altLang="en-US" sz="2400" dirty="0" smtClean="0"/>
              <a:t>、</a:t>
            </a:r>
            <a:r>
              <a:rPr lang="en-US" altLang="zh-CN" sz="2400" dirty="0" smtClean="0">
                <a:latin typeface="+mn-ea"/>
              </a:rPr>
              <a:t>…)</a:t>
            </a:r>
            <a:r>
              <a:rPr lang="zh-CN" altLang="en-US" sz="2400" dirty="0" smtClean="0"/>
              <a:t>可以</a:t>
            </a:r>
            <a:r>
              <a:rPr lang="zh-CN" altLang="en-US" sz="2400" dirty="0"/>
              <a:t>被视为一个</a:t>
            </a:r>
            <a:r>
              <a:rPr lang="en-US" altLang="zh-CN" sz="2400" dirty="0">
                <a:solidFill>
                  <a:srgbClr val="D60093"/>
                </a:solidFill>
              </a:rPr>
              <a:t>16</a:t>
            </a:r>
            <a:r>
              <a:rPr lang="zh-CN" altLang="en-US" sz="2400" dirty="0">
                <a:solidFill>
                  <a:srgbClr val="D60093"/>
                </a:solidFill>
              </a:rPr>
              <a:t>位</a:t>
            </a:r>
            <a:r>
              <a:rPr lang="zh-CN" altLang="en-US" sz="2400" dirty="0" smtClean="0">
                <a:solidFill>
                  <a:srgbClr val="D60093"/>
                </a:solidFill>
              </a:rPr>
              <a:t>端口</a:t>
            </a:r>
            <a:r>
              <a:rPr lang="zh-CN" altLang="en-US" sz="2400" dirty="0" smtClean="0"/>
              <a:t>。</a:t>
            </a:r>
            <a:endParaRPr lang="en-US" altLang="zh-CN" sz="2400" dirty="0" smtClean="0"/>
          </a:p>
          <a:p>
            <a:pPr lvl="1"/>
            <a:r>
              <a:rPr lang="zh-CN" altLang="en-US" sz="2400" dirty="0" smtClean="0"/>
              <a:t>任何</a:t>
            </a:r>
            <a:r>
              <a:rPr lang="zh-CN" altLang="en-US" sz="2400" dirty="0"/>
              <a:t>四个连续的</a:t>
            </a:r>
            <a:r>
              <a:rPr lang="zh-CN" altLang="en-US" sz="2400" dirty="0" smtClean="0"/>
              <a:t>端口</a:t>
            </a:r>
            <a:r>
              <a:rPr lang="en-US" altLang="zh-CN" sz="2400" dirty="0" smtClean="0">
                <a:latin typeface="+mn-ea"/>
              </a:rPr>
              <a:t>(</a:t>
            </a:r>
            <a:r>
              <a:rPr lang="zh-CN" altLang="en-US" sz="2400" dirty="0" smtClean="0"/>
              <a:t>起始地址为</a:t>
            </a:r>
            <a:r>
              <a:rPr lang="en-US" altLang="zh-CN" sz="2400" dirty="0" smtClean="0"/>
              <a:t>4</a:t>
            </a:r>
            <a:r>
              <a:rPr lang="zh-CN" altLang="en-US" sz="2400" dirty="0" smtClean="0"/>
              <a:t>的整数倍，如</a:t>
            </a:r>
            <a:r>
              <a:rPr lang="en-US" altLang="zh-CN" sz="2400" dirty="0" smtClean="0"/>
              <a:t>0</a:t>
            </a:r>
            <a:r>
              <a:rPr lang="zh-CN" altLang="en-US" sz="2400" dirty="0" smtClean="0"/>
              <a:t>、</a:t>
            </a:r>
            <a:r>
              <a:rPr lang="en-US" altLang="zh-CN" sz="2400" dirty="0" smtClean="0"/>
              <a:t>4</a:t>
            </a:r>
            <a:r>
              <a:rPr lang="zh-CN" altLang="en-US" sz="2400" dirty="0" smtClean="0"/>
              <a:t>、</a:t>
            </a:r>
            <a:r>
              <a:rPr lang="en-US" altLang="zh-CN" sz="2400" dirty="0" smtClean="0"/>
              <a:t>8</a:t>
            </a:r>
            <a:r>
              <a:rPr lang="zh-CN" altLang="en-US" sz="2400" dirty="0"/>
              <a:t>、</a:t>
            </a:r>
            <a:r>
              <a:rPr lang="en-US" altLang="zh-CN" sz="2400" dirty="0">
                <a:latin typeface="+mn-ea"/>
              </a:rPr>
              <a:t>…</a:t>
            </a:r>
            <a:r>
              <a:rPr lang="en-US" altLang="zh-CN" sz="2400" dirty="0" smtClean="0">
                <a:latin typeface="+mn-ea"/>
              </a:rPr>
              <a:t>)</a:t>
            </a:r>
            <a:r>
              <a:rPr lang="zh-CN" altLang="en-US" sz="2400" dirty="0" smtClean="0"/>
              <a:t>可以</a:t>
            </a:r>
            <a:r>
              <a:rPr lang="zh-CN" altLang="en-US" sz="2400" dirty="0"/>
              <a:t>是一个</a:t>
            </a:r>
            <a:r>
              <a:rPr lang="en-US" altLang="zh-CN" sz="2400" dirty="0">
                <a:solidFill>
                  <a:srgbClr val="D60093"/>
                </a:solidFill>
              </a:rPr>
              <a:t>32</a:t>
            </a:r>
            <a:r>
              <a:rPr lang="zh-CN" altLang="en-US" sz="2400" dirty="0">
                <a:solidFill>
                  <a:srgbClr val="D60093"/>
                </a:solidFill>
              </a:rPr>
              <a:t>位端口</a:t>
            </a:r>
            <a:r>
              <a:rPr lang="zh-CN" altLang="en-US" sz="2400" dirty="0" smtClean="0"/>
              <a:t>。</a:t>
            </a:r>
            <a:endParaRPr lang="en-US" altLang="zh-CN" sz="2400" dirty="0" smtClean="0"/>
          </a:p>
          <a:p>
            <a:pPr lvl="1"/>
            <a:r>
              <a:rPr lang="zh-CN" altLang="en-US" sz="2400" dirty="0" smtClean="0"/>
              <a:t>处理器</a:t>
            </a:r>
            <a:r>
              <a:rPr lang="zh-CN" altLang="en-US" sz="2400" dirty="0"/>
              <a:t>可以与在</a:t>
            </a:r>
            <a:r>
              <a:rPr lang="en-US" altLang="zh-CN" sz="2400" dirty="0"/>
              <a:t>I/O</a:t>
            </a:r>
            <a:r>
              <a:rPr lang="zh-CN" altLang="en-US" sz="2400" dirty="0"/>
              <a:t>地址空间的某设备端口传输</a:t>
            </a:r>
            <a:r>
              <a:rPr lang="en-US" altLang="zh-CN" sz="2400" dirty="0"/>
              <a:t>8</a:t>
            </a:r>
            <a:r>
              <a:rPr lang="zh-CN" altLang="en-US" sz="2400" dirty="0"/>
              <a:t>、</a:t>
            </a:r>
            <a:r>
              <a:rPr lang="en-US" altLang="zh-CN" sz="2400" dirty="0"/>
              <a:t>16</a:t>
            </a:r>
            <a:r>
              <a:rPr lang="zh-CN" altLang="en-US" sz="2400" dirty="0"/>
              <a:t>或</a:t>
            </a:r>
            <a:r>
              <a:rPr lang="en-US" altLang="zh-CN" sz="2400" dirty="0"/>
              <a:t>32</a:t>
            </a:r>
            <a:r>
              <a:rPr lang="zh-CN" altLang="en-US" sz="2400" dirty="0"/>
              <a:t>位</a:t>
            </a:r>
            <a:r>
              <a:rPr lang="zh-CN" altLang="en-US" sz="2400" dirty="0" smtClean="0"/>
              <a:t>数据</a:t>
            </a:r>
            <a:r>
              <a:rPr lang="en-US" altLang="zh-CN" sz="2400" dirty="0" smtClean="0">
                <a:latin typeface="+mn-ea"/>
              </a:rPr>
              <a:t>(</a:t>
            </a:r>
            <a:r>
              <a:rPr lang="zh-CN" altLang="en-US" sz="2400" dirty="0"/>
              <a:t>目前</a:t>
            </a:r>
            <a:r>
              <a:rPr lang="zh-CN" altLang="en-US" sz="2400" dirty="0">
                <a:solidFill>
                  <a:srgbClr val="FF0000"/>
                </a:solidFill>
              </a:rPr>
              <a:t>没有</a:t>
            </a:r>
            <a:r>
              <a:rPr lang="zh-CN" altLang="en-US" sz="2400" dirty="0"/>
              <a:t>支持</a:t>
            </a:r>
            <a:r>
              <a:rPr lang="en-US" altLang="zh-CN" sz="2400" dirty="0">
                <a:solidFill>
                  <a:srgbClr val="FF0000"/>
                </a:solidFill>
              </a:rPr>
              <a:t>64</a:t>
            </a:r>
            <a:r>
              <a:rPr lang="zh-CN" altLang="en-US" sz="2400" dirty="0">
                <a:solidFill>
                  <a:srgbClr val="FF0000"/>
                </a:solidFill>
              </a:rPr>
              <a:t>位</a:t>
            </a:r>
            <a:r>
              <a:rPr lang="zh-CN" altLang="en-US" sz="2400" dirty="0"/>
              <a:t>传输的</a:t>
            </a:r>
            <a:r>
              <a:rPr lang="en-US" altLang="zh-CN" sz="2400" dirty="0">
                <a:solidFill>
                  <a:srgbClr val="FF0000"/>
                </a:solidFill>
              </a:rPr>
              <a:t>I/O</a:t>
            </a:r>
            <a:r>
              <a:rPr lang="zh-CN" altLang="en-US" sz="2400" dirty="0">
                <a:solidFill>
                  <a:srgbClr val="FF0000"/>
                </a:solidFill>
              </a:rPr>
              <a:t>指令</a:t>
            </a:r>
            <a:r>
              <a:rPr lang="en-US" altLang="zh-CN" sz="2400" dirty="0">
                <a:latin typeface="+mn-ea"/>
              </a:rPr>
              <a:t>)</a:t>
            </a:r>
            <a:r>
              <a:rPr lang="zh-CN" altLang="en-US" sz="2400" dirty="0" smtClean="0"/>
              <a:t>。</a:t>
            </a:r>
            <a:endParaRPr lang="zh-CN" altLang="en-US" sz="2400" dirty="0"/>
          </a:p>
          <a:p>
            <a:r>
              <a:rPr lang="zh-CN" altLang="en-US" sz="2400" dirty="0"/>
              <a:t>处理器利用</a:t>
            </a:r>
            <a:r>
              <a:rPr lang="en-US" altLang="zh-CN" sz="2400" dirty="0">
                <a:solidFill>
                  <a:srgbClr val="0000FF"/>
                </a:solidFill>
              </a:rPr>
              <a:t>I/O</a:t>
            </a:r>
            <a:r>
              <a:rPr lang="zh-CN" altLang="en-US" sz="2400" dirty="0">
                <a:solidFill>
                  <a:srgbClr val="0000FF"/>
                </a:solidFill>
              </a:rPr>
              <a:t>指令</a:t>
            </a:r>
            <a:r>
              <a:rPr lang="zh-CN" altLang="en-US" sz="2400" dirty="0"/>
              <a:t>访问</a:t>
            </a:r>
            <a:r>
              <a:rPr lang="en-US" altLang="zh-CN" sz="2400" dirty="0"/>
              <a:t>I/O</a:t>
            </a:r>
            <a:r>
              <a:rPr lang="zh-CN" altLang="en-US" sz="2400" dirty="0"/>
              <a:t>地址空间中的</a:t>
            </a:r>
            <a:r>
              <a:rPr lang="en-US" altLang="zh-CN" sz="2400" dirty="0"/>
              <a:t>I/O</a:t>
            </a:r>
            <a:r>
              <a:rPr lang="zh-CN" altLang="en-US" sz="2400" dirty="0"/>
              <a:t>端口（</a:t>
            </a:r>
            <a:r>
              <a:rPr lang="en-US" altLang="zh-CN" sz="2400" dirty="0"/>
              <a:t>I/O</a:t>
            </a:r>
            <a:r>
              <a:rPr lang="zh-CN" altLang="en-US" sz="2400" dirty="0"/>
              <a:t>指令不能用于访问存储器映射</a:t>
            </a:r>
            <a:r>
              <a:rPr lang="en-US" altLang="zh-CN" sz="2400" dirty="0"/>
              <a:t>I/O</a:t>
            </a:r>
            <a:r>
              <a:rPr lang="zh-CN" altLang="en-US" sz="2400" dirty="0"/>
              <a:t>端口）</a:t>
            </a:r>
            <a:r>
              <a:rPr lang="zh-CN" altLang="en-US" sz="2400" dirty="0" smtClean="0"/>
              <a:t>。</a:t>
            </a:r>
            <a:endParaRPr lang="zh-CN" altLang="en-US" sz="2400" dirty="0"/>
          </a:p>
        </p:txBody>
      </p:sp>
      <p:sp>
        <p:nvSpPr>
          <p:cNvPr id="4" name="灯片编号占位符 3"/>
          <p:cNvSpPr>
            <a:spLocks noGrp="1"/>
          </p:cNvSpPr>
          <p:nvPr>
            <p:ph type="sldNum" sz="quarter" idx="11"/>
          </p:nvPr>
        </p:nvSpPr>
        <p:spPr/>
        <p:txBody>
          <a:bodyPr/>
          <a:lstStyle/>
          <a:p>
            <a:fld id="{05A25CE3-80AF-4A68-9E04-5E3C960845FC}" type="slidenum">
              <a:rPr lang="zh-CN" altLang="en-US" smtClean="0"/>
              <a:pPr/>
              <a:t>137</a:t>
            </a:fld>
            <a:endParaRPr lang="en-US" altLang="zh-CN"/>
          </a:p>
        </p:txBody>
      </p:sp>
    </p:spTree>
    <p:extLst>
      <p:ext uri="{BB962C8B-B14F-4D97-AF65-F5344CB8AC3E}">
        <p14:creationId xmlns:p14="http://schemas.microsoft.com/office/powerpoint/2010/main" val="306968864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2.4.3  I/O</a:t>
            </a:r>
            <a:r>
              <a:rPr lang="zh-CN" altLang="en-US" dirty="0" smtClean="0"/>
              <a:t>系统结构        </a:t>
            </a:r>
            <a:r>
              <a:rPr lang="en-US" altLang="zh-CN" dirty="0" smtClean="0">
                <a:solidFill>
                  <a:srgbClr val="FF6600"/>
                </a:solidFill>
              </a:rPr>
              <a:t>1. I/O</a:t>
            </a:r>
            <a:r>
              <a:rPr lang="zh-CN" altLang="en-US" dirty="0" smtClean="0">
                <a:solidFill>
                  <a:srgbClr val="FF6600"/>
                </a:solidFill>
              </a:rPr>
              <a:t>地址空间</a:t>
            </a:r>
            <a:endParaRPr lang="zh-CN" altLang="en-US" dirty="0">
              <a:solidFill>
                <a:srgbClr val="FF6600"/>
              </a:solidFill>
            </a:endParaRPr>
          </a:p>
        </p:txBody>
      </p:sp>
      <p:sp>
        <p:nvSpPr>
          <p:cNvPr id="3" name="内容占位符 2"/>
          <p:cNvSpPr>
            <a:spLocks noGrp="1"/>
          </p:cNvSpPr>
          <p:nvPr>
            <p:ph idx="1"/>
          </p:nvPr>
        </p:nvSpPr>
        <p:spPr>
          <a:xfrm>
            <a:off x="395420" y="6190566"/>
            <a:ext cx="8209140" cy="478883"/>
          </a:xfrm>
        </p:spPr>
        <p:txBody>
          <a:bodyPr/>
          <a:lstStyle/>
          <a:p>
            <a:pPr marL="0" indent="0" algn="ctr">
              <a:buNone/>
            </a:pPr>
            <a:r>
              <a:rPr lang="en-US" altLang="zh-CN" sz="2400" dirty="0" smtClean="0"/>
              <a:t>32</a:t>
            </a:r>
            <a:r>
              <a:rPr lang="zh-CN" altLang="en-US" sz="2400" dirty="0" smtClean="0"/>
              <a:t>位</a:t>
            </a:r>
            <a:r>
              <a:rPr lang="en-US" altLang="zh-CN" sz="2400" dirty="0" smtClean="0"/>
              <a:t>I/O</a:t>
            </a:r>
            <a:r>
              <a:rPr lang="zh-CN" altLang="en-US" sz="2400" dirty="0" smtClean="0"/>
              <a:t>地址空间组织结构</a:t>
            </a:r>
            <a:endParaRPr lang="zh-CN" altLang="en-US" sz="2400" dirty="0"/>
          </a:p>
        </p:txBody>
      </p:sp>
      <p:sp>
        <p:nvSpPr>
          <p:cNvPr id="4" name="灯片编号占位符 3"/>
          <p:cNvSpPr>
            <a:spLocks noGrp="1"/>
          </p:cNvSpPr>
          <p:nvPr>
            <p:ph type="sldNum" sz="quarter" idx="11"/>
          </p:nvPr>
        </p:nvSpPr>
        <p:spPr/>
        <p:txBody>
          <a:bodyPr/>
          <a:lstStyle/>
          <a:p>
            <a:fld id="{05A25CE3-80AF-4A68-9E04-5E3C960845FC}" type="slidenum">
              <a:rPr lang="zh-CN" altLang="en-US" smtClean="0"/>
              <a:pPr/>
              <a:t>138</a:t>
            </a:fld>
            <a:endParaRPr lang="en-US" altLang="zh-CN"/>
          </a:p>
        </p:txBody>
      </p:sp>
      <p:grpSp>
        <p:nvGrpSpPr>
          <p:cNvPr id="5" name="组合 4"/>
          <p:cNvGrpSpPr/>
          <p:nvPr/>
        </p:nvGrpSpPr>
        <p:grpSpPr>
          <a:xfrm>
            <a:off x="231200" y="3501011"/>
            <a:ext cx="8013310" cy="2736379"/>
            <a:chOff x="611450" y="980661"/>
            <a:chExt cx="8013310" cy="2736379"/>
          </a:xfrm>
        </p:grpSpPr>
        <p:graphicFrame>
          <p:nvGraphicFramePr>
            <p:cNvPr id="6" name="内容占位符 4"/>
            <p:cNvGraphicFramePr>
              <a:graphicFrameLocks/>
            </p:cNvGraphicFramePr>
            <p:nvPr>
              <p:extLst>
                <p:ext uri="{D42A27DB-BD31-4B8C-83A1-F6EECF244321}">
                  <p14:modId xmlns:p14="http://schemas.microsoft.com/office/powerpoint/2010/main" val="3710634163"/>
                </p:ext>
              </p:extLst>
            </p:nvPr>
          </p:nvGraphicFramePr>
          <p:xfrm>
            <a:off x="611450" y="980661"/>
            <a:ext cx="8013310" cy="2736379"/>
          </p:xfrm>
          <a:graphic>
            <a:graphicData uri="http://schemas.openxmlformats.org/drawingml/2006/table">
              <a:tbl>
                <a:tblPr firstRow="1" bandRow="1">
                  <a:tableStyleId>{5940675A-B579-460E-94D1-54222C63F5DA}</a:tableStyleId>
                </a:tblPr>
                <a:tblGrid>
                  <a:gridCol w="1152160"/>
                  <a:gridCol w="792110"/>
                  <a:gridCol w="1224170"/>
                  <a:gridCol w="792110"/>
                  <a:gridCol w="1224170"/>
                  <a:gridCol w="792110"/>
                  <a:gridCol w="1224170"/>
                  <a:gridCol w="812310"/>
                </a:tblGrid>
                <a:tr h="288040">
                  <a:tc>
                    <a:txBody>
                      <a:bodyPr/>
                      <a:lstStyle/>
                      <a:p>
                        <a:pPr algn="r"/>
                        <a:endParaRPr lang="zh-CN" altLang="en-US" sz="1600" b="1" dirty="0"/>
                      </a:p>
                    </a:txBody>
                    <a:tcPr marL="36000" marR="36000" marT="0" marB="0" anchor="ctr">
                      <a:lnL w="12700" cmpd="sng">
                        <a:noFill/>
                      </a:lnL>
                      <a:lnR w="12700" cmpd="sng">
                        <a:noFill/>
                      </a:lnR>
                      <a:lnT w="12700" cmpd="sng">
                        <a:noFill/>
                      </a:lnT>
                      <a:lnB w="12700" cmpd="sng">
                        <a:noFill/>
                      </a:lnB>
                    </a:tcPr>
                  </a:tc>
                  <a:tc>
                    <a:txBody>
                      <a:bodyPr/>
                      <a:lstStyle/>
                      <a:p>
                        <a:pPr algn="ctr"/>
                        <a:r>
                          <a:rPr lang="en-US" altLang="zh-CN" sz="1600" b="1" dirty="0" smtClean="0"/>
                          <a:t>BE</a:t>
                        </a:r>
                        <a:r>
                          <a:rPr lang="en-US" altLang="zh-CN" sz="1600" b="1" baseline="-25000" dirty="0" smtClean="0"/>
                          <a:t>3</a:t>
                        </a:r>
                        <a:endParaRPr lang="zh-CN" altLang="en-US" sz="1600" b="1" baseline="-25000" dirty="0"/>
                      </a:p>
                    </a:txBody>
                    <a:tcPr marL="36000" marR="36000" marT="0" marB="0" anchor="ctr">
                      <a:lnL w="12700" cmpd="sng">
                        <a:noFill/>
                      </a:lnL>
                      <a:lnR w="12700" cmpd="sng">
                        <a:noFill/>
                      </a:lnR>
                      <a:lnT w="12700" cmpd="sng">
                        <a:noFill/>
                      </a:lnT>
                      <a:lnB w="19050" cap="flat" cmpd="sng" algn="ctr">
                        <a:solidFill>
                          <a:schemeClr val="tx1"/>
                        </a:solidFill>
                        <a:prstDash val="solid"/>
                        <a:round/>
                        <a:headEnd type="none" w="med" len="med"/>
                        <a:tailEnd type="none" w="med" len="med"/>
                      </a:lnB>
                    </a:tcPr>
                  </a:tc>
                  <a:tc>
                    <a:txBody>
                      <a:bodyPr/>
                      <a:lstStyle/>
                      <a:p>
                        <a:pPr algn="r"/>
                        <a:endParaRPr lang="zh-CN" altLang="en-US" sz="1600" b="1" dirty="0"/>
                      </a:p>
                    </a:txBody>
                    <a:tcPr marL="36000" marR="36000" marT="0" marB="0" anchor="ctr">
                      <a:lnL w="12700" cmpd="sng">
                        <a:noFill/>
                      </a:lnL>
                      <a:lnR w="12700" cmpd="sng">
                        <a:noFill/>
                      </a:lnR>
                      <a:lnT w="12700" cmpd="sng">
                        <a:noFill/>
                      </a:lnT>
                      <a:lnB w="12700" cmpd="sng">
                        <a:noFill/>
                      </a:lnB>
                    </a:tcPr>
                  </a:tc>
                  <a:tc>
                    <a:txBody>
                      <a:bodyPr/>
                      <a:lstStyle/>
                      <a:p>
                        <a:pPr marL="0" algn="ctr" defTabSz="914400" rtl="0" eaLnBrk="1" latinLnBrk="0" hangingPunct="1"/>
                        <a:r>
                          <a:rPr lang="en-US" altLang="zh-CN" sz="1600" b="1" dirty="0" smtClean="0"/>
                          <a:t>BE</a:t>
                        </a:r>
                        <a:r>
                          <a:rPr lang="en-US" altLang="zh-CN" sz="1600" b="1" kern="1200" baseline="-25000" dirty="0" smtClean="0">
                            <a:solidFill>
                              <a:schemeClr val="tx1"/>
                            </a:solidFill>
                            <a:latin typeface="+mn-lt"/>
                            <a:ea typeface="+mn-ea"/>
                            <a:cs typeface="+mn-cs"/>
                          </a:rPr>
                          <a:t>2</a:t>
                        </a:r>
                        <a:endParaRPr lang="zh-CN" altLang="en-US" sz="1600" b="1" kern="1200" baseline="-25000" dirty="0">
                          <a:solidFill>
                            <a:schemeClr val="tx1"/>
                          </a:solidFill>
                          <a:latin typeface="+mn-lt"/>
                          <a:ea typeface="+mn-ea"/>
                          <a:cs typeface="+mn-cs"/>
                        </a:endParaRPr>
                      </a:p>
                    </a:txBody>
                    <a:tcPr marL="36000" marR="36000" marT="0" marB="0" anchor="ctr">
                      <a:lnL w="12700" cmpd="sng">
                        <a:noFill/>
                      </a:lnL>
                      <a:lnR w="12700" cmpd="sng">
                        <a:noFill/>
                      </a:lnR>
                      <a:lnT w="12700" cmpd="sng">
                        <a:noFill/>
                      </a:lnT>
                      <a:lnB w="19050" cap="flat" cmpd="sng" algn="ctr">
                        <a:solidFill>
                          <a:schemeClr val="tx1"/>
                        </a:solidFill>
                        <a:prstDash val="solid"/>
                        <a:round/>
                        <a:headEnd type="none" w="med" len="med"/>
                        <a:tailEnd type="none" w="med" len="med"/>
                      </a:lnB>
                    </a:tcPr>
                  </a:tc>
                  <a:tc>
                    <a:txBody>
                      <a:bodyPr/>
                      <a:lstStyle/>
                      <a:p>
                        <a:pPr algn="r"/>
                        <a:endParaRPr lang="zh-CN" altLang="en-US" sz="1600" b="1" dirty="0"/>
                      </a:p>
                    </a:txBody>
                    <a:tcPr marL="36000" marR="36000" marT="0" marB="0" anchor="ctr">
                      <a:lnL w="12700" cmpd="sng">
                        <a:noFill/>
                      </a:lnL>
                      <a:lnR w="12700" cmpd="sng">
                        <a:noFill/>
                      </a:lnR>
                      <a:lnT w="12700" cmpd="sng">
                        <a:noFill/>
                      </a:lnT>
                      <a:lnB w="12700" cmpd="sng">
                        <a:noFill/>
                      </a:lnB>
                    </a:tcPr>
                  </a:tc>
                  <a:tc>
                    <a:txBody>
                      <a:bodyPr/>
                      <a:lstStyle/>
                      <a:p>
                        <a:pPr marL="0" algn="ctr" defTabSz="914400" rtl="0" eaLnBrk="1" latinLnBrk="0" hangingPunct="1"/>
                        <a:r>
                          <a:rPr lang="en-US" altLang="zh-CN" sz="1600" b="1" dirty="0" smtClean="0"/>
                          <a:t>BE</a:t>
                        </a:r>
                        <a:r>
                          <a:rPr lang="en-US" altLang="zh-CN" sz="1600" b="1" kern="1200" baseline="-25000" dirty="0" smtClean="0">
                            <a:solidFill>
                              <a:schemeClr val="tx1"/>
                            </a:solidFill>
                            <a:latin typeface="+mn-lt"/>
                            <a:ea typeface="+mn-ea"/>
                            <a:cs typeface="+mn-cs"/>
                          </a:rPr>
                          <a:t>1</a:t>
                        </a:r>
                        <a:endParaRPr lang="zh-CN" altLang="en-US" sz="1600" b="1" kern="1200" baseline="-25000" dirty="0">
                          <a:solidFill>
                            <a:schemeClr val="tx1"/>
                          </a:solidFill>
                          <a:latin typeface="+mn-lt"/>
                          <a:ea typeface="+mn-ea"/>
                          <a:cs typeface="+mn-cs"/>
                        </a:endParaRPr>
                      </a:p>
                    </a:txBody>
                    <a:tcPr marL="36000" marR="36000" marT="0" marB="0" anchor="ctr">
                      <a:lnL w="12700" cmpd="sng">
                        <a:noFill/>
                      </a:lnL>
                      <a:lnR w="12700" cmpd="sng">
                        <a:noFill/>
                      </a:lnR>
                      <a:lnT w="12700" cmpd="sng">
                        <a:noFill/>
                      </a:lnT>
                      <a:lnB w="19050" cap="flat" cmpd="sng" algn="ctr">
                        <a:solidFill>
                          <a:schemeClr val="tx1"/>
                        </a:solidFill>
                        <a:prstDash val="solid"/>
                        <a:round/>
                        <a:headEnd type="none" w="med" len="med"/>
                        <a:tailEnd type="none" w="med" len="med"/>
                      </a:lnB>
                    </a:tcPr>
                  </a:tc>
                  <a:tc>
                    <a:txBody>
                      <a:bodyPr/>
                      <a:lstStyle/>
                      <a:p>
                        <a:pPr algn="r"/>
                        <a:endParaRPr lang="zh-CN" altLang="en-US" sz="1600" b="1" dirty="0"/>
                      </a:p>
                    </a:txBody>
                    <a:tcPr marL="36000" marR="36000" marT="0" marB="0" anchor="ctr">
                      <a:lnL w="12700" cmpd="sng">
                        <a:noFill/>
                      </a:lnL>
                      <a:lnR w="12700" cmpd="sng">
                        <a:noFill/>
                      </a:lnR>
                      <a:lnT w="12700" cmpd="sng">
                        <a:noFill/>
                      </a:lnT>
                      <a:lnB w="12700" cmpd="sng">
                        <a:noFill/>
                      </a:lnB>
                    </a:tcPr>
                  </a:tc>
                  <a:tc>
                    <a:txBody>
                      <a:bodyPr/>
                      <a:lstStyle/>
                      <a:p>
                        <a:pPr marL="0" algn="ctr" defTabSz="914400" rtl="0" eaLnBrk="1" latinLnBrk="0" hangingPunct="1"/>
                        <a:r>
                          <a:rPr lang="en-US" altLang="zh-CN" sz="1600" b="1" dirty="0" smtClean="0"/>
                          <a:t>BE</a:t>
                        </a:r>
                        <a:r>
                          <a:rPr lang="en-US" altLang="zh-CN" sz="1600" b="1" kern="1200" baseline="-25000" dirty="0" smtClean="0">
                            <a:solidFill>
                              <a:schemeClr val="tx1"/>
                            </a:solidFill>
                            <a:latin typeface="+mn-lt"/>
                            <a:ea typeface="+mn-ea"/>
                            <a:cs typeface="+mn-cs"/>
                          </a:rPr>
                          <a:t>0</a:t>
                        </a:r>
                        <a:endParaRPr lang="zh-CN" altLang="en-US" sz="1600" b="1" kern="1200" baseline="-25000" dirty="0">
                          <a:solidFill>
                            <a:schemeClr val="tx1"/>
                          </a:solidFill>
                          <a:latin typeface="+mn-lt"/>
                          <a:ea typeface="+mn-ea"/>
                          <a:cs typeface="+mn-cs"/>
                        </a:endParaRPr>
                      </a:p>
                    </a:txBody>
                    <a:tcPr marL="36000" marR="36000" marT="0" marB="0" anchor="ctr">
                      <a:lnL w="12700" cmpd="sng">
                        <a:noFill/>
                      </a:lnL>
                      <a:lnR w="12700" cmpd="sng">
                        <a:noFill/>
                      </a:lnR>
                      <a:lnT w="12700" cmpd="sng">
                        <a:noFill/>
                      </a:lnT>
                      <a:lnB w="19050" cap="flat" cmpd="sng" algn="ctr">
                        <a:solidFill>
                          <a:schemeClr val="tx1"/>
                        </a:solidFill>
                        <a:prstDash val="solid"/>
                        <a:round/>
                        <a:headEnd type="none" w="med" len="med"/>
                        <a:tailEnd type="none" w="med" len="med"/>
                      </a:lnB>
                    </a:tcPr>
                  </a:tc>
                </a:tr>
                <a:tr h="288040">
                  <a:tc>
                    <a:txBody>
                      <a:bodyPr/>
                      <a:lstStyle/>
                      <a:p>
                        <a:pPr algn="r"/>
                        <a:r>
                          <a:rPr lang="en-US" altLang="zh-CN" sz="1600" b="1" dirty="0" smtClean="0">
                            <a:solidFill>
                              <a:srgbClr val="0000FF"/>
                            </a:solidFill>
                          </a:rPr>
                          <a:t>FFFF</a:t>
                        </a: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FFFE</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FFFD</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FFFC</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algn="r"/>
                        <a:r>
                          <a:rPr lang="en-US" altLang="zh-CN" sz="1600" b="1" dirty="0" smtClean="0">
                            <a:solidFill>
                              <a:srgbClr val="0000FF"/>
                            </a:solidFill>
                          </a:rPr>
                          <a:t>FFFB</a:t>
                        </a: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FFFA</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FFF9</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FFF8</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algn="r"/>
                        <a:r>
                          <a:rPr lang="en-US" altLang="zh-CN" sz="1600" b="1" dirty="0" smtClean="0">
                            <a:solidFill>
                              <a:srgbClr val="0000FF"/>
                            </a:solidFill>
                          </a:rPr>
                          <a:t>FFF7</a:t>
                        </a: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c>
                    <a:txBody>
                      <a:bodyPr/>
                      <a:lstStyle/>
                      <a:p>
                        <a:pPr algn="r"/>
                        <a:r>
                          <a:rPr lang="en-US" altLang="zh-CN" sz="1600" b="1" dirty="0" smtClean="0">
                            <a:solidFill>
                              <a:srgbClr val="0000FF"/>
                            </a:solidFill>
                          </a:rPr>
                          <a:t>FFF6</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c>
                    <a:txBody>
                      <a:bodyPr/>
                      <a:lstStyle/>
                      <a:p>
                        <a:pPr algn="r"/>
                        <a:r>
                          <a:rPr lang="en-US" altLang="zh-CN" sz="1600" b="1" dirty="0" smtClean="0">
                            <a:solidFill>
                              <a:srgbClr val="0000FF"/>
                            </a:solidFill>
                          </a:rPr>
                          <a:t>FFF5</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c>
                    <a:txBody>
                      <a:bodyPr/>
                      <a:lstStyle/>
                      <a:p>
                        <a:pPr algn="r"/>
                        <a:r>
                          <a:rPr lang="en-US" altLang="zh-CN" sz="1600" b="1" dirty="0" smtClean="0">
                            <a:solidFill>
                              <a:srgbClr val="0000FF"/>
                            </a:solidFill>
                          </a:rPr>
                          <a:t>FFF4</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r>
                <a:tr h="432059">
                  <a:tc>
                    <a:txBody>
                      <a:bodyPr/>
                      <a:lstStyle/>
                      <a:p>
                        <a:pPr algn="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c>
                    <a:txBody>
                      <a:bodyPr/>
                      <a:lstStyle/>
                      <a:p>
                        <a:pPr algn="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c>
                    <a:txBody>
                      <a:bodyPr/>
                      <a:lstStyle/>
                      <a:p>
                        <a:pPr algn="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c>
                    <a:txBody>
                      <a:bodyPr/>
                      <a:lstStyle/>
                      <a:p>
                        <a:pPr algn="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r>
                <a:tr h="288040">
                  <a:tc>
                    <a:txBody>
                      <a:bodyPr/>
                      <a:lstStyle/>
                      <a:p>
                        <a:pPr algn="r"/>
                        <a:r>
                          <a:rPr lang="en-US" altLang="zh-CN" sz="1600" b="1" dirty="0" smtClean="0">
                            <a:solidFill>
                              <a:srgbClr val="0000FF"/>
                            </a:solidFill>
                          </a:rPr>
                          <a:t>000B</a:t>
                        </a: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000A</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0009</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0008</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algn="r"/>
                        <a:r>
                          <a:rPr lang="en-US" altLang="zh-CN" sz="1600" b="1" dirty="0" smtClean="0">
                            <a:solidFill>
                              <a:srgbClr val="0000FF"/>
                            </a:solidFill>
                          </a:rPr>
                          <a:t>0007</a:t>
                        </a: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0006</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0005</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0004</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0000FF"/>
                            </a:solidFill>
                          </a:rPr>
                          <a:t>0003</a:t>
                        </a:r>
                        <a:endParaRPr lang="zh-CN" altLang="en-US" sz="1600" b="1" dirty="0">
                          <a:solidFill>
                            <a:srgbClr val="0000FF"/>
                          </a:solidFill>
                        </a:endParaRPr>
                      </a:p>
                    </a:txBody>
                    <a:tcPr marL="36000" marR="36000" marT="0" marB="0" anchor="ctr">
                      <a:lnL w="12700" cmpd="sng">
                        <a:noFill/>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0000FF"/>
                            </a:solidFill>
                          </a:rPr>
                          <a:t>0002</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0000FF"/>
                            </a:solidFill>
                          </a:rPr>
                          <a:t>0001</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0000FF"/>
                            </a:solidFill>
                          </a:rPr>
                          <a:t>0000</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algn="r"/>
                        <a:endParaRPr lang="zh-CN" altLang="en-US" sz="1600" b="1" dirty="0"/>
                      </a:p>
                    </a:txBody>
                    <a:tcPr marL="36000" marR="36000" marT="0" marB="0">
                      <a:lnL w="12700" cmpd="sng">
                        <a:noFill/>
                      </a:lnL>
                      <a:lnR w="12700" cmpd="sng">
                        <a:noFill/>
                      </a:lnR>
                      <a:lnT w="12700" cmpd="sng">
                        <a:noFill/>
                      </a:lnT>
                      <a:lnB w="12700" cmpd="sng">
                        <a:noFill/>
                      </a:lnB>
                    </a:tcPr>
                  </a:tc>
                  <a:tc>
                    <a:txBody>
                      <a:bodyPr/>
                      <a:lstStyle/>
                      <a:p>
                        <a:pPr marL="0" marR="0" indent="0" algn="dist"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FF0000"/>
                            </a:solidFill>
                          </a:rPr>
                          <a:t>D</a:t>
                        </a:r>
                        <a:r>
                          <a:rPr lang="en-US" altLang="zh-CN" sz="1600" b="1" baseline="-25000" dirty="0" smtClean="0">
                            <a:solidFill>
                              <a:srgbClr val="FF0000"/>
                            </a:solidFill>
                          </a:rPr>
                          <a:t>31</a:t>
                        </a:r>
                        <a:r>
                          <a:rPr lang="en-US" altLang="zh-CN" sz="1600" b="1" dirty="0" smtClean="0">
                            <a:solidFill>
                              <a:srgbClr val="FF0000"/>
                            </a:solidFill>
                          </a:rPr>
                          <a:t>  D</a:t>
                        </a:r>
                        <a:r>
                          <a:rPr lang="en-US" altLang="zh-CN" sz="1600" b="1" baseline="-25000" dirty="0" smtClean="0">
                            <a:solidFill>
                              <a:srgbClr val="FF0000"/>
                            </a:solidFill>
                          </a:rPr>
                          <a:t>24</a:t>
                        </a:r>
                        <a:endParaRPr lang="zh-CN" altLang="en-US" sz="1600" b="1" baseline="-25000" dirty="0" smtClean="0">
                          <a:solidFill>
                            <a:srgbClr val="FF0000"/>
                          </a:solidFill>
                        </a:endParaRPr>
                      </a:p>
                    </a:txBody>
                    <a:tcPr marL="36000" marR="36000" marT="0" marB="0">
                      <a:lnL w="12700" cmpd="sng">
                        <a:noFill/>
                      </a:lnL>
                      <a:lnR w="12700" cmpd="sng">
                        <a:noFill/>
                      </a:lnR>
                      <a:lnT w="19050" cap="flat" cmpd="sng" algn="ctr">
                        <a:solidFill>
                          <a:schemeClr val="tx1"/>
                        </a:solidFill>
                        <a:prstDash val="solid"/>
                        <a:round/>
                        <a:headEnd type="none" w="med" len="med"/>
                        <a:tailEnd type="none" w="med" len="med"/>
                      </a:lnT>
                      <a:lnB w="12700" cmpd="sng">
                        <a:noFill/>
                      </a:lnB>
                    </a:tcPr>
                  </a:tc>
                  <a:tc>
                    <a:txBody>
                      <a:bodyPr/>
                      <a:lstStyle/>
                      <a:p>
                        <a:pPr algn="r"/>
                        <a:endParaRPr lang="zh-CN" altLang="en-US" sz="1600" b="1" dirty="0">
                          <a:solidFill>
                            <a:srgbClr val="FF0000"/>
                          </a:solidFill>
                        </a:endParaRPr>
                      </a:p>
                    </a:txBody>
                    <a:tcPr marL="36000" marR="36000" marT="0" marB="0">
                      <a:lnL w="12700" cmpd="sng">
                        <a:noFill/>
                      </a:lnL>
                      <a:lnR w="12700" cmpd="sng">
                        <a:noFill/>
                      </a:lnR>
                      <a:lnT w="12700" cmpd="sng">
                        <a:noFill/>
                      </a:lnT>
                      <a:lnB w="12700" cmpd="sng">
                        <a:noFill/>
                      </a:lnB>
                    </a:tcPr>
                  </a:tc>
                  <a:tc>
                    <a:txBody>
                      <a:bodyPr/>
                      <a:lstStyle/>
                      <a:p>
                        <a:pPr marL="0" marR="0" indent="0" algn="dist"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FF0000"/>
                            </a:solidFill>
                          </a:rPr>
                          <a:t>D</a:t>
                        </a:r>
                        <a:r>
                          <a:rPr lang="en-US" altLang="zh-CN" sz="1600" b="1" baseline="-25000" dirty="0" smtClean="0">
                            <a:solidFill>
                              <a:srgbClr val="FF0000"/>
                            </a:solidFill>
                          </a:rPr>
                          <a:t>23</a:t>
                        </a:r>
                        <a:r>
                          <a:rPr lang="en-US" altLang="zh-CN" sz="1600" b="1" dirty="0" smtClean="0">
                            <a:solidFill>
                              <a:srgbClr val="FF0000"/>
                            </a:solidFill>
                          </a:rPr>
                          <a:t>   D</a:t>
                        </a:r>
                        <a:r>
                          <a:rPr lang="en-US" altLang="zh-CN" sz="1600" b="1" baseline="-25000" dirty="0" smtClean="0">
                            <a:solidFill>
                              <a:srgbClr val="FF0000"/>
                            </a:solidFill>
                          </a:rPr>
                          <a:t>16</a:t>
                        </a:r>
                        <a:endParaRPr lang="zh-CN" altLang="en-US" sz="1600" b="1" baseline="-25000" dirty="0" smtClean="0">
                          <a:solidFill>
                            <a:srgbClr val="FF0000"/>
                          </a:solidFill>
                        </a:endParaRPr>
                      </a:p>
                    </a:txBody>
                    <a:tcPr marL="36000" marR="36000" marT="0" marB="0">
                      <a:lnL w="12700" cmpd="sng">
                        <a:noFill/>
                      </a:lnL>
                      <a:lnR w="12700" cmpd="sng">
                        <a:noFill/>
                      </a:lnR>
                      <a:lnT w="19050" cap="flat" cmpd="sng" algn="ctr">
                        <a:solidFill>
                          <a:schemeClr val="tx1"/>
                        </a:solidFill>
                        <a:prstDash val="solid"/>
                        <a:round/>
                        <a:headEnd type="none" w="med" len="med"/>
                        <a:tailEnd type="none" w="med" len="med"/>
                      </a:lnT>
                      <a:lnB w="12700" cmpd="sng">
                        <a:noFill/>
                      </a:lnB>
                    </a:tcPr>
                  </a:tc>
                  <a:tc>
                    <a:txBody>
                      <a:bodyPr/>
                      <a:lstStyle/>
                      <a:p>
                        <a:pPr algn="r"/>
                        <a:endParaRPr lang="zh-CN" altLang="en-US" sz="1600" b="1" dirty="0">
                          <a:solidFill>
                            <a:srgbClr val="FF0000"/>
                          </a:solidFill>
                        </a:endParaRPr>
                      </a:p>
                    </a:txBody>
                    <a:tcPr marL="36000" marR="36000" marT="0" marB="0">
                      <a:lnL w="12700" cmpd="sng">
                        <a:noFill/>
                      </a:lnL>
                      <a:lnR w="12700" cmpd="sng">
                        <a:noFill/>
                      </a:lnR>
                      <a:lnT w="12700" cmpd="sng">
                        <a:noFill/>
                      </a:lnT>
                      <a:lnB w="12700" cmpd="sng">
                        <a:noFill/>
                      </a:lnB>
                    </a:tcPr>
                  </a:tc>
                  <a:tc>
                    <a:txBody>
                      <a:bodyPr/>
                      <a:lstStyle/>
                      <a:p>
                        <a:pPr marL="0" marR="0" indent="0" algn="dist"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FF0000"/>
                            </a:solidFill>
                          </a:rPr>
                          <a:t>D</a:t>
                        </a:r>
                        <a:r>
                          <a:rPr lang="en-US" altLang="zh-CN" sz="1600" b="1" baseline="-25000" dirty="0" smtClean="0">
                            <a:solidFill>
                              <a:srgbClr val="FF0000"/>
                            </a:solidFill>
                          </a:rPr>
                          <a:t>15</a:t>
                        </a:r>
                        <a:r>
                          <a:rPr lang="en-US" altLang="zh-CN" sz="1600" b="1" dirty="0" smtClean="0">
                            <a:solidFill>
                              <a:srgbClr val="FF0000"/>
                            </a:solidFill>
                          </a:rPr>
                          <a:t>   D</a:t>
                        </a:r>
                        <a:r>
                          <a:rPr lang="en-US" altLang="zh-CN" sz="1600" b="1" baseline="-25000" dirty="0" smtClean="0">
                            <a:solidFill>
                              <a:srgbClr val="FF0000"/>
                            </a:solidFill>
                          </a:rPr>
                          <a:t>8</a:t>
                        </a:r>
                        <a:endParaRPr lang="zh-CN" altLang="en-US" sz="1600" b="1" baseline="-25000" dirty="0" smtClean="0">
                          <a:solidFill>
                            <a:srgbClr val="FF0000"/>
                          </a:solidFill>
                        </a:endParaRPr>
                      </a:p>
                    </a:txBody>
                    <a:tcPr marL="36000" marR="36000" marT="0" marB="0">
                      <a:lnL w="12700" cmpd="sng">
                        <a:noFill/>
                      </a:lnL>
                      <a:lnR w="12700" cmpd="sng">
                        <a:noFill/>
                      </a:lnR>
                      <a:lnT w="19050" cap="flat" cmpd="sng" algn="ctr">
                        <a:solidFill>
                          <a:schemeClr val="tx1"/>
                        </a:solidFill>
                        <a:prstDash val="solid"/>
                        <a:round/>
                        <a:headEnd type="none" w="med" len="med"/>
                        <a:tailEnd type="none" w="med" len="med"/>
                      </a:lnT>
                      <a:lnB w="12700" cmpd="sng">
                        <a:noFill/>
                      </a:lnB>
                    </a:tcPr>
                  </a:tc>
                  <a:tc>
                    <a:txBody>
                      <a:bodyPr/>
                      <a:lstStyle/>
                      <a:p>
                        <a:pPr algn="r"/>
                        <a:endParaRPr lang="zh-CN" altLang="en-US" sz="1600" b="1" dirty="0">
                          <a:solidFill>
                            <a:srgbClr val="FF0000"/>
                          </a:solidFill>
                        </a:endParaRPr>
                      </a:p>
                    </a:txBody>
                    <a:tcPr marL="36000" marR="36000" marT="0" marB="0">
                      <a:lnL w="12700" cmpd="sng">
                        <a:noFill/>
                      </a:lnL>
                      <a:lnR w="12700" cmpd="sng">
                        <a:noFill/>
                      </a:lnR>
                      <a:lnT w="12700" cmpd="sng">
                        <a:noFill/>
                      </a:lnT>
                      <a:lnB w="12700" cmpd="sng">
                        <a:noFill/>
                      </a:lnB>
                    </a:tcPr>
                  </a:tc>
                  <a:tc>
                    <a:txBody>
                      <a:bodyPr/>
                      <a:lstStyle/>
                      <a:p>
                        <a:pPr algn="dist"/>
                        <a:r>
                          <a:rPr lang="en-US" altLang="zh-CN" sz="1600" b="1" dirty="0" smtClean="0">
                            <a:solidFill>
                              <a:srgbClr val="FF0000"/>
                            </a:solidFill>
                          </a:rPr>
                          <a:t>D</a:t>
                        </a:r>
                        <a:r>
                          <a:rPr lang="en-US" altLang="zh-CN" sz="1600" b="1" baseline="-25000" dirty="0" smtClean="0">
                            <a:solidFill>
                              <a:srgbClr val="FF0000"/>
                            </a:solidFill>
                          </a:rPr>
                          <a:t>7</a:t>
                        </a:r>
                        <a:r>
                          <a:rPr lang="en-US" altLang="zh-CN" sz="1600" b="1" dirty="0" smtClean="0">
                            <a:solidFill>
                              <a:srgbClr val="FF0000"/>
                            </a:solidFill>
                          </a:rPr>
                          <a:t>     D</a:t>
                        </a:r>
                        <a:r>
                          <a:rPr lang="en-US" altLang="zh-CN" sz="1600" b="1" baseline="-25000" dirty="0" smtClean="0">
                            <a:solidFill>
                              <a:srgbClr val="FF0000"/>
                            </a:solidFill>
                          </a:rPr>
                          <a:t>0</a:t>
                        </a:r>
                        <a:endParaRPr lang="zh-CN" altLang="en-US" sz="1600" b="1" baseline="-25000" dirty="0">
                          <a:solidFill>
                            <a:srgbClr val="FF0000"/>
                          </a:solidFill>
                        </a:endParaRPr>
                      </a:p>
                    </a:txBody>
                    <a:tcPr marL="36000" marR="36000" marT="0" marB="0">
                      <a:lnL w="12700" cmpd="sng">
                        <a:noFill/>
                      </a:lnL>
                      <a:lnR w="12700" cmpd="sng">
                        <a:noFill/>
                      </a:lnR>
                      <a:lnT w="19050" cap="flat" cmpd="sng" algn="ctr">
                        <a:solidFill>
                          <a:schemeClr val="tx1"/>
                        </a:solidFill>
                        <a:prstDash val="solid"/>
                        <a:round/>
                        <a:headEnd type="none" w="med" len="med"/>
                        <a:tailEnd type="none" w="med" len="med"/>
                      </a:lnT>
                      <a:lnB w="12700" cmpd="sng">
                        <a:noFill/>
                      </a:lnB>
                    </a:tcPr>
                  </a:tc>
                </a:tr>
              </a:tbl>
            </a:graphicData>
          </a:graphic>
        </p:graphicFrame>
        <p:sp>
          <p:nvSpPr>
            <p:cNvPr id="7" name="文本框 6"/>
            <p:cNvSpPr txBox="1"/>
            <p:nvPr/>
          </p:nvSpPr>
          <p:spPr>
            <a:xfrm>
              <a:off x="1943141" y="2169318"/>
              <a:ext cx="461665" cy="360050"/>
            </a:xfrm>
            <a:prstGeom prst="rect">
              <a:avLst/>
            </a:prstGeom>
            <a:noFill/>
          </p:spPr>
          <p:txBody>
            <a:bodyPr vert="eaVert" wrap="square" rtlCol="0">
              <a:spAutoFit/>
            </a:bodyPr>
            <a:lstStyle/>
            <a:p>
              <a:r>
                <a:rPr lang="en-US" altLang="zh-CN" dirty="0" smtClean="0">
                  <a:latin typeface="+mn-ea"/>
                  <a:ea typeface="+mn-ea"/>
                </a:rPr>
                <a:t>…</a:t>
              </a:r>
              <a:endParaRPr lang="zh-CN" altLang="en-US" dirty="0">
                <a:latin typeface="+mn-ea"/>
                <a:ea typeface="+mn-ea"/>
              </a:endParaRPr>
            </a:p>
          </p:txBody>
        </p:sp>
        <p:sp>
          <p:nvSpPr>
            <p:cNvPr id="8" name="文本框 7"/>
            <p:cNvSpPr txBox="1"/>
            <p:nvPr/>
          </p:nvSpPr>
          <p:spPr>
            <a:xfrm>
              <a:off x="3960407" y="2169318"/>
              <a:ext cx="461665" cy="360050"/>
            </a:xfrm>
            <a:prstGeom prst="rect">
              <a:avLst/>
            </a:prstGeom>
            <a:noFill/>
          </p:spPr>
          <p:txBody>
            <a:bodyPr vert="eaVert" wrap="square" rtlCol="0">
              <a:spAutoFit/>
            </a:bodyPr>
            <a:lstStyle/>
            <a:p>
              <a:r>
                <a:rPr lang="en-US" altLang="zh-CN" dirty="0" smtClean="0">
                  <a:latin typeface="+mn-ea"/>
                  <a:ea typeface="+mn-ea"/>
                </a:rPr>
                <a:t>…</a:t>
              </a:r>
              <a:endParaRPr lang="zh-CN" altLang="en-US" dirty="0">
                <a:latin typeface="+mn-ea"/>
                <a:ea typeface="+mn-ea"/>
              </a:endParaRPr>
            </a:p>
          </p:txBody>
        </p:sp>
        <p:sp>
          <p:nvSpPr>
            <p:cNvPr id="9" name="文本框 8"/>
            <p:cNvSpPr txBox="1"/>
            <p:nvPr/>
          </p:nvSpPr>
          <p:spPr>
            <a:xfrm>
              <a:off x="5957945" y="2169318"/>
              <a:ext cx="461665" cy="360050"/>
            </a:xfrm>
            <a:prstGeom prst="rect">
              <a:avLst/>
            </a:prstGeom>
            <a:noFill/>
          </p:spPr>
          <p:txBody>
            <a:bodyPr vert="eaVert" wrap="square" rtlCol="0">
              <a:spAutoFit/>
            </a:bodyPr>
            <a:lstStyle/>
            <a:p>
              <a:r>
                <a:rPr lang="en-US" altLang="zh-CN" dirty="0" smtClean="0">
                  <a:latin typeface="+mn-ea"/>
                  <a:ea typeface="+mn-ea"/>
                </a:rPr>
                <a:t>…</a:t>
              </a:r>
              <a:endParaRPr lang="zh-CN" altLang="en-US" dirty="0">
                <a:latin typeface="+mn-ea"/>
                <a:ea typeface="+mn-ea"/>
              </a:endParaRPr>
            </a:p>
          </p:txBody>
        </p:sp>
        <p:sp>
          <p:nvSpPr>
            <p:cNvPr id="10" name="文本框 9"/>
            <p:cNvSpPr txBox="1"/>
            <p:nvPr/>
          </p:nvSpPr>
          <p:spPr>
            <a:xfrm>
              <a:off x="8001013" y="2169318"/>
              <a:ext cx="461665" cy="360050"/>
            </a:xfrm>
            <a:prstGeom prst="rect">
              <a:avLst/>
            </a:prstGeom>
            <a:noFill/>
          </p:spPr>
          <p:txBody>
            <a:bodyPr vert="eaVert" wrap="square" rtlCol="0">
              <a:spAutoFit/>
            </a:bodyPr>
            <a:lstStyle/>
            <a:p>
              <a:r>
                <a:rPr lang="en-US" altLang="zh-CN" dirty="0" smtClean="0">
                  <a:latin typeface="+mn-ea"/>
                  <a:ea typeface="+mn-ea"/>
                </a:rPr>
                <a:t>…</a:t>
              </a:r>
              <a:endParaRPr lang="zh-CN" altLang="en-US" dirty="0">
                <a:latin typeface="+mn-ea"/>
                <a:ea typeface="+mn-ea"/>
              </a:endParaRPr>
            </a:p>
          </p:txBody>
        </p:sp>
        <p:cxnSp>
          <p:nvCxnSpPr>
            <p:cNvPr id="11" name="直接连接符 10"/>
            <p:cNvCxnSpPr/>
            <p:nvPr/>
          </p:nvCxnSpPr>
          <p:spPr bwMode="auto">
            <a:xfrm>
              <a:off x="8050880" y="1028468"/>
              <a:ext cx="253688" cy="0"/>
            </a:xfrm>
            <a:prstGeom prst="line">
              <a:avLst/>
            </a:prstGeom>
            <a:noFill/>
            <a:ln w="19050" cap="flat" cmpd="sng" algn="ctr">
              <a:solidFill>
                <a:schemeClr val="tx1"/>
              </a:solidFill>
              <a:prstDash val="solid"/>
              <a:round/>
              <a:headEnd type="none" w="med" len="med"/>
              <a:tailEnd type="none" w="med" len="lg"/>
            </a:ln>
            <a:effectLst/>
          </p:spPr>
        </p:cxnSp>
        <p:cxnSp>
          <p:nvCxnSpPr>
            <p:cNvPr id="12" name="直接连接符 11"/>
            <p:cNvCxnSpPr/>
            <p:nvPr/>
          </p:nvCxnSpPr>
          <p:spPr bwMode="auto">
            <a:xfrm>
              <a:off x="6032053" y="1028468"/>
              <a:ext cx="253688" cy="0"/>
            </a:xfrm>
            <a:prstGeom prst="line">
              <a:avLst/>
            </a:prstGeom>
            <a:noFill/>
            <a:ln w="19050" cap="flat" cmpd="sng" algn="ctr">
              <a:solidFill>
                <a:schemeClr val="tx1"/>
              </a:solidFill>
              <a:prstDash val="solid"/>
              <a:round/>
              <a:headEnd type="none" w="med" len="med"/>
              <a:tailEnd type="none" w="med" len="lg"/>
            </a:ln>
            <a:effectLst/>
          </p:spPr>
        </p:cxnSp>
        <p:cxnSp>
          <p:nvCxnSpPr>
            <p:cNvPr id="13" name="直接连接符 12"/>
            <p:cNvCxnSpPr/>
            <p:nvPr/>
          </p:nvCxnSpPr>
          <p:spPr bwMode="auto">
            <a:xfrm>
              <a:off x="4007765" y="1028468"/>
              <a:ext cx="253688" cy="0"/>
            </a:xfrm>
            <a:prstGeom prst="line">
              <a:avLst/>
            </a:prstGeom>
            <a:noFill/>
            <a:ln w="19050" cap="flat" cmpd="sng" algn="ctr">
              <a:solidFill>
                <a:schemeClr val="tx1"/>
              </a:solidFill>
              <a:prstDash val="solid"/>
              <a:round/>
              <a:headEnd type="none" w="med" len="med"/>
              <a:tailEnd type="none" w="med" len="lg"/>
            </a:ln>
            <a:effectLst/>
          </p:spPr>
        </p:cxnSp>
        <p:cxnSp>
          <p:nvCxnSpPr>
            <p:cNvPr id="14" name="直接连接符 13"/>
            <p:cNvCxnSpPr/>
            <p:nvPr/>
          </p:nvCxnSpPr>
          <p:spPr bwMode="auto">
            <a:xfrm>
              <a:off x="1998207" y="1028468"/>
              <a:ext cx="253688" cy="0"/>
            </a:xfrm>
            <a:prstGeom prst="line">
              <a:avLst/>
            </a:prstGeom>
            <a:noFill/>
            <a:ln w="19050" cap="flat" cmpd="sng" algn="ctr">
              <a:solidFill>
                <a:schemeClr val="tx1"/>
              </a:solidFill>
              <a:prstDash val="solid"/>
              <a:round/>
              <a:headEnd type="none" w="med" len="med"/>
              <a:tailEnd type="none" w="med" len="lg"/>
            </a:ln>
            <a:effectLst/>
          </p:spPr>
        </p:cxnSp>
      </p:grpSp>
      <p:grpSp>
        <p:nvGrpSpPr>
          <p:cNvPr id="50" name="组合 49"/>
          <p:cNvGrpSpPr/>
          <p:nvPr/>
        </p:nvGrpSpPr>
        <p:grpSpPr>
          <a:xfrm>
            <a:off x="4191750" y="873669"/>
            <a:ext cx="4052760" cy="2483320"/>
            <a:chOff x="4191750" y="873669"/>
            <a:chExt cx="4052760" cy="2483320"/>
          </a:xfrm>
        </p:grpSpPr>
        <p:graphicFrame>
          <p:nvGraphicFramePr>
            <p:cNvPr id="16" name="内容占位符 4"/>
            <p:cNvGraphicFramePr>
              <a:graphicFrameLocks/>
            </p:cNvGraphicFramePr>
            <p:nvPr>
              <p:extLst>
                <p:ext uri="{D42A27DB-BD31-4B8C-83A1-F6EECF244321}">
                  <p14:modId xmlns:p14="http://schemas.microsoft.com/office/powerpoint/2010/main" val="4253546921"/>
                </p:ext>
              </p:extLst>
            </p:nvPr>
          </p:nvGraphicFramePr>
          <p:xfrm>
            <a:off x="4191750" y="908650"/>
            <a:ext cx="4052760" cy="2448339"/>
          </p:xfrm>
          <a:graphic>
            <a:graphicData uri="http://schemas.openxmlformats.org/drawingml/2006/table">
              <a:tbl>
                <a:tblPr firstRow="1" bandRow="1">
                  <a:tableStyleId>{5940675A-B579-460E-94D1-54222C63F5DA}</a:tableStyleId>
                </a:tblPr>
                <a:tblGrid>
                  <a:gridCol w="1224170"/>
                  <a:gridCol w="792110"/>
                  <a:gridCol w="1224170"/>
                  <a:gridCol w="812310"/>
                </a:tblGrid>
                <a:tr h="288040">
                  <a:tc>
                    <a:txBody>
                      <a:bodyPr/>
                      <a:lstStyle/>
                      <a:p>
                        <a:pPr algn="r"/>
                        <a:endParaRPr lang="zh-CN" altLang="en-US" sz="1600" b="1" dirty="0"/>
                      </a:p>
                    </a:txBody>
                    <a:tcPr marL="36000" marR="36000" marT="0" marB="0" anchor="ctr">
                      <a:lnL w="12700" cmpd="sng">
                        <a:noFill/>
                      </a:lnL>
                      <a:lnR w="12700" cmpd="sng">
                        <a:noFill/>
                      </a:lnR>
                      <a:lnT w="12700" cmpd="sng">
                        <a:noFill/>
                      </a:lnT>
                      <a:lnB w="12700" cmpd="sng">
                        <a:noFill/>
                      </a:lnB>
                    </a:tcPr>
                  </a:tc>
                  <a:tc>
                    <a:txBody>
                      <a:bodyPr/>
                      <a:lstStyle/>
                      <a:p>
                        <a:pPr marL="0" algn="ctr" defTabSz="914400" rtl="0" eaLnBrk="1" latinLnBrk="0" hangingPunct="1"/>
                        <a:endParaRPr lang="zh-CN" altLang="en-US" sz="1600" b="1" kern="1200" baseline="0" dirty="0">
                          <a:solidFill>
                            <a:schemeClr val="tx1"/>
                          </a:solidFill>
                          <a:latin typeface="+mn-lt"/>
                          <a:ea typeface="+mn-ea"/>
                          <a:cs typeface="+mn-cs"/>
                        </a:endParaRPr>
                      </a:p>
                    </a:txBody>
                    <a:tcPr marL="36000" marR="36000" marT="0" marB="0" anchor="ctr">
                      <a:lnL w="12700" cmpd="sng">
                        <a:noFill/>
                      </a:lnL>
                      <a:lnR w="12700" cmpd="sng">
                        <a:noFill/>
                      </a:lnR>
                      <a:lnT w="12700" cmpd="sng">
                        <a:noFill/>
                      </a:lnT>
                      <a:lnB w="19050" cap="flat" cmpd="sng" algn="ctr">
                        <a:solidFill>
                          <a:schemeClr val="tx1"/>
                        </a:solidFill>
                        <a:prstDash val="solid"/>
                        <a:round/>
                        <a:headEnd type="none" w="med" len="med"/>
                        <a:tailEnd type="none" w="med" len="med"/>
                      </a:lnB>
                    </a:tcPr>
                  </a:tc>
                  <a:tc>
                    <a:txBody>
                      <a:bodyPr/>
                      <a:lstStyle/>
                      <a:p>
                        <a:pPr algn="r"/>
                        <a:endParaRPr lang="zh-CN" altLang="en-US" sz="1600" b="1" dirty="0"/>
                      </a:p>
                    </a:txBody>
                    <a:tcPr marL="36000" marR="36000" marT="0" marB="0" anchor="ctr">
                      <a:lnL w="12700" cmpd="sng">
                        <a:noFill/>
                      </a:lnL>
                      <a:lnR w="12700" cmpd="sng">
                        <a:noFill/>
                      </a:lnR>
                      <a:lnT w="12700" cmpd="sng">
                        <a:noFill/>
                      </a:lnT>
                      <a:lnB w="12700" cmpd="sng">
                        <a:noFill/>
                      </a:lnB>
                    </a:tcPr>
                  </a:tc>
                  <a:tc>
                    <a:txBody>
                      <a:bodyPr/>
                      <a:lstStyle/>
                      <a:p>
                        <a:pPr marL="0" algn="ctr" defTabSz="914400" rtl="0" eaLnBrk="1" latinLnBrk="0" hangingPunct="1"/>
                        <a:r>
                          <a:rPr lang="en-US" altLang="zh-CN" sz="1600" b="1" dirty="0" smtClean="0"/>
                          <a:t>BHE</a:t>
                        </a:r>
                        <a:endParaRPr lang="zh-CN" altLang="en-US" sz="1600" b="1" kern="1200" baseline="-25000" dirty="0">
                          <a:solidFill>
                            <a:schemeClr val="tx1"/>
                          </a:solidFill>
                          <a:latin typeface="+mn-lt"/>
                          <a:ea typeface="+mn-ea"/>
                          <a:cs typeface="+mn-cs"/>
                        </a:endParaRPr>
                      </a:p>
                    </a:txBody>
                    <a:tcPr marL="36000" marR="36000" marT="0" marB="0" anchor="ctr">
                      <a:lnL w="12700" cmpd="sng">
                        <a:noFill/>
                      </a:lnL>
                      <a:lnR w="12700" cmpd="sng">
                        <a:noFill/>
                      </a:lnR>
                      <a:lnT w="12700" cmpd="sng">
                        <a:noFill/>
                      </a:lnT>
                      <a:lnB w="19050" cap="flat" cmpd="sng" algn="ctr">
                        <a:solidFill>
                          <a:schemeClr val="tx1"/>
                        </a:solidFill>
                        <a:prstDash val="solid"/>
                        <a:round/>
                        <a:headEnd type="none" w="med" len="med"/>
                        <a:tailEnd type="none" w="med" len="med"/>
                      </a:lnB>
                    </a:tcPr>
                  </a:tc>
                </a:tr>
                <a:tr h="288040">
                  <a:tc>
                    <a:txBody>
                      <a:bodyPr/>
                      <a:lstStyle/>
                      <a:p>
                        <a:pPr algn="r"/>
                        <a:r>
                          <a:rPr lang="en-US" altLang="zh-CN" sz="1600" b="1" dirty="0" smtClean="0">
                            <a:solidFill>
                              <a:srgbClr val="0000FF"/>
                            </a:solidFill>
                          </a:rPr>
                          <a:t>FFFF</a:t>
                        </a:r>
                        <a:endParaRPr lang="zh-CN" altLang="en-US" sz="1600" b="1" dirty="0">
                          <a:solidFill>
                            <a:srgbClr val="0000FF"/>
                          </a:solidFill>
                        </a:endParaRPr>
                      </a:p>
                    </a:txBody>
                    <a:tcPr marL="36000" marR="36000"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FFFE</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algn="r"/>
                        <a:r>
                          <a:rPr lang="en-US" altLang="zh-CN" sz="1600" b="1" dirty="0" smtClean="0">
                            <a:solidFill>
                              <a:srgbClr val="0000FF"/>
                            </a:solidFill>
                          </a:rPr>
                          <a:t>FFFD</a:t>
                        </a:r>
                        <a:endParaRPr lang="zh-CN" altLang="en-US" sz="1600" b="1" dirty="0">
                          <a:solidFill>
                            <a:srgbClr val="0000FF"/>
                          </a:solidFill>
                        </a:endParaRPr>
                      </a:p>
                    </a:txBody>
                    <a:tcPr marL="36000" marR="36000"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c>
                    <a:txBody>
                      <a:bodyPr/>
                      <a:lstStyle/>
                      <a:p>
                        <a:pPr algn="r"/>
                        <a:r>
                          <a:rPr lang="en-US" altLang="zh-CN" sz="1600" b="1" dirty="0" smtClean="0">
                            <a:solidFill>
                              <a:srgbClr val="0000FF"/>
                            </a:solidFill>
                          </a:rPr>
                          <a:t>FFFC</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r>
                <a:tr h="432059">
                  <a:tc>
                    <a:txBody>
                      <a:bodyPr/>
                      <a:lstStyle/>
                      <a:p>
                        <a:pPr algn="r"/>
                        <a:endParaRPr lang="zh-CN" altLang="en-US" sz="1600" b="1" dirty="0">
                          <a:solidFill>
                            <a:srgbClr val="0000FF"/>
                          </a:solidFill>
                        </a:endParaRPr>
                      </a:p>
                    </a:txBody>
                    <a:tcPr marL="36000" marR="36000"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c>
                    <a:txBody>
                      <a:bodyPr/>
                      <a:lstStyle/>
                      <a:p>
                        <a:pPr algn="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r>
                <a:tr h="288040">
                  <a:tc>
                    <a:txBody>
                      <a:bodyPr/>
                      <a:lstStyle/>
                      <a:p>
                        <a:pPr algn="r"/>
                        <a:r>
                          <a:rPr lang="en-US" altLang="zh-CN" sz="1600" b="1" dirty="0" smtClean="0">
                            <a:solidFill>
                              <a:srgbClr val="0000FF"/>
                            </a:solidFill>
                          </a:rPr>
                          <a:t>0005</a:t>
                        </a:r>
                        <a:endParaRPr lang="zh-CN" altLang="en-US" sz="1600" b="1" dirty="0">
                          <a:solidFill>
                            <a:srgbClr val="0000FF"/>
                          </a:solidFill>
                        </a:endParaRPr>
                      </a:p>
                    </a:txBody>
                    <a:tcPr marL="36000" marR="36000"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0004</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algn="r"/>
                        <a:r>
                          <a:rPr lang="en-US" altLang="zh-CN" sz="1600" b="1" dirty="0" smtClean="0">
                            <a:solidFill>
                              <a:srgbClr val="0000FF"/>
                            </a:solidFill>
                          </a:rPr>
                          <a:t>0003</a:t>
                        </a:r>
                        <a:endParaRPr lang="zh-CN" altLang="en-US" sz="1600" b="1" dirty="0">
                          <a:solidFill>
                            <a:srgbClr val="0000FF"/>
                          </a:solidFill>
                        </a:endParaRPr>
                      </a:p>
                    </a:txBody>
                    <a:tcPr marL="36000" marR="36000"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algn="r"/>
                        <a:r>
                          <a:rPr lang="en-US" altLang="zh-CN" sz="1600" b="1" dirty="0" smtClean="0">
                            <a:solidFill>
                              <a:srgbClr val="0000FF"/>
                            </a:solidFill>
                          </a:rPr>
                          <a:t>0002</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0000FF"/>
                            </a:solidFill>
                          </a:rPr>
                          <a:t>0001</a:t>
                        </a:r>
                        <a:endParaRPr lang="zh-CN" altLang="en-US" sz="1600" b="1" dirty="0">
                          <a:solidFill>
                            <a:srgbClr val="0000FF"/>
                          </a:solidFill>
                        </a:endParaRPr>
                      </a:p>
                    </a:txBody>
                    <a:tcPr marL="36000" marR="36000"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0000FF"/>
                            </a:solidFill>
                          </a:rPr>
                          <a:t>0000</a:t>
                        </a:r>
                        <a:endParaRPr lang="zh-CN" altLang="en-US" sz="1600" b="1" dirty="0">
                          <a:solidFill>
                            <a:srgbClr val="0000FF"/>
                          </a:solidFill>
                        </a:endParaRPr>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algn="r"/>
                        <a:endParaRPr lang="zh-CN" altLang="en-US" sz="1600" b="1" dirty="0">
                          <a:solidFill>
                            <a:srgbClr val="FF0000"/>
                          </a:solidFill>
                        </a:endParaRPr>
                      </a:p>
                    </a:txBody>
                    <a:tcPr marL="36000" marR="36000" marT="0" marB="0">
                      <a:lnL w="12700" cmpd="sng">
                        <a:noFill/>
                      </a:lnL>
                      <a:lnR w="12700" cmpd="sng">
                        <a:noFill/>
                      </a:lnR>
                      <a:lnT w="12700" cmpd="sng">
                        <a:noFill/>
                      </a:lnT>
                      <a:lnB w="12700" cmpd="sng">
                        <a:noFill/>
                      </a:lnB>
                    </a:tcPr>
                  </a:tc>
                  <a:tc>
                    <a:txBody>
                      <a:bodyPr/>
                      <a:lstStyle/>
                      <a:p>
                        <a:pPr marL="0" marR="0" indent="0" algn="dist"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FF0000"/>
                            </a:solidFill>
                          </a:rPr>
                          <a:t>D</a:t>
                        </a:r>
                        <a:r>
                          <a:rPr lang="en-US" altLang="zh-CN" sz="1600" b="1" baseline="-25000" dirty="0" smtClean="0">
                            <a:solidFill>
                              <a:srgbClr val="FF0000"/>
                            </a:solidFill>
                          </a:rPr>
                          <a:t>15</a:t>
                        </a:r>
                        <a:r>
                          <a:rPr lang="en-US" altLang="zh-CN" sz="1600" b="1" dirty="0" smtClean="0">
                            <a:solidFill>
                              <a:srgbClr val="FF0000"/>
                            </a:solidFill>
                          </a:rPr>
                          <a:t>   D</a:t>
                        </a:r>
                        <a:r>
                          <a:rPr lang="en-US" altLang="zh-CN" sz="1600" b="1" baseline="-25000" dirty="0" smtClean="0">
                            <a:solidFill>
                              <a:srgbClr val="FF0000"/>
                            </a:solidFill>
                          </a:rPr>
                          <a:t>8</a:t>
                        </a:r>
                        <a:endParaRPr lang="zh-CN" altLang="en-US" sz="1600" b="1" baseline="-25000" dirty="0" smtClean="0">
                          <a:solidFill>
                            <a:srgbClr val="FF0000"/>
                          </a:solidFill>
                        </a:endParaRPr>
                      </a:p>
                    </a:txBody>
                    <a:tcPr marL="36000" marR="36000" marT="0" marB="0">
                      <a:lnL w="12700" cmpd="sng">
                        <a:noFill/>
                      </a:lnL>
                      <a:lnR w="12700" cmpd="sng">
                        <a:noFill/>
                      </a:lnR>
                      <a:lnT w="19050" cap="flat" cmpd="sng" algn="ctr">
                        <a:solidFill>
                          <a:schemeClr val="tx1"/>
                        </a:solidFill>
                        <a:prstDash val="solid"/>
                        <a:round/>
                        <a:headEnd type="none" w="med" len="med"/>
                        <a:tailEnd type="none" w="med" len="med"/>
                      </a:lnT>
                      <a:lnB w="12700" cmpd="sng">
                        <a:noFill/>
                      </a:lnB>
                    </a:tcPr>
                  </a:tc>
                  <a:tc>
                    <a:txBody>
                      <a:bodyPr/>
                      <a:lstStyle/>
                      <a:p>
                        <a:pPr algn="r"/>
                        <a:endParaRPr lang="zh-CN" altLang="en-US" sz="1600" b="1" dirty="0">
                          <a:solidFill>
                            <a:srgbClr val="FF0000"/>
                          </a:solidFill>
                        </a:endParaRPr>
                      </a:p>
                    </a:txBody>
                    <a:tcPr marL="36000" marR="36000" marT="0" marB="0">
                      <a:lnL w="12700" cmpd="sng">
                        <a:noFill/>
                      </a:lnL>
                      <a:lnR w="12700" cmpd="sng">
                        <a:noFill/>
                      </a:lnR>
                      <a:lnT w="12700" cmpd="sng">
                        <a:noFill/>
                      </a:lnT>
                      <a:lnB w="12700" cmpd="sng">
                        <a:noFill/>
                      </a:lnB>
                    </a:tcPr>
                  </a:tc>
                  <a:tc>
                    <a:txBody>
                      <a:bodyPr/>
                      <a:lstStyle/>
                      <a:p>
                        <a:pPr algn="dist"/>
                        <a:r>
                          <a:rPr lang="en-US" altLang="zh-CN" sz="1600" b="1" dirty="0" smtClean="0">
                            <a:solidFill>
                              <a:srgbClr val="FF0000"/>
                            </a:solidFill>
                          </a:rPr>
                          <a:t>D</a:t>
                        </a:r>
                        <a:r>
                          <a:rPr lang="en-US" altLang="zh-CN" sz="1600" b="1" baseline="-25000" dirty="0" smtClean="0">
                            <a:solidFill>
                              <a:srgbClr val="FF0000"/>
                            </a:solidFill>
                          </a:rPr>
                          <a:t>7</a:t>
                        </a:r>
                        <a:r>
                          <a:rPr lang="en-US" altLang="zh-CN" sz="1600" b="1" dirty="0" smtClean="0">
                            <a:solidFill>
                              <a:srgbClr val="FF0000"/>
                            </a:solidFill>
                          </a:rPr>
                          <a:t>     D</a:t>
                        </a:r>
                        <a:r>
                          <a:rPr lang="en-US" altLang="zh-CN" sz="1600" b="1" baseline="-25000" dirty="0" smtClean="0">
                            <a:solidFill>
                              <a:srgbClr val="FF0000"/>
                            </a:solidFill>
                          </a:rPr>
                          <a:t>0</a:t>
                        </a:r>
                        <a:endParaRPr lang="zh-CN" altLang="en-US" sz="1600" b="1" baseline="-25000" dirty="0">
                          <a:solidFill>
                            <a:srgbClr val="FF0000"/>
                          </a:solidFill>
                        </a:endParaRPr>
                      </a:p>
                    </a:txBody>
                    <a:tcPr marL="36000" marR="36000" marT="0" marB="0">
                      <a:lnL w="12700" cmpd="sng">
                        <a:noFill/>
                      </a:lnL>
                      <a:lnR w="12700" cmpd="sng">
                        <a:noFill/>
                      </a:lnR>
                      <a:lnT w="19050" cap="flat" cmpd="sng" algn="ctr">
                        <a:solidFill>
                          <a:schemeClr val="tx1"/>
                        </a:solidFill>
                        <a:prstDash val="solid"/>
                        <a:round/>
                        <a:headEnd type="none" w="med" len="med"/>
                        <a:tailEnd type="none" w="med" len="med"/>
                      </a:lnT>
                      <a:lnB w="12700" cmpd="sng">
                        <a:noFill/>
                      </a:lnB>
                    </a:tcPr>
                  </a:tc>
                </a:tr>
              </a:tbl>
            </a:graphicData>
          </a:graphic>
        </p:graphicFrame>
        <p:sp>
          <p:nvSpPr>
            <p:cNvPr id="17" name="文本框 16"/>
            <p:cNvSpPr txBox="1"/>
            <p:nvPr/>
          </p:nvSpPr>
          <p:spPr>
            <a:xfrm>
              <a:off x="5590105" y="1805132"/>
              <a:ext cx="461665" cy="360050"/>
            </a:xfrm>
            <a:prstGeom prst="rect">
              <a:avLst/>
            </a:prstGeom>
            <a:noFill/>
          </p:spPr>
          <p:txBody>
            <a:bodyPr vert="eaVert" wrap="square" rtlCol="0">
              <a:spAutoFit/>
            </a:bodyPr>
            <a:lstStyle/>
            <a:p>
              <a:r>
                <a:rPr lang="en-US" altLang="zh-CN" dirty="0" smtClean="0">
                  <a:latin typeface="+mn-ea"/>
                  <a:ea typeface="+mn-ea"/>
                </a:rPr>
                <a:t>…</a:t>
              </a:r>
              <a:endParaRPr lang="zh-CN" altLang="en-US" dirty="0">
                <a:latin typeface="+mn-ea"/>
                <a:ea typeface="+mn-ea"/>
              </a:endParaRPr>
            </a:p>
          </p:txBody>
        </p:sp>
        <p:sp>
          <p:nvSpPr>
            <p:cNvPr id="18" name="文本框 17"/>
            <p:cNvSpPr txBox="1"/>
            <p:nvPr/>
          </p:nvSpPr>
          <p:spPr>
            <a:xfrm>
              <a:off x="7614366" y="1806630"/>
              <a:ext cx="461665" cy="360050"/>
            </a:xfrm>
            <a:prstGeom prst="rect">
              <a:avLst/>
            </a:prstGeom>
            <a:noFill/>
          </p:spPr>
          <p:txBody>
            <a:bodyPr vert="eaVert" wrap="square" rtlCol="0">
              <a:spAutoFit/>
            </a:bodyPr>
            <a:lstStyle/>
            <a:p>
              <a:r>
                <a:rPr lang="en-US" altLang="zh-CN" dirty="0" smtClean="0">
                  <a:latin typeface="+mn-ea"/>
                  <a:ea typeface="+mn-ea"/>
                </a:rPr>
                <a:t>…</a:t>
              </a:r>
              <a:endParaRPr lang="zh-CN" altLang="en-US" dirty="0">
                <a:latin typeface="+mn-ea"/>
                <a:ea typeface="+mn-ea"/>
              </a:endParaRPr>
            </a:p>
          </p:txBody>
        </p:sp>
        <p:cxnSp>
          <p:nvCxnSpPr>
            <p:cNvPr id="23" name="直接连接符 22"/>
            <p:cNvCxnSpPr/>
            <p:nvPr/>
          </p:nvCxnSpPr>
          <p:spPr bwMode="auto">
            <a:xfrm>
              <a:off x="7624364" y="946404"/>
              <a:ext cx="432615" cy="0"/>
            </a:xfrm>
            <a:prstGeom prst="line">
              <a:avLst/>
            </a:prstGeom>
            <a:noFill/>
            <a:ln w="19050" cap="flat" cmpd="sng" algn="ctr">
              <a:solidFill>
                <a:schemeClr val="tx1"/>
              </a:solidFill>
              <a:prstDash val="solid"/>
              <a:round/>
              <a:headEnd type="none" w="med" len="med"/>
              <a:tailEnd type="none" w="med" len="lg"/>
            </a:ln>
            <a:effectLst/>
          </p:spPr>
        </p:cxnSp>
        <p:grpSp>
          <p:nvGrpSpPr>
            <p:cNvPr id="32" name="组合 31"/>
            <p:cNvGrpSpPr/>
            <p:nvPr/>
          </p:nvGrpSpPr>
          <p:grpSpPr>
            <a:xfrm>
              <a:off x="5292080" y="873669"/>
              <a:ext cx="1154483" cy="338554"/>
              <a:chOff x="5240804" y="890761"/>
              <a:chExt cx="1154483" cy="338554"/>
            </a:xfrm>
          </p:grpSpPr>
          <p:sp>
            <p:nvSpPr>
              <p:cNvPr id="26" name="矩形 25"/>
              <p:cNvSpPr/>
              <p:nvPr/>
            </p:nvSpPr>
            <p:spPr>
              <a:xfrm>
                <a:off x="5240804" y="890761"/>
                <a:ext cx="1154483" cy="338554"/>
              </a:xfrm>
              <a:prstGeom prst="rect">
                <a:avLst/>
              </a:prstGeom>
            </p:spPr>
            <p:txBody>
              <a:bodyPr wrap="none">
                <a:spAutoFit/>
              </a:bodyPr>
              <a:lstStyle/>
              <a:p>
                <a:pPr lvl="0" fontAlgn="auto">
                  <a:spcBef>
                    <a:spcPts val="0"/>
                  </a:spcBef>
                  <a:spcAft>
                    <a:spcPts val="0"/>
                  </a:spcAft>
                </a:pPr>
                <a:r>
                  <a:rPr lang="en-US" altLang="zh-CN" sz="1600" b="1" dirty="0" smtClean="0">
                    <a:solidFill>
                      <a:srgbClr val="000000"/>
                    </a:solidFill>
                    <a:latin typeface="Times New Roman"/>
                    <a:ea typeface="宋体"/>
                  </a:rPr>
                  <a:t>A</a:t>
                </a:r>
                <a:r>
                  <a:rPr lang="en-US" altLang="zh-CN" sz="1600" b="1" baseline="-25000" dirty="0" smtClean="0">
                    <a:solidFill>
                      <a:srgbClr val="000000"/>
                    </a:solidFill>
                    <a:latin typeface="Times New Roman"/>
                    <a:ea typeface="宋体"/>
                  </a:rPr>
                  <a:t>0</a:t>
                </a:r>
                <a:r>
                  <a:rPr lang="en-US" altLang="zh-CN" sz="1600" b="1" dirty="0" smtClean="0">
                    <a:solidFill>
                      <a:srgbClr val="000000"/>
                    </a:solidFill>
                    <a:latin typeface="+mn-ea"/>
                    <a:ea typeface="+mn-ea"/>
                  </a:rPr>
                  <a:t>(</a:t>
                </a:r>
                <a:r>
                  <a:rPr lang="en-US" altLang="zh-CN" sz="1600" b="1" dirty="0" smtClean="0">
                    <a:solidFill>
                      <a:srgbClr val="000000"/>
                    </a:solidFill>
                    <a:latin typeface="+mn-lt"/>
                    <a:ea typeface="+mn-ea"/>
                  </a:rPr>
                  <a:t> </a:t>
                </a:r>
                <a:r>
                  <a:rPr lang="en-US" altLang="zh-CN" sz="1600" b="1" dirty="0" smtClean="0">
                    <a:solidFill>
                      <a:srgbClr val="000000"/>
                    </a:solidFill>
                    <a:latin typeface="Times New Roman"/>
                    <a:ea typeface="宋体"/>
                  </a:rPr>
                  <a:t>BLE </a:t>
                </a:r>
                <a:r>
                  <a:rPr lang="en-US" altLang="zh-CN" sz="1600" b="1" dirty="0" smtClean="0">
                    <a:solidFill>
                      <a:srgbClr val="000000"/>
                    </a:solidFill>
                    <a:latin typeface="+mn-ea"/>
                    <a:ea typeface="+mn-ea"/>
                  </a:rPr>
                  <a:t>)</a:t>
                </a:r>
                <a:endParaRPr lang="zh-CN" altLang="en-US" sz="1600" b="1" dirty="0">
                  <a:solidFill>
                    <a:srgbClr val="000000"/>
                  </a:solidFill>
                  <a:latin typeface="+mn-ea"/>
                  <a:ea typeface="+mn-ea"/>
                </a:endParaRPr>
              </a:p>
            </p:txBody>
          </p:sp>
          <p:cxnSp>
            <p:nvCxnSpPr>
              <p:cNvPr id="29" name="直接连接符 28"/>
              <p:cNvCxnSpPr/>
              <p:nvPr/>
            </p:nvCxnSpPr>
            <p:spPr bwMode="auto">
              <a:xfrm>
                <a:off x="5715225" y="965456"/>
                <a:ext cx="419140" cy="0"/>
              </a:xfrm>
              <a:prstGeom prst="line">
                <a:avLst/>
              </a:prstGeom>
              <a:noFill/>
              <a:ln w="19050" cap="flat" cmpd="sng" algn="ctr">
                <a:solidFill>
                  <a:schemeClr val="tx1"/>
                </a:solidFill>
                <a:prstDash val="solid"/>
                <a:round/>
                <a:headEnd type="none" w="med" len="med"/>
                <a:tailEnd type="none" w="med" len="lg"/>
              </a:ln>
              <a:effectLst/>
            </p:spPr>
          </p:cxnSp>
        </p:grpSp>
      </p:grpSp>
      <p:sp>
        <p:nvSpPr>
          <p:cNvPr id="33" name="内容占位符 2"/>
          <p:cNvSpPr txBox="1">
            <a:spLocks/>
          </p:cNvSpPr>
          <p:nvPr/>
        </p:nvSpPr>
        <p:spPr bwMode="auto">
          <a:xfrm>
            <a:off x="3419840" y="1980138"/>
            <a:ext cx="1512210" cy="122416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58775" indent="-358775" algn="l" rtl="0" fontAlgn="base">
              <a:spcBef>
                <a:spcPts val="3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717550" indent="-358775" algn="l" rtl="0" fontAlgn="base">
              <a:spcBef>
                <a:spcPts val="300"/>
              </a:spcBef>
              <a:spcAft>
                <a:spcPct val="0"/>
              </a:spcAft>
              <a:buClr>
                <a:srgbClr val="008000"/>
              </a:buClr>
              <a:buSzPct val="75000"/>
              <a:buFont typeface="Wingdings" pitchFamily="2" charset="2"/>
              <a:buChar char="l"/>
              <a:defRPr sz="2800" b="1">
                <a:solidFill>
                  <a:schemeClr val="tx1"/>
                </a:solidFill>
                <a:latin typeface="+mn-lt"/>
                <a:ea typeface="+mn-ea"/>
              </a:defRPr>
            </a:lvl2pPr>
            <a:lvl3pPr marL="1076325" indent="-358775" algn="l" rtl="0" fontAlgn="base">
              <a:spcBef>
                <a:spcPts val="300"/>
              </a:spcBef>
              <a:spcAft>
                <a:spcPct val="0"/>
              </a:spcAft>
              <a:buClr>
                <a:srgbClr val="FF6600"/>
              </a:buClr>
              <a:buSzPct val="75000"/>
              <a:buFont typeface="Wingdings" pitchFamily="2" charset="2"/>
              <a:buChar char="u"/>
              <a:defRPr sz="2400" b="1">
                <a:solidFill>
                  <a:schemeClr val="tx1"/>
                </a:solidFill>
                <a:latin typeface="+mn-lt"/>
                <a:ea typeface="楷体" panose="02010609060101010101" pitchFamily="49" charset="-122"/>
              </a:defRPr>
            </a:lvl3pPr>
            <a:lvl4pPr marL="1435100" indent="-358775" algn="l" rtl="0" fontAlgn="base">
              <a:spcBef>
                <a:spcPts val="300"/>
              </a:spcBef>
              <a:spcAft>
                <a:spcPct val="0"/>
              </a:spcAft>
              <a:buClr>
                <a:srgbClr val="0000FF"/>
              </a:buClr>
              <a:buSzPct val="75000"/>
              <a:buFont typeface="Wingdings" pitchFamily="2" charset="2"/>
              <a:buChar char="p"/>
              <a:defRPr sz="2400" b="1">
                <a:solidFill>
                  <a:schemeClr val="tx1"/>
                </a:solidFill>
                <a:latin typeface="+mn-lt"/>
                <a:ea typeface="楷体" panose="02010609060101010101" pitchFamily="49" charset="-122"/>
              </a:defRPr>
            </a:lvl4pPr>
            <a:lvl5pPr marL="1700213" indent="-265113" algn="l" rtl="0" fontAlgn="base">
              <a:spcBef>
                <a:spcPts val="300"/>
              </a:spcBef>
              <a:spcAft>
                <a:spcPct val="0"/>
              </a:spcAft>
              <a:buClr>
                <a:srgbClr val="FF0066"/>
              </a:buClr>
              <a:buSzPct val="75000"/>
              <a:buFont typeface="Wingdings" pitchFamily="2" charset="2"/>
              <a:buChar char="þ"/>
              <a:defRPr sz="2400" b="1">
                <a:solidFill>
                  <a:schemeClr val="tx1"/>
                </a:solidFill>
                <a:latin typeface="+mn-lt"/>
                <a:ea typeface="楷体" panose="02010609060101010101" pitchFamily="49" charset="-122"/>
              </a:defRPr>
            </a:lvl5pPr>
            <a:lvl6pPr marL="27003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6pPr>
            <a:lvl7pPr marL="31575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7pPr>
            <a:lvl8pPr marL="36147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8pPr>
            <a:lvl9pPr marL="40719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9pPr>
          </a:lstStyle>
          <a:p>
            <a:pPr marL="0" indent="0" algn="r">
              <a:buFont typeface="Wingdings" pitchFamily="2" charset="2"/>
              <a:buNone/>
            </a:pPr>
            <a:r>
              <a:rPr lang="en-US" altLang="zh-CN" sz="2400" kern="0" dirty="0" smtClean="0"/>
              <a:t>16</a:t>
            </a:r>
            <a:r>
              <a:rPr lang="zh-CN" altLang="en-US" sz="2400" kern="0" dirty="0" smtClean="0"/>
              <a:t>位</a:t>
            </a:r>
            <a:r>
              <a:rPr lang="en-US" altLang="zh-CN" sz="2400" kern="0" dirty="0" smtClean="0"/>
              <a:t>I/O</a:t>
            </a:r>
            <a:br>
              <a:rPr lang="en-US" altLang="zh-CN" sz="2400" kern="0" dirty="0" smtClean="0"/>
            </a:br>
            <a:r>
              <a:rPr lang="zh-CN" altLang="en-US" sz="2400" kern="0" dirty="0" smtClean="0"/>
              <a:t>地址空间</a:t>
            </a:r>
            <a:r>
              <a:rPr lang="en-US" altLang="zh-CN" sz="2400" kern="0" dirty="0" smtClean="0"/>
              <a:t/>
            </a:r>
            <a:br>
              <a:rPr lang="en-US" altLang="zh-CN" sz="2400" kern="0" dirty="0" smtClean="0"/>
            </a:br>
            <a:r>
              <a:rPr lang="zh-CN" altLang="en-US" sz="2400" kern="0" dirty="0" smtClean="0"/>
              <a:t>组织结构</a:t>
            </a:r>
            <a:endParaRPr lang="zh-CN" altLang="en-US" sz="2400" kern="0" dirty="0"/>
          </a:p>
        </p:txBody>
      </p:sp>
      <p:cxnSp>
        <p:nvCxnSpPr>
          <p:cNvPr id="35" name="直接连接符 34"/>
          <p:cNvCxnSpPr/>
          <p:nvPr/>
        </p:nvCxnSpPr>
        <p:spPr bwMode="auto">
          <a:xfrm>
            <a:off x="395420" y="3429000"/>
            <a:ext cx="8209140" cy="0"/>
          </a:xfrm>
          <a:prstGeom prst="line">
            <a:avLst/>
          </a:prstGeom>
          <a:noFill/>
          <a:ln w="38100" cap="flat" cmpd="dbl" algn="ctr">
            <a:solidFill>
              <a:srgbClr val="FF6600"/>
            </a:solidFill>
            <a:prstDash val="solid"/>
            <a:round/>
            <a:headEnd type="none" w="med" len="med"/>
            <a:tailEnd type="none" w="med" len="lg"/>
          </a:ln>
          <a:effectLst/>
        </p:spPr>
      </p:cxnSp>
      <p:sp>
        <p:nvSpPr>
          <p:cNvPr id="39" name="内容占位符 2"/>
          <p:cNvSpPr txBox="1">
            <a:spLocks/>
          </p:cNvSpPr>
          <p:nvPr/>
        </p:nvSpPr>
        <p:spPr bwMode="auto">
          <a:xfrm>
            <a:off x="2195670" y="861111"/>
            <a:ext cx="1440201" cy="122416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58775" indent="-358775" algn="l" rtl="0" fontAlgn="base">
              <a:spcBef>
                <a:spcPts val="3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717550" indent="-358775" algn="l" rtl="0" fontAlgn="base">
              <a:spcBef>
                <a:spcPts val="300"/>
              </a:spcBef>
              <a:spcAft>
                <a:spcPct val="0"/>
              </a:spcAft>
              <a:buClr>
                <a:srgbClr val="008000"/>
              </a:buClr>
              <a:buSzPct val="75000"/>
              <a:buFont typeface="Wingdings" pitchFamily="2" charset="2"/>
              <a:buChar char="l"/>
              <a:defRPr sz="2800" b="1">
                <a:solidFill>
                  <a:schemeClr val="tx1"/>
                </a:solidFill>
                <a:latin typeface="+mn-lt"/>
                <a:ea typeface="+mn-ea"/>
              </a:defRPr>
            </a:lvl2pPr>
            <a:lvl3pPr marL="1076325" indent="-358775" algn="l" rtl="0" fontAlgn="base">
              <a:spcBef>
                <a:spcPts val="300"/>
              </a:spcBef>
              <a:spcAft>
                <a:spcPct val="0"/>
              </a:spcAft>
              <a:buClr>
                <a:srgbClr val="FF6600"/>
              </a:buClr>
              <a:buSzPct val="75000"/>
              <a:buFont typeface="Wingdings" pitchFamily="2" charset="2"/>
              <a:buChar char="u"/>
              <a:defRPr sz="2400" b="1">
                <a:solidFill>
                  <a:schemeClr val="tx1"/>
                </a:solidFill>
                <a:latin typeface="+mn-lt"/>
                <a:ea typeface="楷体" panose="02010609060101010101" pitchFamily="49" charset="-122"/>
              </a:defRPr>
            </a:lvl3pPr>
            <a:lvl4pPr marL="1435100" indent="-358775" algn="l" rtl="0" fontAlgn="base">
              <a:spcBef>
                <a:spcPts val="300"/>
              </a:spcBef>
              <a:spcAft>
                <a:spcPct val="0"/>
              </a:spcAft>
              <a:buClr>
                <a:srgbClr val="0000FF"/>
              </a:buClr>
              <a:buSzPct val="75000"/>
              <a:buFont typeface="Wingdings" pitchFamily="2" charset="2"/>
              <a:buChar char="p"/>
              <a:defRPr sz="2400" b="1">
                <a:solidFill>
                  <a:schemeClr val="tx1"/>
                </a:solidFill>
                <a:latin typeface="+mn-lt"/>
                <a:ea typeface="楷体" panose="02010609060101010101" pitchFamily="49" charset="-122"/>
              </a:defRPr>
            </a:lvl4pPr>
            <a:lvl5pPr marL="1700213" indent="-265113" algn="l" rtl="0" fontAlgn="base">
              <a:spcBef>
                <a:spcPts val="300"/>
              </a:spcBef>
              <a:spcAft>
                <a:spcPct val="0"/>
              </a:spcAft>
              <a:buClr>
                <a:srgbClr val="FF0066"/>
              </a:buClr>
              <a:buSzPct val="75000"/>
              <a:buFont typeface="Wingdings" pitchFamily="2" charset="2"/>
              <a:buChar char="þ"/>
              <a:defRPr sz="2400" b="1">
                <a:solidFill>
                  <a:schemeClr val="tx1"/>
                </a:solidFill>
                <a:latin typeface="+mn-lt"/>
                <a:ea typeface="楷体" panose="02010609060101010101" pitchFamily="49" charset="-122"/>
              </a:defRPr>
            </a:lvl5pPr>
            <a:lvl6pPr marL="27003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6pPr>
            <a:lvl7pPr marL="31575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7pPr>
            <a:lvl8pPr marL="36147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8pPr>
            <a:lvl9pPr marL="40719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9pPr>
          </a:lstStyle>
          <a:p>
            <a:pPr marL="0" indent="0">
              <a:buFont typeface="Wingdings" pitchFamily="2" charset="2"/>
              <a:buNone/>
            </a:pPr>
            <a:r>
              <a:rPr lang="en-US" altLang="zh-CN" sz="2400" kern="0" dirty="0" smtClean="0"/>
              <a:t>8</a:t>
            </a:r>
            <a:r>
              <a:rPr lang="zh-CN" altLang="en-US" sz="2400" kern="0" dirty="0" smtClean="0"/>
              <a:t>位</a:t>
            </a:r>
            <a:r>
              <a:rPr lang="en-US" altLang="zh-CN" sz="2400" kern="0" dirty="0" smtClean="0"/>
              <a:t>I/O</a:t>
            </a:r>
            <a:br>
              <a:rPr lang="en-US" altLang="zh-CN" sz="2400" kern="0" dirty="0" smtClean="0"/>
            </a:br>
            <a:r>
              <a:rPr lang="zh-CN" altLang="en-US" sz="2400" kern="0" dirty="0" smtClean="0"/>
              <a:t>地址空间</a:t>
            </a:r>
            <a:r>
              <a:rPr lang="en-US" altLang="zh-CN" sz="2400" kern="0" dirty="0" smtClean="0"/>
              <a:t/>
            </a:r>
            <a:br>
              <a:rPr lang="en-US" altLang="zh-CN" sz="2400" kern="0" dirty="0" smtClean="0"/>
            </a:br>
            <a:r>
              <a:rPr lang="zh-CN" altLang="en-US" sz="2400" kern="0" dirty="0" smtClean="0"/>
              <a:t>组织结构</a:t>
            </a:r>
            <a:endParaRPr lang="zh-CN" altLang="en-US" sz="2400" kern="0" dirty="0"/>
          </a:p>
        </p:txBody>
      </p:sp>
      <p:cxnSp>
        <p:nvCxnSpPr>
          <p:cNvPr id="40" name="直接连接符 39"/>
          <p:cNvCxnSpPr/>
          <p:nvPr/>
        </p:nvCxnSpPr>
        <p:spPr bwMode="auto">
          <a:xfrm flipV="1">
            <a:off x="3557097" y="883062"/>
            <a:ext cx="0" cy="2549574"/>
          </a:xfrm>
          <a:prstGeom prst="line">
            <a:avLst/>
          </a:prstGeom>
          <a:noFill/>
          <a:ln w="38100" cap="flat" cmpd="dbl" algn="ctr">
            <a:solidFill>
              <a:srgbClr val="FF6600"/>
            </a:solidFill>
            <a:prstDash val="solid"/>
            <a:round/>
            <a:headEnd type="none" w="med" len="med"/>
            <a:tailEnd type="none" w="med" len="lg"/>
          </a:ln>
          <a:effectLst/>
        </p:spPr>
      </p:cxnSp>
      <p:sp>
        <p:nvSpPr>
          <p:cNvPr id="45" name="矩形 44"/>
          <p:cNvSpPr/>
          <p:nvPr/>
        </p:nvSpPr>
        <p:spPr bwMode="auto">
          <a:xfrm>
            <a:off x="395420" y="883062"/>
            <a:ext cx="8209140" cy="5786388"/>
          </a:xfrm>
          <a:prstGeom prst="rect">
            <a:avLst/>
          </a:prstGeom>
          <a:noFill/>
          <a:ln w="38100" cap="flat" cmpd="dbl" algn="ctr">
            <a:solidFill>
              <a:srgbClr val="FF66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grpSp>
        <p:nvGrpSpPr>
          <p:cNvPr id="51" name="组合 50"/>
          <p:cNvGrpSpPr/>
          <p:nvPr/>
        </p:nvGrpSpPr>
        <p:grpSpPr>
          <a:xfrm>
            <a:off x="646168" y="1196691"/>
            <a:ext cx="1532410" cy="2160299"/>
            <a:chOff x="646168" y="1196691"/>
            <a:chExt cx="1532410" cy="2160299"/>
          </a:xfrm>
        </p:grpSpPr>
        <p:graphicFrame>
          <p:nvGraphicFramePr>
            <p:cNvPr id="36" name="内容占位符 4"/>
            <p:cNvGraphicFramePr>
              <a:graphicFrameLocks/>
            </p:cNvGraphicFramePr>
            <p:nvPr>
              <p:extLst>
                <p:ext uri="{D42A27DB-BD31-4B8C-83A1-F6EECF244321}">
                  <p14:modId xmlns:p14="http://schemas.microsoft.com/office/powerpoint/2010/main" val="3879894293"/>
                </p:ext>
              </p:extLst>
            </p:nvPr>
          </p:nvGraphicFramePr>
          <p:xfrm>
            <a:off x="646168" y="1196691"/>
            <a:ext cx="1532410" cy="2160299"/>
          </p:xfrm>
          <a:graphic>
            <a:graphicData uri="http://schemas.openxmlformats.org/drawingml/2006/table">
              <a:tbl>
                <a:tblPr firstRow="1" bandRow="1">
                  <a:tableStyleId>{5940675A-B579-460E-94D1-54222C63F5DA}</a:tableStyleId>
                </a:tblPr>
                <a:tblGrid>
                  <a:gridCol w="720100"/>
                  <a:gridCol w="812310"/>
                </a:tblGrid>
                <a:tr h="288040">
                  <a:tc>
                    <a:txBody>
                      <a:bodyPr/>
                      <a:lstStyle/>
                      <a:p>
                        <a:pPr algn="r"/>
                        <a:r>
                          <a:rPr lang="en-US" altLang="zh-CN" sz="1600" b="1" dirty="0" smtClean="0">
                            <a:solidFill>
                              <a:srgbClr val="0000FF"/>
                            </a:solidFill>
                          </a:rPr>
                          <a:t>FFFF</a:t>
                        </a:r>
                        <a:endParaRPr lang="zh-CN" altLang="en-US" sz="1600" b="1" dirty="0">
                          <a:solidFill>
                            <a:srgbClr val="0000FF"/>
                          </a:solidFill>
                        </a:endParaRPr>
                      </a:p>
                    </a:txBody>
                    <a:tcPr marL="36000" marR="36000"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algn="r"/>
                        <a:r>
                          <a:rPr lang="en-US" altLang="zh-CN" sz="1600" b="1" dirty="0" smtClean="0">
                            <a:solidFill>
                              <a:srgbClr val="0000FF"/>
                            </a:solidFill>
                          </a:rPr>
                          <a:t>FFFE</a:t>
                        </a:r>
                        <a:endParaRPr lang="zh-CN" altLang="en-US" sz="1600" b="1" dirty="0">
                          <a:solidFill>
                            <a:srgbClr val="0000FF"/>
                          </a:solidFill>
                        </a:endParaRPr>
                      </a:p>
                    </a:txBody>
                    <a:tcPr marL="36000" marR="36000"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r>
                <a:tr h="432059">
                  <a:tc>
                    <a:txBody>
                      <a:bodyPr/>
                      <a:lstStyle/>
                      <a:p>
                        <a:pPr algn="r"/>
                        <a:endParaRPr lang="zh-CN" altLang="en-US" sz="1600" b="1" dirty="0">
                          <a:solidFill>
                            <a:srgbClr val="0000FF"/>
                          </a:solidFill>
                        </a:endParaRPr>
                      </a:p>
                    </a:txBody>
                    <a:tcPr marL="36000" marR="36000"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ysDash"/>
                        <a:round/>
                        <a:headEnd type="none" w="med" len="med"/>
                        <a:tailEnd type="none" w="med" len="med"/>
                      </a:lnB>
                      <a:solidFill>
                        <a:srgbClr val="FFFF99"/>
                      </a:solidFill>
                    </a:tcPr>
                  </a:tc>
                </a:tr>
                <a:tr h="288040">
                  <a:tc>
                    <a:txBody>
                      <a:bodyPr/>
                      <a:lstStyle/>
                      <a:p>
                        <a:pPr algn="r"/>
                        <a:r>
                          <a:rPr lang="en-US" altLang="zh-CN" sz="1600" b="1" dirty="0" smtClean="0">
                            <a:solidFill>
                              <a:srgbClr val="0000FF"/>
                            </a:solidFill>
                          </a:rPr>
                          <a:t>0002</a:t>
                        </a:r>
                        <a:endParaRPr lang="zh-CN" altLang="en-US" sz="1600" b="1" dirty="0">
                          <a:solidFill>
                            <a:srgbClr val="0000FF"/>
                          </a:solidFill>
                        </a:endParaRPr>
                      </a:p>
                    </a:txBody>
                    <a:tcPr marL="36000" marR="36000"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algn="r"/>
                        <a:r>
                          <a:rPr lang="en-US" altLang="zh-CN" sz="1600" b="1" dirty="0" smtClean="0">
                            <a:solidFill>
                              <a:srgbClr val="0000FF"/>
                            </a:solidFill>
                          </a:rPr>
                          <a:t>0001</a:t>
                        </a:r>
                        <a:endParaRPr lang="zh-CN" altLang="en-US" sz="1600" b="1" dirty="0">
                          <a:solidFill>
                            <a:srgbClr val="0000FF"/>
                          </a:solidFill>
                        </a:endParaRPr>
                      </a:p>
                    </a:txBody>
                    <a:tcPr marL="36000" marR="36000"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rgbClr val="0000FF"/>
                            </a:solidFill>
                          </a:rPr>
                          <a:t>0000</a:t>
                        </a:r>
                        <a:endParaRPr lang="zh-CN" altLang="en-US" sz="1600" b="1" dirty="0">
                          <a:solidFill>
                            <a:srgbClr val="0000FF"/>
                          </a:solidFill>
                        </a:endParaRPr>
                      </a:p>
                    </a:txBody>
                    <a:tcPr marL="36000" marR="36000"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2700" cmpd="sng">
                        <a:noFill/>
                      </a:lnT>
                      <a:lnB w="12700" cmpd="sng">
                        <a:noFill/>
                      </a:lnB>
                    </a:tcPr>
                  </a:tc>
                  <a:tc>
                    <a:txBody>
                      <a:bodyPr/>
                      <a:lstStyle/>
                      <a:p>
                        <a:pPr algn="ctr"/>
                        <a:endParaRPr lang="zh-CN" altLang="en-US" sz="1600" b="1" dirty="0"/>
                      </a:p>
                    </a:txBody>
                    <a:tcPr marL="36000" marR="3600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r h="288040">
                  <a:tc>
                    <a:txBody>
                      <a:bodyPr/>
                      <a:lstStyle/>
                      <a:p>
                        <a:pPr algn="r"/>
                        <a:endParaRPr lang="zh-CN" altLang="en-US" sz="1600" b="1" dirty="0">
                          <a:solidFill>
                            <a:srgbClr val="FF0000"/>
                          </a:solidFill>
                        </a:endParaRPr>
                      </a:p>
                    </a:txBody>
                    <a:tcPr marL="36000" marR="36000" marT="0" marB="0">
                      <a:lnL w="12700" cmpd="sng">
                        <a:noFill/>
                      </a:lnL>
                      <a:lnR w="12700" cmpd="sng">
                        <a:noFill/>
                      </a:lnR>
                      <a:lnT w="12700" cmpd="sng">
                        <a:noFill/>
                      </a:lnT>
                      <a:lnB w="12700" cmpd="sng">
                        <a:noFill/>
                      </a:lnB>
                    </a:tcPr>
                  </a:tc>
                  <a:tc>
                    <a:txBody>
                      <a:bodyPr/>
                      <a:lstStyle/>
                      <a:p>
                        <a:pPr algn="dist"/>
                        <a:r>
                          <a:rPr lang="en-US" altLang="zh-CN" sz="1600" b="1" dirty="0" smtClean="0">
                            <a:solidFill>
                              <a:srgbClr val="FF0000"/>
                            </a:solidFill>
                          </a:rPr>
                          <a:t>D</a:t>
                        </a:r>
                        <a:r>
                          <a:rPr lang="en-US" altLang="zh-CN" sz="1600" b="1" baseline="-25000" dirty="0" smtClean="0">
                            <a:solidFill>
                              <a:srgbClr val="FF0000"/>
                            </a:solidFill>
                          </a:rPr>
                          <a:t>7</a:t>
                        </a:r>
                        <a:r>
                          <a:rPr lang="en-US" altLang="zh-CN" sz="1600" b="1" dirty="0" smtClean="0">
                            <a:solidFill>
                              <a:srgbClr val="FF0000"/>
                            </a:solidFill>
                          </a:rPr>
                          <a:t>     D</a:t>
                        </a:r>
                        <a:r>
                          <a:rPr lang="en-US" altLang="zh-CN" sz="1600" b="1" baseline="-25000" dirty="0" smtClean="0">
                            <a:solidFill>
                              <a:srgbClr val="FF0000"/>
                            </a:solidFill>
                          </a:rPr>
                          <a:t>0</a:t>
                        </a:r>
                        <a:endParaRPr lang="zh-CN" altLang="en-US" sz="1600" b="1" baseline="-25000" dirty="0">
                          <a:solidFill>
                            <a:srgbClr val="FF0000"/>
                          </a:solidFill>
                        </a:endParaRPr>
                      </a:p>
                    </a:txBody>
                    <a:tcPr marL="36000" marR="36000" marT="0" marB="0">
                      <a:lnL w="12700" cmpd="sng">
                        <a:noFill/>
                      </a:lnL>
                      <a:lnR w="12700" cmpd="sng">
                        <a:noFill/>
                      </a:lnR>
                      <a:lnT w="19050" cap="flat" cmpd="sng" algn="ctr">
                        <a:solidFill>
                          <a:schemeClr val="tx1"/>
                        </a:solidFill>
                        <a:prstDash val="solid"/>
                        <a:round/>
                        <a:headEnd type="none" w="med" len="med"/>
                        <a:tailEnd type="none" w="med" len="med"/>
                      </a:lnT>
                      <a:lnB w="12700" cmpd="sng">
                        <a:noFill/>
                      </a:lnB>
                    </a:tcPr>
                  </a:tc>
                </a:tr>
              </a:tbl>
            </a:graphicData>
          </a:graphic>
        </p:graphicFrame>
        <p:sp>
          <p:nvSpPr>
            <p:cNvPr id="49" name="文本框 48"/>
            <p:cNvSpPr txBox="1"/>
            <p:nvPr/>
          </p:nvSpPr>
          <p:spPr>
            <a:xfrm>
              <a:off x="1561037" y="1814010"/>
              <a:ext cx="461665" cy="360050"/>
            </a:xfrm>
            <a:prstGeom prst="rect">
              <a:avLst/>
            </a:prstGeom>
            <a:noFill/>
          </p:spPr>
          <p:txBody>
            <a:bodyPr vert="eaVert" wrap="square" rtlCol="0">
              <a:spAutoFit/>
            </a:bodyPr>
            <a:lstStyle/>
            <a:p>
              <a:r>
                <a:rPr lang="en-US" altLang="zh-CN" dirty="0" smtClean="0">
                  <a:latin typeface="+mn-ea"/>
                  <a:ea typeface="+mn-ea"/>
                </a:rPr>
                <a:t>…</a:t>
              </a:r>
              <a:endParaRPr lang="zh-CN" altLang="en-US" dirty="0">
                <a:latin typeface="+mn-ea"/>
                <a:ea typeface="+mn-ea"/>
              </a:endParaRPr>
            </a:p>
          </p:txBody>
        </p:sp>
      </p:grpSp>
    </p:spTree>
    <p:extLst>
      <p:ext uri="{BB962C8B-B14F-4D97-AF65-F5344CB8AC3E}">
        <p14:creationId xmlns:p14="http://schemas.microsoft.com/office/powerpoint/2010/main" val="398772565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2.4.3  I/O</a:t>
            </a:r>
            <a:r>
              <a:rPr lang="zh-CN" altLang="en-US" dirty="0" smtClean="0"/>
              <a:t>系统结构        </a:t>
            </a:r>
            <a:r>
              <a:rPr lang="en-US" altLang="zh-CN" dirty="0" smtClean="0">
                <a:solidFill>
                  <a:srgbClr val="FF6600"/>
                </a:solidFill>
              </a:rPr>
              <a:t>2. </a:t>
            </a:r>
            <a:r>
              <a:rPr lang="zh-CN" altLang="en-US" dirty="0" smtClean="0">
                <a:solidFill>
                  <a:srgbClr val="FF6600"/>
                </a:solidFill>
              </a:rPr>
              <a:t>存储器映射</a:t>
            </a:r>
            <a:r>
              <a:rPr lang="en-US" altLang="zh-CN" dirty="0" smtClean="0">
                <a:solidFill>
                  <a:srgbClr val="FF6600"/>
                </a:solidFill>
              </a:rPr>
              <a:t>I/O</a:t>
            </a:r>
            <a:endParaRPr lang="zh-CN" altLang="en-US" dirty="0">
              <a:solidFill>
                <a:srgbClr val="FF6600"/>
              </a:solidFill>
            </a:endParaRPr>
          </a:p>
        </p:txBody>
      </p:sp>
      <p:sp>
        <p:nvSpPr>
          <p:cNvPr id="3" name="内容占位符 2"/>
          <p:cNvSpPr>
            <a:spLocks noGrp="1"/>
          </p:cNvSpPr>
          <p:nvPr>
            <p:ph idx="1"/>
          </p:nvPr>
        </p:nvSpPr>
        <p:spPr>
          <a:xfrm>
            <a:off x="474458" y="980660"/>
            <a:ext cx="4601612" cy="5544770"/>
          </a:xfrm>
        </p:spPr>
        <p:txBody>
          <a:bodyPr/>
          <a:lstStyle/>
          <a:p>
            <a:r>
              <a:rPr lang="zh-CN" altLang="en-US" dirty="0"/>
              <a:t>能像</a:t>
            </a:r>
            <a:r>
              <a:rPr lang="zh-CN" altLang="en-US" dirty="0">
                <a:solidFill>
                  <a:srgbClr val="0000FF"/>
                </a:solidFill>
              </a:rPr>
              <a:t>主存部件</a:t>
            </a:r>
            <a:r>
              <a:rPr lang="zh-CN" altLang="en-US" dirty="0"/>
              <a:t>那样作出响应的</a:t>
            </a:r>
            <a:r>
              <a:rPr lang="en-US" altLang="zh-CN" dirty="0">
                <a:solidFill>
                  <a:srgbClr val="0000FF"/>
                </a:solidFill>
              </a:rPr>
              <a:t>I/O</a:t>
            </a:r>
            <a:r>
              <a:rPr lang="zh-CN" altLang="en-US" dirty="0">
                <a:solidFill>
                  <a:srgbClr val="0000FF"/>
                </a:solidFill>
              </a:rPr>
              <a:t>设备</a:t>
            </a:r>
            <a:r>
              <a:rPr lang="zh-CN" altLang="en-US" dirty="0"/>
              <a:t>可以通过处理器的</a:t>
            </a:r>
            <a:r>
              <a:rPr lang="zh-CN" altLang="en-US" dirty="0">
                <a:solidFill>
                  <a:srgbClr val="D60093"/>
                </a:solidFill>
              </a:rPr>
              <a:t>物理主存地址空间</a:t>
            </a:r>
            <a:r>
              <a:rPr lang="zh-CN" altLang="en-US" dirty="0"/>
              <a:t>进行访问。</a:t>
            </a:r>
          </a:p>
          <a:p>
            <a:r>
              <a:rPr lang="zh-CN" altLang="en-US" dirty="0"/>
              <a:t>使用存储器映射</a:t>
            </a:r>
            <a:r>
              <a:rPr lang="en-US" altLang="zh-CN" dirty="0"/>
              <a:t>I/O</a:t>
            </a:r>
            <a:r>
              <a:rPr lang="zh-CN" altLang="en-US" dirty="0"/>
              <a:t>时，所有涉及存储器的处理器指令可用于访问位于物理主存地址上的</a:t>
            </a:r>
            <a:r>
              <a:rPr lang="en-US" altLang="zh-CN" dirty="0"/>
              <a:t>I/O</a:t>
            </a:r>
            <a:r>
              <a:rPr lang="zh-CN" altLang="en-US" dirty="0"/>
              <a:t>端口</a:t>
            </a:r>
            <a:r>
              <a:rPr lang="zh-CN" altLang="en-US" dirty="0" smtClean="0"/>
              <a:t>。</a:t>
            </a:r>
            <a:endParaRPr lang="en-US" altLang="zh-CN" dirty="0" smtClean="0"/>
          </a:p>
          <a:p>
            <a:pPr lvl="1"/>
            <a:r>
              <a:rPr lang="en-US" altLang="zh-CN" dirty="0" smtClean="0"/>
              <a:t>MOV</a:t>
            </a:r>
          </a:p>
          <a:p>
            <a:pPr lvl="1"/>
            <a:r>
              <a:rPr lang="en-US" altLang="zh-CN" dirty="0" smtClean="0"/>
              <a:t>AND</a:t>
            </a:r>
            <a:r>
              <a:rPr lang="zh-CN" altLang="en-US" dirty="0" smtClean="0"/>
              <a:t>，</a:t>
            </a:r>
            <a:r>
              <a:rPr lang="en-US" altLang="zh-CN" dirty="0" smtClean="0"/>
              <a:t>OR</a:t>
            </a:r>
            <a:r>
              <a:rPr lang="zh-CN" altLang="en-US" dirty="0" smtClean="0"/>
              <a:t>，</a:t>
            </a:r>
            <a:r>
              <a:rPr lang="en-US" altLang="zh-CN" dirty="0" smtClean="0"/>
              <a:t>TEST</a:t>
            </a:r>
            <a:endParaRPr lang="zh-CN" altLang="en-US" dirty="0"/>
          </a:p>
          <a:p>
            <a:r>
              <a:rPr lang="zh-CN" altLang="en-US" dirty="0"/>
              <a:t>从</a:t>
            </a:r>
            <a:r>
              <a:rPr lang="en-US" altLang="zh-CN" dirty="0"/>
              <a:t>Intel 486</a:t>
            </a:r>
            <a:r>
              <a:rPr lang="zh-CN" altLang="en-US" dirty="0"/>
              <a:t>处理器开始允许使用存储器映射</a:t>
            </a:r>
            <a:r>
              <a:rPr lang="en-US" altLang="zh-CN" dirty="0"/>
              <a:t>I/O</a:t>
            </a:r>
            <a:r>
              <a:rPr lang="zh-CN" altLang="en-US" dirty="0" smtClean="0"/>
              <a:t>。</a:t>
            </a:r>
            <a:endParaRPr lang="zh-CN" altLang="en-US" dirty="0"/>
          </a:p>
        </p:txBody>
      </p:sp>
      <p:sp>
        <p:nvSpPr>
          <p:cNvPr id="4" name="灯片编号占位符 3"/>
          <p:cNvSpPr>
            <a:spLocks noGrp="1"/>
          </p:cNvSpPr>
          <p:nvPr>
            <p:ph type="sldNum" sz="quarter" idx="11"/>
          </p:nvPr>
        </p:nvSpPr>
        <p:spPr/>
        <p:txBody>
          <a:bodyPr/>
          <a:lstStyle/>
          <a:p>
            <a:fld id="{05A25CE3-80AF-4A68-9E04-5E3C960845FC}" type="slidenum">
              <a:rPr lang="zh-CN" altLang="en-US" smtClean="0"/>
              <a:pPr/>
              <a:t>139</a:t>
            </a:fld>
            <a:endParaRPr lang="en-US" altLang="zh-CN"/>
          </a:p>
        </p:txBody>
      </p:sp>
      <p:graphicFrame>
        <p:nvGraphicFramePr>
          <p:cNvPr id="5" name="表格 4"/>
          <p:cNvGraphicFramePr>
            <a:graphicFrameLocks noGrp="1"/>
          </p:cNvGraphicFramePr>
          <p:nvPr>
            <p:extLst>
              <p:ext uri="{D42A27DB-BD31-4B8C-83A1-F6EECF244321}">
                <p14:modId xmlns:p14="http://schemas.microsoft.com/office/powerpoint/2010/main" val="3042609939"/>
              </p:ext>
            </p:extLst>
          </p:nvPr>
        </p:nvGraphicFramePr>
        <p:xfrm>
          <a:off x="5623310" y="836640"/>
          <a:ext cx="1728240" cy="5256730"/>
        </p:xfrm>
        <a:graphic>
          <a:graphicData uri="http://schemas.openxmlformats.org/drawingml/2006/table">
            <a:tbl>
              <a:tblPr firstRow="1" bandRow="1">
                <a:tableStyleId>{5940675A-B579-460E-94D1-54222C63F5DA}</a:tableStyleId>
              </a:tblPr>
              <a:tblGrid>
                <a:gridCol w="1728240"/>
              </a:tblGrid>
              <a:tr h="418960">
                <a:tc>
                  <a:txBody>
                    <a:bodyPr/>
                    <a:lstStyle/>
                    <a:p>
                      <a:pPr algn="ctr"/>
                      <a:r>
                        <a:rPr lang="zh-CN" altLang="en-US" sz="2000" b="1" dirty="0" smtClean="0"/>
                        <a:t>物理主存</a:t>
                      </a:r>
                      <a:endParaRPr lang="zh-CN" altLang="en-US" sz="2000" b="1" dirty="0"/>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794730">
                <a:tc>
                  <a:txBody>
                    <a:bodyPr/>
                    <a:lstStyle/>
                    <a:p>
                      <a:pPr algn="ctr"/>
                      <a:r>
                        <a:rPr lang="en-US" altLang="zh-CN" sz="2000" b="1" dirty="0" smtClean="0"/>
                        <a:t>E</a:t>
                      </a:r>
                      <a:r>
                        <a:rPr lang="en-US" altLang="zh-CN" sz="2000" b="1" baseline="30000" dirty="0" smtClean="0"/>
                        <a:t>2</a:t>
                      </a:r>
                      <a:r>
                        <a:rPr lang="en-US" altLang="zh-CN" sz="2000" b="1" dirty="0" smtClean="0"/>
                        <a:t>PROM</a:t>
                      </a:r>
                      <a:endParaRPr lang="zh-CN" altLang="en-US" sz="2000" b="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DDFF"/>
                    </a:solidFill>
                  </a:tcPr>
                </a:tc>
              </a:tr>
              <a:tr h="298520">
                <a:tc>
                  <a:txBody>
                    <a:bodyPr/>
                    <a:lstStyle/>
                    <a:p>
                      <a:pPr algn="ctr"/>
                      <a:r>
                        <a:rPr lang="en-US" altLang="zh-CN" sz="2000" b="1" dirty="0" smtClean="0"/>
                        <a:t>I/O </a:t>
                      </a:r>
                      <a:r>
                        <a:rPr lang="zh-CN" altLang="en-US" sz="2000" b="1" dirty="0" smtClean="0"/>
                        <a:t>端口</a:t>
                      </a:r>
                      <a:endParaRPr lang="zh-CN" altLang="en-US" sz="2000" b="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CFFFF"/>
                    </a:solidFill>
                  </a:tcPr>
                </a:tc>
              </a:tr>
              <a:tr h="478360">
                <a:tc>
                  <a:txBody>
                    <a:bodyPr/>
                    <a:lstStyle/>
                    <a:p>
                      <a:pPr algn="ctr"/>
                      <a:endParaRPr lang="zh-CN" altLang="en-US" sz="2000" b="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CFFFF"/>
                    </a:solidFill>
                  </a:tcPr>
                </a:tc>
              </a:tr>
              <a:tr h="442170">
                <a:tc>
                  <a:txBody>
                    <a:bodyPr/>
                    <a:lstStyle/>
                    <a:p>
                      <a:pPr algn="ctr"/>
                      <a:r>
                        <a:rPr lang="en-US" altLang="zh-CN" sz="2000" b="1" dirty="0" smtClean="0"/>
                        <a:t>I/O </a:t>
                      </a:r>
                      <a:r>
                        <a:rPr lang="zh-CN" altLang="en-US" sz="2000" b="1" dirty="0" smtClean="0"/>
                        <a:t>端口</a:t>
                      </a:r>
                      <a:endParaRPr lang="zh-CN" altLang="en-US" sz="2000" b="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CFFFF"/>
                    </a:solidFill>
                  </a:tcPr>
                </a:tc>
              </a:tr>
              <a:tr h="2726270">
                <a:tc>
                  <a:txBody>
                    <a:bodyPr/>
                    <a:lstStyle/>
                    <a:p>
                      <a:pPr algn="ctr"/>
                      <a:r>
                        <a:rPr lang="en-US" altLang="zh-CN" sz="2000" b="1" dirty="0" smtClean="0"/>
                        <a:t>RAM</a:t>
                      </a:r>
                      <a:endParaRPr lang="zh-CN" altLang="en-US" sz="2000" b="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99"/>
                    </a:solidFill>
                  </a:tcPr>
                </a:tc>
              </a:tr>
            </a:tbl>
          </a:graphicData>
        </a:graphic>
      </p:graphicFrame>
      <p:sp>
        <p:nvSpPr>
          <p:cNvPr id="7" name="矩形 6"/>
          <p:cNvSpPr/>
          <p:nvPr/>
        </p:nvSpPr>
        <p:spPr>
          <a:xfrm>
            <a:off x="7351550" y="5840979"/>
            <a:ext cx="1210588" cy="400110"/>
          </a:xfrm>
          <a:prstGeom prst="rect">
            <a:avLst/>
          </a:prstGeom>
        </p:spPr>
        <p:txBody>
          <a:bodyPr wrap="none">
            <a:spAutoFit/>
          </a:bodyPr>
          <a:lstStyle/>
          <a:p>
            <a:pPr lvl="0" algn="l" fontAlgn="auto">
              <a:spcBef>
                <a:spcPts val="0"/>
              </a:spcBef>
              <a:spcAft>
                <a:spcPts val="0"/>
              </a:spcAft>
            </a:pPr>
            <a:r>
              <a:rPr lang="en-US" altLang="zh-CN" sz="2000" b="1" dirty="0">
                <a:solidFill>
                  <a:srgbClr val="000000"/>
                </a:solidFill>
                <a:latin typeface="Times New Roman"/>
                <a:ea typeface="宋体"/>
              </a:rPr>
              <a:t>00000000</a:t>
            </a:r>
            <a:endParaRPr lang="zh-CN" altLang="en-US" sz="2000" b="1" dirty="0">
              <a:solidFill>
                <a:srgbClr val="000000"/>
              </a:solidFill>
              <a:latin typeface="Times New Roman"/>
              <a:ea typeface="宋体"/>
            </a:endParaRPr>
          </a:p>
        </p:txBody>
      </p:sp>
      <p:sp>
        <p:nvSpPr>
          <p:cNvPr id="8" name="矩形 7"/>
          <p:cNvSpPr/>
          <p:nvPr/>
        </p:nvSpPr>
        <p:spPr>
          <a:xfrm>
            <a:off x="7307160" y="1052670"/>
            <a:ext cx="1441420" cy="400110"/>
          </a:xfrm>
          <a:prstGeom prst="rect">
            <a:avLst/>
          </a:prstGeom>
        </p:spPr>
        <p:txBody>
          <a:bodyPr wrap="none">
            <a:spAutoFit/>
          </a:bodyPr>
          <a:lstStyle/>
          <a:p>
            <a:pPr lvl="0" algn="l" fontAlgn="auto">
              <a:spcBef>
                <a:spcPts val="0"/>
              </a:spcBef>
              <a:spcAft>
                <a:spcPts val="0"/>
              </a:spcAft>
            </a:pPr>
            <a:r>
              <a:rPr lang="en-US" altLang="zh-CN" sz="2000" b="1" dirty="0" smtClean="0">
                <a:solidFill>
                  <a:srgbClr val="000000"/>
                </a:solidFill>
                <a:latin typeface="Times New Roman"/>
                <a:ea typeface="宋体"/>
              </a:rPr>
              <a:t>FFFFFFFF</a:t>
            </a:r>
            <a:endParaRPr lang="zh-CN" altLang="en-US" sz="2000" b="1" dirty="0">
              <a:solidFill>
                <a:srgbClr val="000000"/>
              </a:solidFill>
              <a:latin typeface="Times New Roman"/>
              <a:ea typeface="宋体"/>
            </a:endParaRPr>
          </a:p>
        </p:txBody>
      </p:sp>
      <p:sp>
        <p:nvSpPr>
          <p:cNvPr id="9" name="文本框 8"/>
          <p:cNvSpPr txBox="1"/>
          <p:nvPr/>
        </p:nvSpPr>
        <p:spPr>
          <a:xfrm>
            <a:off x="6294111" y="2501748"/>
            <a:ext cx="492443" cy="360050"/>
          </a:xfrm>
          <a:prstGeom prst="rect">
            <a:avLst/>
          </a:prstGeom>
          <a:noFill/>
        </p:spPr>
        <p:txBody>
          <a:bodyPr vert="eaVert" wrap="square" rtlCol="0">
            <a:spAutoFit/>
          </a:bodyPr>
          <a:lstStyle/>
          <a:p>
            <a:r>
              <a:rPr lang="en-US" altLang="zh-CN" sz="2000" dirty="0" smtClean="0">
                <a:latin typeface="+mn-ea"/>
                <a:ea typeface="+mn-ea"/>
              </a:rPr>
              <a:t>…</a:t>
            </a:r>
            <a:endParaRPr lang="zh-CN" altLang="en-US" sz="2000" dirty="0">
              <a:latin typeface="+mn-ea"/>
              <a:ea typeface="+mn-ea"/>
            </a:endParaRPr>
          </a:p>
        </p:txBody>
      </p:sp>
      <p:sp>
        <p:nvSpPr>
          <p:cNvPr id="11" name="矩形 10"/>
          <p:cNvSpPr/>
          <p:nvPr/>
        </p:nvSpPr>
        <p:spPr>
          <a:xfrm>
            <a:off x="5463994" y="6194966"/>
            <a:ext cx="2175596" cy="461665"/>
          </a:xfrm>
          <a:prstGeom prst="rect">
            <a:avLst/>
          </a:prstGeom>
        </p:spPr>
        <p:txBody>
          <a:bodyPr wrap="none">
            <a:spAutoFit/>
          </a:bodyPr>
          <a:lstStyle/>
          <a:p>
            <a:r>
              <a:rPr lang="zh-CN" altLang="en-US" sz="2400" b="1" kern="0" dirty="0">
                <a:solidFill>
                  <a:srgbClr val="000000"/>
                </a:solidFill>
                <a:latin typeface="Times New Roman"/>
                <a:ea typeface="宋体"/>
              </a:rPr>
              <a:t>存储器映射</a:t>
            </a:r>
            <a:r>
              <a:rPr lang="en-US" altLang="zh-CN" sz="2400" b="1" kern="0" dirty="0">
                <a:solidFill>
                  <a:srgbClr val="000000"/>
                </a:solidFill>
                <a:latin typeface="Times New Roman"/>
                <a:ea typeface="宋体"/>
              </a:rPr>
              <a:t>I/O</a:t>
            </a:r>
            <a:endParaRPr lang="zh-CN" altLang="en-US" dirty="0"/>
          </a:p>
        </p:txBody>
      </p:sp>
    </p:spTree>
    <p:extLst>
      <p:ext uri="{BB962C8B-B14F-4D97-AF65-F5344CB8AC3E}">
        <p14:creationId xmlns:p14="http://schemas.microsoft.com/office/powerpoint/2010/main" val="30217739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2"/>
          <p:cNvSpPr>
            <a:spLocks noGrp="1" noChangeArrowheads="1"/>
          </p:cNvSpPr>
          <p:nvPr>
            <p:ph type="title"/>
          </p:nvPr>
        </p:nvSpPr>
        <p:spPr>
          <a:xfrm>
            <a:off x="323849" y="333375"/>
            <a:ext cx="8640763" cy="574675"/>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a:t>
            </a:r>
            <a:r>
              <a:rPr lang="zh-CN" altLang="en-US" sz="2800" b="1" dirty="0">
                <a:solidFill>
                  <a:srgbClr val="00007D"/>
                </a:solidFill>
                <a:ea typeface="黑体" pitchFamily="2" charset="-122"/>
              </a:rPr>
              <a:t>      </a:t>
            </a:r>
            <a:r>
              <a:rPr lang="en-US" altLang="zh-CN" sz="2800" b="1" dirty="0">
                <a:solidFill>
                  <a:srgbClr val="006600"/>
                </a:solidFill>
                <a:ea typeface="黑体" pitchFamily="2" charset="-122"/>
              </a:rPr>
              <a:t>2.1.3 </a:t>
            </a:r>
            <a:r>
              <a:rPr lang="zh-CN" altLang="en-US" sz="2800" b="1" dirty="0">
                <a:solidFill>
                  <a:srgbClr val="006600"/>
                </a:solidFill>
                <a:ea typeface="黑体" pitchFamily="2" charset="-122"/>
              </a:rPr>
              <a:t>寄存器、主存和</a:t>
            </a:r>
            <a:r>
              <a:rPr lang="en-US" altLang="zh-CN" sz="2800" b="1" dirty="0">
                <a:solidFill>
                  <a:srgbClr val="006600"/>
                </a:solidFill>
                <a:ea typeface="黑体" pitchFamily="2" charset="-122"/>
              </a:rPr>
              <a:t>IO</a:t>
            </a:r>
            <a:r>
              <a:rPr lang="zh-CN" altLang="en-US" sz="2800" b="1" dirty="0">
                <a:solidFill>
                  <a:srgbClr val="006600"/>
                </a:solidFill>
                <a:ea typeface="黑体" pitchFamily="2" charset="-122"/>
              </a:rPr>
              <a:t>结构</a:t>
            </a:r>
            <a:endParaRPr lang="zh-CN" altLang="en-US" sz="2400" b="1" dirty="0">
              <a:solidFill>
                <a:srgbClr val="006600"/>
              </a:solidFill>
              <a:ea typeface="黑体" pitchFamily="2" charset="-122"/>
            </a:endParaRPr>
          </a:p>
        </p:txBody>
      </p:sp>
      <p:sp>
        <p:nvSpPr>
          <p:cNvPr id="718851" name="Rectangle 3"/>
          <p:cNvSpPr>
            <a:spLocks noGrp="1" noChangeArrowheads="1"/>
          </p:cNvSpPr>
          <p:nvPr>
            <p:ph idx="1"/>
          </p:nvPr>
        </p:nvSpPr>
        <p:spPr>
          <a:xfrm>
            <a:off x="971500" y="1739214"/>
            <a:ext cx="7921103" cy="2232310"/>
          </a:xfrm>
          <a:noFill/>
          <a:ln/>
        </p:spPr>
        <p:txBody>
          <a:bodyPr/>
          <a:lstStyle/>
          <a:p>
            <a:pPr>
              <a:buClr>
                <a:srgbClr val="FF6600"/>
              </a:buClr>
              <a:buFont typeface="Wingdings" panose="05000000000000000000" pitchFamily="2" charset="2"/>
              <a:buChar char="u"/>
            </a:pPr>
            <a:r>
              <a:rPr lang="zh-CN" altLang="en-US" sz="2400" b="1" dirty="0">
                <a:latin typeface="Times New Roman" pitchFamily="18" charset="0"/>
              </a:rPr>
              <a:t>代码、数据量不大 </a:t>
            </a:r>
            <a:r>
              <a:rPr lang="zh-CN" altLang="en-US" sz="2400" b="1" dirty="0">
                <a:latin typeface="+mn-ea"/>
              </a:rPr>
              <a:t>→</a:t>
            </a:r>
            <a:r>
              <a:rPr lang="zh-CN" altLang="en-US" sz="2400" b="1" dirty="0">
                <a:latin typeface="Times New Roman" pitchFamily="18" charset="0"/>
              </a:rPr>
              <a:t> 使其处于同一段内（</a:t>
            </a:r>
            <a:r>
              <a:rPr lang="en-US" altLang="zh-CN" sz="2400" b="1" dirty="0">
                <a:latin typeface="Times New Roman" pitchFamily="18" charset="0"/>
              </a:rPr>
              <a:t>64KB</a:t>
            </a:r>
            <a:r>
              <a:rPr lang="zh-CN" altLang="en-US" sz="2400" b="1" dirty="0">
                <a:latin typeface="Times New Roman" pitchFamily="18" charset="0"/>
              </a:rPr>
              <a:t>范围内）</a:t>
            </a:r>
            <a:r>
              <a:rPr lang="zh-CN" altLang="en-US" sz="2400" b="1" dirty="0">
                <a:latin typeface="+mn-ea"/>
              </a:rPr>
              <a:t>→</a:t>
            </a:r>
            <a:r>
              <a:rPr lang="zh-CN" altLang="en-US" sz="2400" b="1" dirty="0">
                <a:latin typeface="Times New Roman" pitchFamily="18" charset="0"/>
              </a:rPr>
              <a:t> 可减少指令长度、提高运行速度。</a:t>
            </a:r>
          </a:p>
          <a:p>
            <a:pPr>
              <a:buClr>
                <a:srgbClr val="FF6600"/>
              </a:buClr>
              <a:buFont typeface="Wingdings" panose="05000000000000000000" pitchFamily="2" charset="2"/>
              <a:buChar char="u"/>
            </a:pPr>
            <a:r>
              <a:rPr lang="zh-CN" altLang="en-US" sz="2400" b="1" dirty="0">
                <a:latin typeface="Times New Roman" pitchFamily="18" charset="0"/>
              </a:rPr>
              <a:t>内存分段为程序的浮动分配创造了条件。</a:t>
            </a:r>
          </a:p>
          <a:p>
            <a:pPr>
              <a:buClr>
                <a:srgbClr val="FF6600"/>
              </a:buClr>
              <a:buFont typeface="Wingdings" panose="05000000000000000000" pitchFamily="2" charset="2"/>
              <a:buChar char="u"/>
            </a:pPr>
            <a:r>
              <a:rPr lang="zh-CN" altLang="en-US" sz="2400" b="1" dirty="0">
                <a:latin typeface="Times New Roman" pitchFamily="18" charset="0"/>
              </a:rPr>
              <a:t>形式地址</a:t>
            </a:r>
            <a:r>
              <a:rPr lang="en-US" altLang="zh-CN" sz="2400" b="1" dirty="0">
                <a:latin typeface="Times New Roman" pitchFamily="18" charset="0"/>
              </a:rPr>
              <a:t>6832H:1280H </a:t>
            </a:r>
            <a:r>
              <a:rPr lang="zh-CN" altLang="en-US" sz="2400" b="1" dirty="0">
                <a:latin typeface="+mn-ea"/>
              </a:rPr>
              <a:t>→</a:t>
            </a:r>
            <a:r>
              <a:rPr lang="zh-CN" altLang="en-US" sz="2400" b="1" dirty="0">
                <a:latin typeface="Times New Roman" pitchFamily="18" charset="0"/>
              </a:rPr>
              <a:t> 物理地址？</a:t>
            </a:r>
          </a:p>
          <a:p>
            <a:pPr>
              <a:buClr>
                <a:srgbClr val="FF6600"/>
              </a:buClr>
              <a:buFont typeface="Wingdings" panose="05000000000000000000" pitchFamily="2" charset="2"/>
              <a:buChar char="u"/>
            </a:pPr>
            <a:r>
              <a:rPr lang="zh-CN" altLang="en-US" sz="2400" b="1" dirty="0">
                <a:latin typeface="Times New Roman" pitchFamily="18" charset="0"/>
              </a:rPr>
              <a:t>各个分段之间可以重叠。</a:t>
            </a:r>
            <a:endParaRPr lang="zh-CN" altLang="en-US" sz="2800" b="1" dirty="0">
              <a:latin typeface="Times New Roman" pitchFamily="18" charset="0"/>
            </a:endParaRPr>
          </a:p>
        </p:txBody>
      </p:sp>
      <p:sp>
        <p:nvSpPr>
          <p:cNvPr id="9" name="灯片编号占位符 4"/>
          <p:cNvSpPr>
            <a:spLocks noGrp="1"/>
          </p:cNvSpPr>
          <p:nvPr>
            <p:ph type="sldNum" sz="quarter" idx="11"/>
          </p:nvPr>
        </p:nvSpPr>
        <p:spPr/>
        <p:txBody>
          <a:bodyPr/>
          <a:lstStyle/>
          <a:p>
            <a:fld id="{980BC822-2672-4F46-BF81-F0416C265F78}" type="slidenum">
              <a:rPr lang="zh-CN" altLang="en-US"/>
              <a:pPr/>
              <a:t>14</a:t>
            </a:fld>
            <a:endParaRPr lang="en-US" altLang="zh-CN"/>
          </a:p>
        </p:txBody>
      </p:sp>
      <p:sp>
        <p:nvSpPr>
          <p:cNvPr id="718852" name="Text Box 4"/>
          <p:cNvSpPr txBox="1">
            <a:spLocks noChangeArrowheads="1"/>
          </p:cNvSpPr>
          <p:nvPr/>
        </p:nvSpPr>
        <p:spPr bwMode="auto">
          <a:xfrm>
            <a:off x="6948043" y="2348850"/>
            <a:ext cx="2160587" cy="1501775"/>
          </a:xfrm>
          <a:prstGeom prst="rect">
            <a:avLst/>
          </a:prstGeom>
          <a:noFill/>
          <a:ln w="28575" algn="ctr">
            <a:noFill/>
            <a:miter lim="800000"/>
            <a:headEnd/>
            <a:tailEnd type="none" w="med" len="lg"/>
          </a:ln>
          <a:effectLst/>
        </p:spPr>
        <p:txBody>
          <a:bodyPr>
            <a:spAutoFit/>
          </a:bodyPr>
          <a:lstStyle/>
          <a:p>
            <a:pPr algn="l"/>
            <a:r>
              <a:rPr lang="en-US" altLang="zh-CN" sz="2800" dirty="0"/>
              <a:t>  68320H</a:t>
            </a:r>
          </a:p>
          <a:p>
            <a:pPr algn="l"/>
            <a:r>
              <a:rPr lang="en-US" altLang="zh-CN" sz="2800" dirty="0"/>
              <a:t>+  1280H</a:t>
            </a:r>
          </a:p>
          <a:p>
            <a:pPr algn="l">
              <a:spcBef>
                <a:spcPct val="30000"/>
              </a:spcBef>
            </a:pPr>
            <a:r>
              <a:rPr lang="en-US" altLang="zh-CN" sz="2800" dirty="0"/>
              <a:t>  695A0H</a:t>
            </a:r>
          </a:p>
        </p:txBody>
      </p:sp>
      <p:sp>
        <p:nvSpPr>
          <p:cNvPr id="718853" name="Line 5"/>
          <p:cNvSpPr>
            <a:spLocks noChangeShapeType="1"/>
          </p:cNvSpPr>
          <p:nvPr/>
        </p:nvSpPr>
        <p:spPr bwMode="auto">
          <a:xfrm>
            <a:off x="6803580" y="3285475"/>
            <a:ext cx="2016125" cy="0"/>
          </a:xfrm>
          <a:prstGeom prst="line">
            <a:avLst/>
          </a:prstGeom>
          <a:noFill/>
          <a:ln w="28575">
            <a:solidFill>
              <a:schemeClr val="tx1"/>
            </a:solidFill>
            <a:round/>
            <a:headEnd/>
            <a:tailEnd type="none" w="med" len="lg"/>
          </a:ln>
          <a:effectLst/>
        </p:spPr>
        <p:txBody>
          <a:bodyPr wrap="none" anchor="ctr"/>
          <a:lstStyle/>
          <a:p>
            <a:endParaRPr lang="zh-CN" altLang="en-US"/>
          </a:p>
        </p:txBody>
      </p:sp>
      <p:graphicFrame>
        <p:nvGraphicFramePr>
          <p:cNvPr id="718856" name="Object 8"/>
          <p:cNvGraphicFramePr>
            <a:graphicFrameLocks noChangeAspect="1"/>
          </p:cNvGraphicFramePr>
          <p:nvPr>
            <p:extLst>
              <p:ext uri="{D42A27DB-BD31-4B8C-83A1-F6EECF244321}">
                <p14:modId xmlns:p14="http://schemas.microsoft.com/office/powerpoint/2010/main" val="2023453779"/>
              </p:ext>
            </p:extLst>
          </p:nvPr>
        </p:nvGraphicFramePr>
        <p:xfrm>
          <a:off x="3173661" y="3789050"/>
          <a:ext cx="5118100" cy="2705100"/>
        </p:xfrm>
        <a:graphic>
          <a:graphicData uri="http://schemas.openxmlformats.org/presentationml/2006/ole">
            <mc:AlternateContent xmlns:mc="http://schemas.openxmlformats.org/markup-compatibility/2006">
              <mc:Choice xmlns:v="urn:schemas-microsoft-com:vml" Requires="v">
                <p:oleObj spid="_x0000_s718950" r:id="rId3" imgW="2282534" imgH="1207962" progId="Visio.Drawing.11">
                  <p:embed/>
                </p:oleObj>
              </mc:Choice>
              <mc:Fallback>
                <p:oleObj r:id="rId3" imgW="2282534" imgH="1207962" progId="Visio.Drawing.11">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3661" y="3789050"/>
                        <a:ext cx="5118100" cy="270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8857" name="Text Box 9"/>
          <p:cNvSpPr txBox="1">
            <a:spLocks noChangeArrowheads="1"/>
          </p:cNvSpPr>
          <p:nvPr/>
        </p:nvSpPr>
        <p:spPr bwMode="auto">
          <a:xfrm>
            <a:off x="539173" y="4365130"/>
            <a:ext cx="2736647" cy="461665"/>
          </a:xfrm>
          <a:prstGeom prst="rect">
            <a:avLst/>
          </a:prstGeom>
          <a:noFill/>
          <a:ln w="9525">
            <a:noFill/>
            <a:miter lim="800000"/>
            <a:headEnd/>
            <a:tailEnd/>
          </a:ln>
          <a:effectLst/>
        </p:spPr>
        <p:txBody>
          <a:bodyPr wrap="none">
            <a:spAutoFit/>
          </a:bodyPr>
          <a:lstStyle/>
          <a:p>
            <a:pPr algn="l"/>
            <a:r>
              <a:rPr kumimoji="1" lang="zh-CN" altLang="en-US" sz="2400" b="1" dirty="0">
                <a:solidFill>
                  <a:schemeClr val="bg2"/>
                </a:solidFill>
                <a:latin typeface="宋体" pitchFamily="2" charset="-122"/>
              </a:rPr>
              <a:t>物理地址的</a:t>
            </a:r>
            <a:r>
              <a:rPr kumimoji="1" lang="zh-CN" altLang="en-US" sz="2400" b="1" dirty="0" smtClean="0">
                <a:solidFill>
                  <a:schemeClr val="bg2"/>
                </a:solidFill>
                <a:latin typeface="宋体" pitchFamily="2" charset="-122"/>
              </a:rPr>
              <a:t>形成：</a:t>
            </a:r>
            <a:r>
              <a:rPr kumimoji="1" lang="zh-CN" altLang="en-US" sz="2400" b="1" dirty="0" smtClean="0">
                <a:solidFill>
                  <a:schemeClr val="bg2"/>
                </a:solidFill>
                <a:latin typeface="Times New Roman" pitchFamily="18" charset="0"/>
              </a:rPr>
              <a:t> </a:t>
            </a:r>
            <a:endParaRPr kumimoji="1" lang="zh-CN" altLang="en-US" sz="2400" b="1" dirty="0">
              <a:solidFill>
                <a:schemeClr val="bg2"/>
              </a:solidFill>
              <a:latin typeface="Times New Roman" pitchFamily="18" charset="0"/>
            </a:endParaRPr>
          </a:p>
        </p:txBody>
      </p:sp>
      <p:sp>
        <p:nvSpPr>
          <p:cNvPr id="11" name="内容占位符 2"/>
          <p:cNvSpPr txBox="1">
            <a:spLocks/>
          </p:cNvSpPr>
          <p:nvPr/>
        </p:nvSpPr>
        <p:spPr bwMode="auto">
          <a:xfrm>
            <a:off x="357188" y="836641"/>
            <a:ext cx="8501062" cy="97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800" b="1">
                <a:solidFill>
                  <a:schemeClr val="tx1"/>
                </a:solidFill>
                <a:latin typeface="+mn-lt"/>
                <a:ea typeface="楷体_GB2312" pitchFamily="49" charset="-122"/>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400" b="1">
                <a:solidFill>
                  <a:schemeClr val="tx1"/>
                </a:solidFill>
                <a:latin typeface="+mn-lt"/>
                <a:ea typeface="楷体_GB2312" pitchFamily="49"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000" b="1">
                <a:solidFill>
                  <a:schemeClr val="tx1"/>
                </a:solidFill>
                <a:latin typeface="+mn-lt"/>
                <a:ea typeface="楷体_GB2312" pitchFamily="49"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b="1">
                <a:solidFill>
                  <a:schemeClr val="tx1"/>
                </a:solidFill>
                <a:latin typeface="+mn-lt"/>
                <a:ea typeface="楷体_GB2312" pitchFamily="49"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1600" b="1">
                <a:solidFill>
                  <a:schemeClr val="tx1"/>
                </a:solidFill>
                <a:latin typeface="+mn-lt"/>
                <a:ea typeface="楷体_GB2312" pitchFamily="49" charset="-122"/>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a:spcBef>
                <a:spcPts val="0"/>
              </a:spcBef>
              <a:buFont typeface="Wingdings" panose="05000000000000000000" pitchFamily="2" charset="2"/>
              <a:buNone/>
              <a:defRPr/>
            </a:pPr>
            <a:r>
              <a:rPr lang="en-US" altLang="zh-CN" kern="0" dirty="0" smtClean="0">
                <a:latin typeface="Times New Roman" panose="02020603050405020304" pitchFamily="18" charset="0"/>
                <a:ea typeface="宋体" panose="02010600030101010101" pitchFamily="2" charset="-122"/>
                <a:cs typeface="Times New Roman" panose="02020603050405020304" pitchFamily="18" charset="0"/>
              </a:rPr>
              <a:t>2. </a:t>
            </a:r>
            <a:r>
              <a:rPr lang="zh-CN" altLang="en-US" kern="0" dirty="0" smtClean="0">
                <a:latin typeface="Times New Roman" panose="02020603050405020304" pitchFamily="18" charset="0"/>
                <a:ea typeface="宋体" panose="02010600030101010101" pitchFamily="2" charset="-122"/>
                <a:cs typeface="Times New Roman" panose="02020603050405020304" pitchFamily="18" charset="0"/>
              </a:rPr>
              <a:t>主存结构</a:t>
            </a:r>
            <a:endParaRPr lang="en-US" altLang="zh-CN" kern="0" dirty="0" smtClean="0">
              <a:latin typeface="Times New Roman" panose="02020603050405020304" pitchFamily="18" charset="0"/>
              <a:ea typeface="宋体" panose="02010600030101010101" pitchFamily="2" charset="-122"/>
              <a:cs typeface="Times New Roman" panose="02020603050405020304" pitchFamily="18" charset="0"/>
            </a:endParaRPr>
          </a:p>
          <a:p>
            <a:pPr marL="536575" lvl="1" indent="-268288">
              <a:spcBef>
                <a:spcPts val="0"/>
              </a:spcBef>
              <a:buClr>
                <a:srgbClr val="009900"/>
              </a:buClr>
              <a:buSzPct val="75000"/>
              <a:buFont typeface="Wingdings" panose="05000000000000000000" pitchFamily="2" charset="2"/>
              <a:buChar char="l"/>
              <a:defRPr/>
            </a:pPr>
            <a:r>
              <a:rPr lang="zh-CN" altLang="en-US" sz="2800" kern="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分段结构</a:t>
            </a:r>
            <a:r>
              <a:rPr lang="zh-CN" altLang="en-US" sz="2800" kern="0" dirty="0" smtClean="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 name="动作按钮: 自定义 1">
            <a:hlinkClick r:id="rId5" action="ppaction://hlinksldjump" highlightClick="1"/>
          </p:cNvPr>
          <p:cNvSpPr/>
          <p:nvPr/>
        </p:nvSpPr>
        <p:spPr bwMode="auto">
          <a:xfrm>
            <a:off x="7416251" y="1018867"/>
            <a:ext cx="1224170" cy="504070"/>
          </a:xfrm>
          <a:prstGeom prst="actionButtonBlank">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800" b="1" dirty="0" smtClean="0">
                <a:solidFill>
                  <a:schemeClr val="bg2">
                    <a:lumMod val="75000"/>
                  </a:schemeClr>
                </a:solidFill>
              </a:rPr>
              <a:t>例 </a:t>
            </a:r>
            <a:r>
              <a:rPr lang="en-US" altLang="zh-CN" sz="2800" b="1" dirty="0" smtClean="0">
                <a:solidFill>
                  <a:schemeClr val="bg2">
                    <a:lumMod val="75000"/>
                  </a:schemeClr>
                </a:solidFill>
              </a:rPr>
              <a:t>2.1</a:t>
            </a:r>
            <a:endParaRPr kumimoji="0" lang="zh-CN" altLang="en-US" sz="2800" b="1" i="0" u="none" strike="noStrike" cap="none" normalizeH="0" baseline="0" dirty="0" smtClean="0">
              <a:ln>
                <a:noFill/>
              </a:ln>
              <a:solidFill>
                <a:schemeClr val="bg2">
                  <a:lumMod val="75000"/>
                </a:schemeClr>
              </a:solidFill>
              <a:effectLs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18851">
                                            <p:txEl>
                                              <p:pRg st="0" end="0"/>
                                            </p:txEl>
                                          </p:spTgt>
                                        </p:tgtEl>
                                        <p:attrNameLst>
                                          <p:attrName>style.visibility</p:attrName>
                                        </p:attrNameLst>
                                      </p:cBhvr>
                                      <p:to>
                                        <p:strVal val="visible"/>
                                      </p:to>
                                    </p:set>
                                    <p:animEffect transition="in" filter="slide(fromBottom)">
                                      <p:cBhvr>
                                        <p:cTn id="7" dur="500"/>
                                        <p:tgtEl>
                                          <p:spTgt spid="7188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718851">
                                            <p:txEl>
                                              <p:pRg st="1" end="1"/>
                                            </p:txEl>
                                          </p:spTgt>
                                        </p:tgtEl>
                                        <p:attrNameLst>
                                          <p:attrName>style.visibility</p:attrName>
                                        </p:attrNameLst>
                                      </p:cBhvr>
                                      <p:to>
                                        <p:strVal val="visible"/>
                                      </p:to>
                                    </p:set>
                                    <p:animEffect transition="in" filter="slide(fromBottom)">
                                      <p:cBhvr>
                                        <p:cTn id="12" dur="500"/>
                                        <p:tgtEl>
                                          <p:spTgt spid="7188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718851">
                                            <p:txEl>
                                              <p:pRg st="2" end="2"/>
                                            </p:txEl>
                                          </p:spTgt>
                                        </p:tgtEl>
                                        <p:attrNameLst>
                                          <p:attrName>style.visibility</p:attrName>
                                        </p:attrNameLst>
                                      </p:cBhvr>
                                      <p:to>
                                        <p:strVal val="visible"/>
                                      </p:to>
                                    </p:set>
                                    <p:animEffect transition="in" filter="slide(fromBottom)">
                                      <p:cBhvr>
                                        <p:cTn id="17" dur="500"/>
                                        <p:tgtEl>
                                          <p:spTgt spid="7188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1885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71885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718851">
                                            <p:txEl>
                                              <p:pRg st="3" end="3"/>
                                            </p:txEl>
                                          </p:spTgt>
                                        </p:tgtEl>
                                        <p:attrNameLst>
                                          <p:attrName>style.visibility</p:attrName>
                                        </p:attrNameLst>
                                      </p:cBhvr>
                                      <p:to>
                                        <p:strVal val="visible"/>
                                      </p:to>
                                    </p:set>
                                    <p:animEffect transition="in" filter="slide(fromBottom)">
                                      <p:cBhvr>
                                        <p:cTn id="28" dur="500"/>
                                        <p:tgtEl>
                                          <p:spTgt spid="718851">
                                            <p:txEl>
                                              <p:pRg st="3" end="3"/>
                                            </p:txEl>
                                          </p:spTgt>
                                        </p:tgtEl>
                                      </p:cBhvr>
                                    </p:animEffec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852" grpId="0"/>
      <p:bldP spid="718853" grpId="0" animBg="1"/>
      <p:bldP spid="2"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2.4.3  I/O</a:t>
            </a:r>
            <a:r>
              <a:rPr lang="zh-CN" altLang="en-US" dirty="0" smtClean="0"/>
              <a:t>系统结构        </a:t>
            </a:r>
            <a:r>
              <a:rPr lang="en-US" altLang="zh-CN" dirty="0" smtClean="0">
                <a:solidFill>
                  <a:srgbClr val="FF6600"/>
                </a:solidFill>
              </a:rPr>
              <a:t>2. </a:t>
            </a:r>
            <a:r>
              <a:rPr lang="zh-CN" altLang="en-US" dirty="0" smtClean="0">
                <a:solidFill>
                  <a:srgbClr val="FF6600"/>
                </a:solidFill>
              </a:rPr>
              <a:t>存储器映射</a:t>
            </a:r>
            <a:r>
              <a:rPr lang="en-US" altLang="zh-CN" dirty="0" smtClean="0">
                <a:solidFill>
                  <a:srgbClr val="FF6600"/>
                </a:solidFill>
              </a:rPr>
              <a:t>I/O</a:t>
            </a:r>
            <a:endParaRPr lang="zh-CN" altLang="en-US" dirty="0">
              <a:solidFill>
                <a:srgbClr val="FF6600"/>
              </a:solidFill>
            </a:endParaRPr>
          </a:p>
        </p:txBody>
      </p:sp>
      <p:sp>
        <p:nvSpPr>
          <p:cNvPr id="3" name="内容占位符 2"/>
          <p:cNvSpPr>
            <a:spLocks noGrp="1"/>
          </p:cNvSpPr>
          <p:nvPr>
            <p:ph idx="1"/>
          </p:nvPr>
        </p:nvSpPr>
        <p:spPr>
          <a:xfrm>
            <a:off x="330438" y="938784"/>
            <a:ext cx="8661162" cy="5586646"/>
          </a:xfrm>
        </p:spPr>
        <p:txBody>
          <a:bodyPr/>
          <a:lstStyle/>
          <a:p>
            <a:pPr>
              <a:lnSpc>
                <a:spcPct val="125000"/>
              </a:lnSpc>
              <a:spcBef>
                <a:spcPts val="600"/>
              </a:spcBef>
            </a:pPr>
            <a:r>
              <a:rPr lang="zh-CN" altLang="en-US" sz="2400" dirty="0" smtClean="0"/>
              <a:t>使用</a:t>
            </a:r>
            <a:r>
              <a:rPr lang="zh-CN" altLang="en-US" sz="2400" dirty="0"/>
              <a:t>存储器映射</a:t>
            </a:r>
            <a:r>
              <a:rPr lang="en-US" altLang="zh-CN" sz="2400" dirty="0"/>
              <a:t>I/O</a:t>
            </a:r>
            <a:r>
              <a:rPr lang="zh-CN" altLang="en-US" sz="2400" dirty="0"/>
              <a:t>时</a:t>
            </a:r>
            <a:r>
              <a:rPr lang="zh-CN" altLang="en-US" sz="2400" dirty="0" smtClean="0"/>
              <a:t>，必须</a:t>
            </a:r>
            <a:r>
              <a:rPr lang="zh-CN" altLang="en-US" sz="2400" dirty="0" smtClean="0">
                <a:solidFill>
                  <a:srgbClr val="FF0000"/>
                </a:solidFill>
              </a:rPr>
              <a:t>阻止</a:t>
            </a:r>
            <a:r>
              <a:rPr lang="zh-CN" altLang="en-US" sz="2400" dirty="0" smtClean="0"/>
              <a:t>在</a:t>
            </a:r>
            <a:r>
              <a:rPr lang="en-US" altLang="zh-CN" sz="2400" dirty="0" smtClean="0">
                <a:solidFill>
                  <a:srgbClr val="FF0000"/>
                </a:solidFill>
              </a:rPr>
              <a:t>Cache</a:t>
            </a:r>
            <a:r>
              <a:rPr lang="zh-CN" altLang="en-US" sz="2400" dirty="0" smtClean="0"/>
              <a:t>中</a:t>
            </a:r>
            <a:r>
              <a:rPr lang="zh-CN" altLang="en-US" sz="2400" dirty="0" smtClean="0">
                <a:solidFill>
                  <a:srgbClr val="FF0000"/>
                </a:solidFill>
              </a:rPr>
              <a:t>缓存</a:t>
            </a:r>
            <a:r>
              <a:rPr lang="zh-CN" altLang="en-US" sz="2400" dirty="0" smtClean="0"/>
              <a:t>被映射为</a:t>
            </a:r>
            <a:r>
              <a:rPr lang="en-US" altLang="zh-CN" sz="2400" dirty="0" smtClean="0"/>
              <a:t>I/O</a:t>
            </a:r>
            <a:r>
              <a:rPr lang="zh-CN" altLang="en-US" sz="2400" dirty="0" smtClean="0"/>
              <a:t>端口的那部分地址空间。</a:t>
            </a:r>
            <a:endParaRPr lang="en-US" altLang="zh-CN" sz="2400" dirty="0" smtClean="0"/>
          </a:p>
          <a:p>
            <a:pPr lvl="1">
              <a:lnSpc>
                <a:spcPct val="125000"/>
              </a:lnSpc>
              <a:spcBef>
                <a:spcPts val="600"/>
              </a:spcBef>
            </a:pPr>
            <a:r>
              <a:rPr lang="en-US" altLang="zh-CN" sz="2400" dirty="0" smtClean="0"/>
              <a:t>Pentium 4</a:t>
            </a:r>
            <a:r>
              <a:rPr lang="zh-CN" altLang="en-US" sz="2400" dirty="0" smtClean="0"/>
              <a:t>、</a:t>
            </a:r>
            <a:r>
              <a:rPr lang="en-US" altLang="zh-CN" sz="2400" dirty="0" smtClean="0"/>
              <a:t>Intel Xeon </a:t>
            </a:r>
            <a:r>
              <a:rPr lang="zh-CN" altLang="en-US" sz="2400" dirty="0" smtClean="0"/>
              <a:t>和 </a:t>
            </a:r>
            <a:r>
              <a:rPr lang="en-US" altLang="zh-CN" sz="2400" dirty="0" smtClean="0"/>
              <a:t>P6</a:t>
            </a:r>
            <a:r>
              <a:rPr lang="zh-CN" altLang="en-US" sz="2400" dirty="0" smtClean="0"/>
              <a:t>家族处理器：</a:t>
            </a:r>
            <a:r>
              <a:rPr lang="en-US" altLang="zh-CN" sz="2400" dirty="0" smtClean="0"/>
              <a:t/>
            </a:r>
            <a:br>
              <a:rPr lang="en-US" altLang="zh-CN" sz="2400" dirty="0" smtClean="0"/>
            </a:br>
            <a:r>
              <a:rPr lang="zh-CN" altLang="en-US" sz="2400" dirty="0" smtClean="0">
                <a:solidFill>
                  <a:srgbClr val="FF0000"/>
                </a:solidFill>
              </a:rPr>
              <a:t>存储器类型范围寄存器</a:t>
            </a:r>
            <a:r>
              <a:rPr lang="en-US" altLang="zh-CN" sz="2400" dirty="0" smtClean="0">
                <a:latin typeface="+mn-ea"/>
              </a:rPr>
              <a:t>(</a:t>
            </a:r>
            <a:r>
              <a:rPr lang="en-US" altLang="zh-CN" sz="2400" dirty="0" smtClean="0">
                <a:solidFill>
                  <a:srgbClr val="0000FF"/>
                </a:solidFill>
              </a:rPr>
              <a:t>MTRR</a:t>
            </a:r>
            <a:r>
              <a:rPr lang="en-US" altLang="zh-CN" sz="2400" dirty="0">
                <a:latin typeface="+mn-ea"/>
              </a:rPr>
              <a:t>)</a:t>
            </a:r>
            <a:r>
              <a:rPr lang="zh-CN" altLang="en-US" sz="2400" dirty="0" smtClean="0"/>
              <a:t>，用于将存储器映射</a:t>
            </a:r>
            <a:r>
              <a:rPr lang="en-US" altLang="zh-CN" sz="2400" dirty="0" smtClean="0"/>
              <a:t>I/O</a:t>
            </a:r>
            <a:r>
              <a:rPr lang="zh-CN" altLang="en-US" sz="2400" dirty="0" smtClean="0"/>
              <a:t>的地址空间设置为</a:t>
            </a:r>
            <a:r>
              <a:rPr lang="zh-CN" altLang="en-US" sz="2400" dirty="0" smtClean="0">
                <a:solidFill>
                  <a:srgbClr val="D60093"/>
                </a:solidFill>
              </a:rPr>
              <a:t>不可缓存</a:t>
            </a:r>
            <a:r>
              <a:rPr lang="en-US" altLang="zh-CN" sz="2400" dirty="0">
                <a:latin typeface="+mn-ea"/>
              </a:rPr>
              <a:t>(</a:t>
            </a:r>
            <a:r>
              <a:rPr lang="en-US" altLang="zh-CN" sz="2400" dirty="0" smtClean="0"/>
              <a:t>UC</a:t>
            </a:r>
            <a:r>
              <a:rPr lang="en-US" altLang="zh-CN" sz="2400" dirty="0">
                <a:latin typeface="+mn-ea"/>
              </a:rPr>
              <a:t>)</a:t>
            </a:r>
            <a:r>
              <a:rPr lang="zh-CN" altLang="en-US" sz="2400" dirty="0" smtClean="0"/>
              <a:t>。</a:t>
            </a:r>
            <a:endParaRPr lang="en-US" altLang="zh-CN" sz="2400" dirty="0" smtClean="0"/>
          </a:p>
          <a:p>
            <a:pPr lvl="1">
              <a:lnSpc>
                <a:spcPct val="125000"/>
              </a:lnSpc>
              <a:spcBef>
                <a:spcPts val="600"/>
              </a:spcBef>
            </a:pPr>
            <a:r>
              <a:rPr lang="en-US" altLang="zh-CN" sz="2400" dirty="0"/>
              <a:t>Intel 486 </a:t>
            </a:r>
            <a:r>
              <a:rPr lang="zh-CN" altLang="en-US" sz="2400" dirty="0"/>
              <a:t>处理器、</a:t>
            </a:r>
            <a:r>
              <a:rPr lang="en-US" altLang="zh-CN" sz="2400" dirty="0"/>
              <a:t>Pentium</a:t>
            </a:r>
            <a:r>
              <a:rPr lang="zh-CN" altLang="en-US" sz="2400" dirty="0" smtClean="0"/>
              <a:t>：不支持</a:t>
            </a:r>
            <a:r>
              <a:rPr lang="en-US" altLang="zh-CN" sz="2400" dirty="0" smtClean="0"/>
              <a:t>MTRR</a:t>
            </a:r>
            <a:r>
              <a:rPr lang="zh-CN" altLang="en-US" sz="2400" dirty="0" smtClean="0"/>
              <a:t>。</a:t>
            </a:r>
            <a:r>
              <a:rPr lang="en-US" altLang="zh-CN" sz="2400" dirty="0" smtClean="0"/>
              <a:t/>
            </a:r>
            <a:br>
              <a:rPr lang="en-US" altLang="zh-CN" sz="2400" dirty="0" smtClean="0"/>
            </a:br>
            <a:r>
              <a:rPr lang="zh-CN" altLang="en-US" sz="2400" dirty="0" smtClean="0"/>
              <a:t>当访问</a:t>
            </a:r>
            <a:r>
              <a:rPr lang="zh-CN" altLang="en-US" sz="2400" dirty="0"/>
              <a:t>存储器映射</a:t>
            </a:r>
            <a:r>
              <a:rPr lang="en-US" altLang="zh-CN" sz="2400" dirty="0"/>
              <a:t>I/O</a:t>
            </a:r>
            <a:r>
              <a:rPr lang="zh-CN" altLang="en-US" sz="2400" dirty="0" smtClean="0"/>
              <a:t>时，外部地址译码逻辑使</a:t>
            </a:r>
            <a:r>
              <a:rPr lang="en-US" altLang="zh-CN" sz="2400" dirty="0" smtClean="0">
                <a:solidFill>
                  <a:srgbClr val="0000FF"/>
                </a:solidFill>
              </a:rPr>
              <a:t>KEN</a:t>
            </a:r>
            <a:r>
              <a:rPr lang="zh-CN" altLang="en-US" sz="2400" dirty="0" smtClean="0">
                <a:solidFill>
                  <a:srgbClr val="0000FF"/>
                </a:solidFill>
              </a:rPr>
              <a:t>引脚</a:t>
            </a:r>
            <a:r>
              <a:rPr lang="zh-CN" altLang="en-US" sz="2400" dirty="0" smtClean="0">
                <a:solidFill>
                  <a:srgbClr val="D60093"/>
                </a:solidFill>
              </a:rPr>
              <a:t>高电平</a:t>
            </a:r>
            <a:r>
              <a:rPr lang="zh-CN" altLang="en-US" sz="2400" dirty="0" smtClean="0"/>
              <a:t>，阻止缓存系统总线上发出的所有地址。</a:t>
            </a:r>
            <a:endParaRPr lang="en-US" altLang="zh-CN" sz="2400" dirty="0"/>
          </a:p>
          <a:p>
            <a:pPr lvl="1">
              <a:lnSpc>
                <a:spcPct val="125000"/>
              </a:lnSpc>
              <a:spcBef>
                <a:spcPts val="600"/>
              </a:spcBef>
            </a:pPr>
            <a:r>
              <a:rPr lang="zh-CN" altLang="en-US" sz="2400" dirty="0" smtClean="0"/>
              <a:t>具有片上</a:t>
            </a:r>
            <a:r>
              <a:rPr lang="en-US" altLang="zh-CN" sz="2400" dirty="0" smtClean="0"/>
              <a:t>Cache</a:t>
            </a:r>
            <a:r>
              <a:rPr lang="zh-CN" altLang="en-US" sz="2400" dirty="0" smtClean="0"/>
              <a:t>的所有</a:t>
            </a:r>
            <a:r>
              <a:rPr lang="en-US" altLang="zh-CN" sz="2400" dirty="0" smtClean="0"/>
              <a:t>IA-32</a:t>
            </a:r>
            <a:r>
              <a:rPr lang="zh-CN" altLang="en-US" sz="2400" dirty="0" smtClean="0"/>
              <a:t>处理器在</a:t>
            </a:r>
            <a:r>
              <a:rPr lang="zh-CN" altLang="en-US" sz="2400" dirty="0" smtClean="0">
                <a:solidFill>
                  <a:srgbClr val="FF0000"/>
                </a:solidFill>
              </a:rPr>
              <a:t>页表</a:t>
            </a:r>
            <a:r>
              <a:rPr lang="zh-CN" altLang="en-US" sz="2400" dirty="0" smtClean="0"/>
              <a:t>和</a:t>
            </a:r>
            <a:r>
              <a:rPr lang="zh-CN" altLang="en-US" sz="2400" dirty="0" smtClean="0">
                <a:solidFill>
                  <a:srgbClr val="FF0000"/>
                </a:solidFill>
              </a:rPr>
              <a:t>页目录项</a:t>
            </a:r>
            <a:r>
              <a:rPr lang="zh-CN" altLang="en-US" sz="2400" dirty="0" smtClean="0"/>
              <a:t>中提供</a:t>
            </a:r>
            <a:r>
              <a:rPr lang="en-US" altLang="zh-CN" sz="2400" dirty="0" smtClean="0">
                <a:solidFill>
                  <a:srgbClr val="FF0000"/>
                </a:solidFill>
              </a:rPr>
              <a:t>PCD</a:t>
            </a:r>
            <a:r>
              <a:rPr lang="en-US" altLang="zh-CN" sz="2400" dirty="0" smtClean="0">
                <a:latin typeface="+mn-ea"/>
              </a:rPr>
              <a:t>(</a:t>
            </a:r>
            <a:r>
              <a:rPr lang="en-US" altLang="zh-CN" sz="2400" dirty="0" smtClean="0">
                <a:solidFill>
                  <a:srgbClr val="FF0000"/>
                </a:solidFill>
              </a:rPr>
              <a:t>P</a:t>
            </a:r>
            <a:r>
              <a:rPr lang="en-US" altLang="zh-CN" sz="2400" dirty="0" smtClean="0"/>
              <a:t>age-level </a:t>
            </a:r>
            <a:r>
              <a:rPr lang="en-US" altLang="zh-CN" sz="2400" dirty="0" smtClean="0">
                <a:solidFill>
                  <a:srgbClr val="FF0000"/>
                </a:solidFill>
              </a:rPr>
              <a:t>C</a:t>
            </a:r>
            <a:r>
              <a:rPr lang="en-US" altLang="zh-CN" sz="2400" dirty="0" smtClean="0"/>
              <a:t>ache </a:t>
            </a:r>
            <a:r>
              <a:rPr lang="en-US" altLang="zh-CN" sz="2400" dirty="0" smtClean="0">
                <a:solidFill>
                  <a:srgbClr val="FF0000"/>
                </a:solidFill>
              </a:rPr>
              <a:t>D</a:t>
            </a:r>
            <a:r>
              <a:rPr lang="en-US" altLang="zh-CN" sz="2400" dirty="0" smtClean="0"/>
              <a:t>isable</a:t>
            </a:r>
            <a:r>
              <a:rPr lang="en-US" altLang="zh-CN" sz="2400" dirty="0">
                <a:latin typeface="+mn-ea"/>
              </a:rPr>
              <a:t>)</a:t>
            </a:r>
            <a:r>
              <a:rPr lang="zh-CN" altLang="en-US" sz="2400" dirty="0" smtClean="0"/>
              <a:t>标志，允许以</a:t>
            </a:r>
            <a:r>
              <a:rPr lang="zh-CN" altLang="en-US" sz="2400" dirty="0" smtClean="0">
                <a:solidFill>
                  <a:srgbClr val="D60093"/>
                </a:solidFill>
              </a:rPr>
              <a:t>页</a:t>
            </a:r>
            <a:r>
              <a:rPr lang="zh-CN" altLang="en-US" sz="2400" dirty="0" smtClean="0"/>
              <a:t>为单位禁止缓存。</a:t>
            </a:r>
            <a:endParaRPr lang="zh-CN" altLang="en-US" sz="2400" dirty="0"/>
          </a:p>
        </p:txBody>
      </p:sp>
      <p:sp>
        <p:nvSpPr>
          <p:cNvPr id="4" name="灯片编号占位符 3"/>
          <p:cNvSpPr>
            <a:spLocks noGrp="1"/>
          </p:cNvSpPr>
          <p:nvPr>
            <p:ph type="sldNum" sz="quarter" idx="11"/>
          </p:nvPr>
        </p:nvSpPr>
        <p:spPr/>
        <p:txBody>
          <a:bodyPr/>
          <a:lstStyle/>
          <a:p>
            <a:fld id="{05A25CE3-80AF-4A68-9E04-5E3C960845FC}" type="slidenum">
              <a:rPr lang="zh-CN" altLang="en-US" smtClean="0"/>
              <a:pPr/>
              <a:t>140</a:t>
            </a:fld>
            <a:endParaRPr lang="en-US" altLang="zh-CN"/>
          </a:p>
        </p:txBody>
      </p:sp>
      <p:cxnSp>
        <p:nvCxnSpPr>
          <p:cNvPr id="6" name="直接连接符 5"/>
          <p:cNvCxnSpPr/>
          <p:nvPr/>
        </p:nvCxnSpPr>
        <p:spPr bwMode="auto">
          <a:xfrm>
            <a:off x="7416888" y="3959704"/>
            <a:ext cx="611592" cy="0"/>
          </a:xfrm>
          <a:prstGeom prst="line">
            <a:avLst/>
          </a:prstGeom>
          <a:noFill/>
          <a:ln w="28575" cap="flat" cmpd="sng" algn="ctr">
            <a:solidFill>
              <a:srgbClr val="0000FF"/>
            </a:solidFill>
            <a:prstDash val="solid"/>
            <a:round/>
            <a:headEnd type="none" w="med" len="med"/>
            <a:tailEnd type="none" w="med" len="lg"/>
          </a:ln>
          <a:effectLst/>
        </p:spPr>
      </p:cxnSp>
    </p:spTree>
    <p:extLst>
      <p:ext uri="{BB962C8B-B14F-4D97-AF65-F5344CB8AC3E}">
        <p14:creationId xmlns:p14="http://schemas.microsoft.com/office/powerpoint/2010/main" val="201369329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2.4.4  </a:t>
            </a:r>
            <a:r>
              <a:rPr lang="zh-CN" altLang="en-US" dirty="0" smtClean="0"/>
              <a:t>互联结构</a:t>
            </a:r>
            <a:endParaRPr lang="zh-CN" altLang="en-US" dirty="0"/>
          </a:p>
        </p:txBody>
      </p:sp>
      <p:sp>
        <p:nvSpPr>
          <p:cNvPr id="3" name="内容占位符 2"/>
          <p:cNvSpPr>
            <a:spLocks noGrp="1"/>
          </p:cNvSpPr>
          <p:nvPr>
            <p:ph idx="1"/>
          </p:nvPr>
        </p:nvSpPr>
        <p:spPr/>
        <p:txBody>
          <a:bodyPr/>
          <a:lstStyle/>
          <a:p>
            <a:r>
              <a:rPr lang="zh-CN" altLang="en-US" dirty="0" smtClean="0"/>
              <a:t>总线结构</a:t>
            </a:r>
            <a:r>
              <a:rPr lang="zh-CN" altLang="en-US" dirty="0" smtClean="0">
                <a:latin typeface="+mn-ea"/>
              </a:rPr>
              <a:t>→</a:t>
            </a:r>
            <a:r>
              <a:rPr lang="zh-CN" altLang="en-US" dirty="0" smtClean="0"/>
              <a:t>芯片组结构</a:t>
            </a:r>
            <a:endParaRPr lang="en-US" altLang="zh-CN" dirty="0" smtClean="0"/>
          </a:p>
          <a:p>
            <a:r>
              <a:rPr lang="zh-CN" altLang="en-US" dirty="0" smtClean="0"/>
              <a:t>总线结构</a:t>
            </a:r>
            <a:endParaRPr lang="en-US" altLang="zh-CN" dirty="0" smtClean="0"/>
          </a:p>
          <a:p>
            <a:pPr lvl="1"/>
            <a:r>
              <a:rPr lang="zh-CN" altLang="en-US" dirty="0"/>
              <a:t>系统</a:t>
            </a:r>
            <a:r>
              <a:rPr lang="zh-CN" altLang="en-US" dirty="0" smtClean="0"/>
              <a:t>总线 </a:t>
            </a:r>
            <a:r>
              <a:rPr lang="zh-CN" altLang="en-US" dirty="0" smtClean="0">
                <a:latin typeface="+mn-ea"/>
              </a:rPr>
              <a:t>→</a:t>
            </a:r>
            <a:r>
              <a:rPr lang="zh-CN" altLang="en-US" dirty="0" smtClean="0"/>
              <a:t> </a:t>
            </a:r>
            <a:r>
              <a:rPr lang="en-US" altLang="zh-CN" dirty="0" smtClean="0"/>
              <a:t>CPU</a:t>
            </a:r>
            <a:r>
              <a:rPr lang="zh-CN" altLang="en-US" dirty="0" smtClean="0"/>
              <a:t>、存储器、</a:t>
            </a:r>
            <a:r>
              <a:rPr lang="en-US" altLang="zh-CN" dirty="0" smtClean="0"/>
              <a:t>I/O</a:t>
            </a:r>
            <a:r>
              <a:rPr lang="zh-CN" altLang="en-US" dirty="0" smtClean="0"/>
              <a:t>接口、中断控制器、</a:t>
            </a:r>
            <a:r>
              <a:rPr lang="en-US" altLang="zh-CN" dirty="0" smtClean="0"/>
              <a:t>DMA</a:t>
            </a:r>
            <a:r>
              <a:rPr lang="zh-CN" altLang="en-US" dirty="0" smtClean="0"/>
              <a:t>控制器</a:t>
            </a:r>
            <a:endParaRPr lang="en-US" altLang="zh-CN" dirty="0" smtClean="0"/>
          </a:p>
          <a:p>
            <a:pPr lvl="1"/>
            <a:r>
              <a:rPr lang="zh-CN" altLang="en-US" dirty="0" smtClean="0"/>
              <a:t>优点：连接</a:t>
            </a:r>
            <a:r>
              <a:rPr lang="zh-CN" altLang="en-US" dirty="0" smtClean="0">
                <a:solidFill>
                  <a:srgbClr val="D60093"/>
                </a:solidFill>
              </a:rPr>
              <a:t>简单</a:t>
            </a:r>
            <a:endParaRPr lang="en-US" altLang="zh-CN" dirty="0" smtClean="0">
              <a:solidFill>
                <a:srgbClr val="D60093"/>
              </a:solidFill>
            </a:endParaRPr>
          </a:p>
          <a:p>
            <a:pPr lvl="1"/>
            <a:r>
              <a:rPr lang="zh-CN" altLang="en-US" dirty="0" smtClean="0"/>
              <a:t>缺点：系统</a:t>
            </a:r>
            <a:r>
              <a:rPr lang="zh-CN" altLang="en-US" dirty="0" smtClean="0">
                <a:solidFill>
                  <a:srgbClr val="D60093"/>
                </a:solidFill>
              </a:rPr>
              <a:t>性能</a:t>
            </a:r>
            <a:r>
              <a:rPr lang="zh-CN" altLang="en-US" dirty="0" smtClean="0"/>
              <a:t>受限于系统总线</a:t>
            </a:r>
            <a:endParaRPr lang="en-US" altLang="zh-CN" dirty="0" smtClean="0"/>
          </a:p>
          <a:p>
            <a:r>
              <a:rPr lang="zh-CN" altLang="en-US" dirty="0"/>
              <a:t>芯片</a:t>
            </a:r>
            <a:r>
              <a:rPr lang="zh-CN" altLang="en-US" dirty="0" smtClean="0"/>
              <a:t>组结构：从</a:t>
            </a:r>
            <a:r>
              <a:rPr lang="en-US" altLang="zh-CN" dirty="0" smtClean="0"/>
              <a:t>80386</a:t>
            </a:r>
            <a:r>
              <a:rPr lang="zh-CN" altLang="en-US" dirty="0" smtClean="0"/>
              <a:t>微机开始</a:t>
            </a:r>
            <a:endParaRPr lang="en-US" altLang="zh-CN" dirty="0" smtClean="0"/>
          </a:p>
          <a:p>
            <a:pPr lvl="1"/>
            <a:r>
              <a:rPr lang="zh-CN" altLang="en-US" dirty="0" smtClean="0"/>
              <a:t>原有的单功能芯片集成：</a:t>
            </a:r>
            <a:r>
              <a:rPr lang="en-US" altLang="zh-CN" dirty="0" smtClean="0"/>
              <a:t/>
            </a:r>
            <a:br>
              <a:rPr lang="en-US" altLang="zh-CN" dirty="0" smtClean="0"/>
            </a:br>
            <a:r>
              <a:rPr lang="en-US" altLang="zh-CN" sz="2400" dirty="0" smtClean="0">
                <a:solidFill>
                  <a:srgbClr val="0000FF"/>
                </a:solidFill>
              </a:rPr>
              <a:t>80386</a:t>
            </a:r>
            <a:r>
              <a:rPr lang="zh-CN" altLang="en-US" sz="2400" dirty="0" smtClean="0">
                <a:solidFill>
                  <a:srgbClr val="0000FF"/>
                </a:solidFill>
              </a:rPr>
              <a:t>系统芯片组</a:t>
            </a:r>
            <a:r>
              <a:rPr lang="zh-CN" altLang="en-US" sz="2400" dirty="0" smtClean="0"/>
              <a:t>中的</a:t>
            </a:r>
            <a:r>
              <a:rPr lang="zh-CN" altLang="en-US" sz="2400" dirty="0" smtClean="0">
                <a:solidFill>
                  <a:srgbClr val="0000FF"/>
                </a:solidFill>
              </a:rPr>
              <a:t>外围控制器</a:t>
            </a:r>
            <a:r>
              <a:rPr lang="en-US" altLang="zh-CN" sz="2400" dirty="0" smtClean="0">
                <a:solidFill>
                  <a:srgbClr val="0000FF"/>
                </a:solidFill>
              </a:rPr>
              <a:t>82C206</a:t>
            </a:r>
            <a:r>
              <a:rPr lang="zh-CN" altLang="en-US" sz="2400" dirty="0" smtClean="0"/>
              <a:t>包含</a:t>
            </a:r>
            <a:r>
              <a:rPr lang="zh-CN" altLang="en-US" sz="2400" dirty="0" smtClean="0">
                <a:solidFill>
                  <a:srgbClr val="D60093"/>
                </a:solidFill>
              </a:rPr>
              <a:t>定时器</a:t>
            </a:r>
            <a:r>
              <a:rPr lang="zh-CN" altLang="en-US" sz="2400" dirty="0" smtClean="0"/>
              <a:t>、</a:t>
            </a:r>
            <a:r>
              <a:rPr lang="zh-CN" altLang="en-US" sz="2400" dirty="0" smtClean="0">
                <a:solidFill>
                  <a:srgbClr val="D60093"/>
                </a:solidFill>
              </a:rPr>
              <a:t>中断控制器</a:t>
            </a:r>
            <a:r>
              <a:rPr lang="zh-CN" altLang="en-US" sz="2400" dirty="0" smtClean="0"/>
              <a:t>、</a:t>
            </a:r>
            <a:r>
              <a:rPr lang="en-US" altLang="zh-CN" sz="2400" dirty="0" smtClean="0">
                <a:solidFill>
                  <a:srgbClr val="D60093"/>
                </a:solidFill>
              </a:rPr>
              <a:t>DMA</a:t>
            </a:r>
            <a:r>
              <a:rPr lang="zh-CN" altLang="en-US" sz="2400" dirty="0" smtClean="0">
                <a:solidFill>
                  <a:srgbClr val="D60093"/>
                </a:solidFill>
              </a:rPr>
              <a:t>控制器</a:t>
            </a:r>
            <a:r>
              <a:rPr lang="zh-CN" altLang="en-US" sz="2400" dirty="0" smtClean="0"/>
              <a:t>、</a:t>
            </a:r>
            <a:r>
              <a:rPr lang="zh-CN" altLang="en-US" sz="2400" dirty="0" smtClean="0">
                <a:solidFill>
                  <a:srgbClr val="D60093"/>
                </a:solidFill>
              </a:rPr>
              <a:t>实时时钟</a:t>
            </a:r>
            <a:r>
              <a:rPr lang="zh-CN" altLang="en-US" sz="2400" dirty="0" smtClean="0"/>
              <a:t>、</a:t>
            </a:r>
            <a:r>
              <a:rPr lang="zh-CN" altLang="en-US" sz="2400" dirty="0" smtClean="0">
                <a:solidFill>
                  <a:srgbClr val="D60093"/>
                </a:solidFill>
              </a:rPr>
              <a:t>存储器映像</a:t>
            </a:r>
            <a:r>
              <a:rPr lang="zh-CN" altLang="en-US" sz="2400" dirty="0" smtClean="0"/>
              <a:t> 等。</a:t>
            </a:r>
            <a:endParaRPr lang="en-US" altLang="zh-CN" dirty="0" smtClean="0"/>
          </a:p>
          <a:p>
            <a:pPr lvl="1"/>
            <a:r>
              <a:rPr lang="zh-CN" altLang="en-US" dirty="0" smtClean="0"/>
              <a:t>引入支持新技术的芯片：</a:t>
            </a:r>
            <a:r>
              <a:rPr lang="en-US" altLang="zh-CN" dirty="0" smtClean="0"/>
              <a:t/>
            </a:r>
            <a:br>
              <a:rPr lang="en-US" altLang="zh-CN" dirty="0" smtClean="0"/>
            </a:br>
            <a:r>
              <a:rPr lang="en-US" altLang="zh-CN" sz="2400" dirty="0" smtClean="0">
                <a:solidFill>
                  <a:srgbClr val="0000FF"/>
                </a:solidFill>
              </a:rPr>
              <a:t>80386</a:t>
            </a:r>
            <a:r>
              <a:rPr lang="zh-CN" altLang="en-US" sz="2400" dirty="0" smtClean="0">
                <a:solidFill>
                  <a:srgbClr val="0000FF"/>
                </a:solidFill>
              </a:rPr>
              <a:t>系统芯片组</a:t>
            </a:r>
            <a:r>
              <a:rPr lang="zh-CN" altLang="en-US" sz="2400" dirty="0" smtClean="0"/>
              <a:t>中的</a:t>
            </a:r>
            <a:r>
              <a:rPr lang="en-US" altLang="zh-CN" sz="2400" dirty="0" smtClean="0">
                <a:solidFill>
                  <a:srgbClr val="D60093"/>
                </a:solidFill>
              </a:rPr>
              <a:t>Cache/</a:t>
            </a:r>
            <a:r>
              <a:rPr lang="zh-CN" altLang="en-US" sz="2400" dirty="0" smtClean="0">
                <a:solidFill>
                  <a:srgbClr val="D60093"/>
                </a:solidFill>
              </a:rPr>
              <a:t>存储器控制器</a:t>
            </a:r>
            <a:r>
              <a:rPr lang="en-US" altLang="zh-CN" sz="2400" dirty="0" smtClean="0">
                <a:solidFill>
                  <a:srgbClr val="D60093"/>
                </a:solidFill>
              </a:rPr>
              <a:t>85C310</a:t>
            </a:r>
            <a:r>
              <a:rPr lang="zh-CN" altLang="en-US" sz="2400" dirty="0" smtClean="0"/>
              <a:t>、</a:t>
            </a:r>
            <a:r>
              <a:rPr lang="en-US" altLang="zh-CN" sz="2400" dirty="0" smtClean="0">
                <a:solidFill>
                  <a:srgbClr val="D60093"/>
                </a:solidFill>
              </a:rPr>
              <a:t>AT</a:t>
            </a:r>
            <a:r>
              <a:rPr lang="zh-CN" altLang="en-US" sz="2400" dirty="0" smtClean="0">
                <a:solidFill>
                  <a:srgbClr val="D60093"/>
                </a:solidFill>
              </a:rPr>
              <a:t>总线控制器</a:t>
            </a:r>
            <a:r>
              <a:rPr lang="en-US" altLang="zh-CN" sz="2400" dirty="0" smtClean="0">
                <a:solidFill>
                  <a:srgbClr val="D60093"/>
                </a:solidFill>
              </a:rPr>
              <a:t>85C320</a:t>
            </a:r>
            <a:r>
              <a:rPr lang="en-US" altLang="zh-CN" sz="2400" dirty="0" smtClean="0"/>
              <a:t> </a:t>
            </a:r>
            <a:r>
              <a:rPr lang="zh-CN" altLang="en-US" sz="2400" dirty="0" smtClean="0"/>
              <a:t>等。</a:t>
            </a:r>
            <a:endParaRPr lang="zh-CN" altLang="en-US" dirty="0"/>
          </a:p>
        </p:txBody>
      </p:sp>
      <p:sp>
        <p:nvSpPr>
          <p:cNvPr id="4" name="灯片编号占位符 3"/>
          <p:cNvSpPr>
            <a:spLocks noGrp="1"/>
          </p:cNvSpPr>
          <p:nvPr>
            <p:ph type="sldNum" sz="quarter" idx="11"/>
          </p:nvPr>
        </p:nvSpPr>
        <p:spPr/>
        <p:txBody>
          <a:bodyPr/>
          <a:lstStyle/>
          <a:p>
            <a:fld id="{05A25CE3-80AF-4A68-9E04-5E3C960845FC}" type="slidenum">
              <a:rPr lang="zh-CN" altLang="en-US" smtClean="0"/>
              <a:pPr/>
              <a:t>141</a:t>
            </a:fld>
            <a:endParaRPr lang="en-US" altLang="zh-CN"/>
          </a:p>
        </p:txBody>
      </p:sp>
      <p:sp>
        <p:nvSpPr>
          <p:cNvPr id="5" name="动作按钮: 前进或下一项 4">
            <a:hlinkClick r:id="rId2" action="ppaction://hlinksldjump" highlightClick="1"/>
          </p:cNvPr>
          <p:cNvSpPr/>
          <p:nvPr/>
        </p:nvSpPr>
        <p:spPr bwMode="auto">
          <a:xfrm>
            <a:off x="7740440" y="6309400"/>
            <a:ext cx="792110" cy="432060"/>
          </a:xfrm>
          <a:prstGeom prst="actionButtonForwardNext">
            <a:avLst/>
          </a:prstGeom>
          <a:solidFill>
            <a:srgbClr val="FFDDFF"/>
          </a:solidFill>
          <a:ln>
            <a:solidFill>
              <a:srgbClr val="D60093"/>
            </a:solidFill>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6" name="矩形 5"/>
          <p:cNvSpPr/>
          <p:nvPr/>
        </p:nvSpPr>
        <p:spPr>
          <a:xfrm>
            <a:off x="5640185" y="6280393"/>
            <a:ext cx="2100255" cy="523220"/>
          </a:xfrm>
          <a:prstGeom prst="rect">
            <a:avLst/>
          </a:prstGeom>
        </p:spPr>
        <p:txBody>
          <a:bodyPr wrap="none">
            <a:spAutoFit/>
          </a:bodyPr>
          <a:lstStyle/>
          <a:p>
            <a:pPr algn="r"/>
            <a:r>
              <a:rPr lang="en-US" altLang="zh-CN" sz="2800" b="1" dirty="0" smtClean="0">
                <a:solidFill>
                  <a:srgbClr val="D60093"/>
                </a:solidFill>
                <a:latin typeface="+mn-lt"/>
              </a:rPr>
              <a:t>MCH</a:t>
            </a:r>
            <a:r>
              <a:rPr lang="zh-CN" altLang="en-US" sz="2800" b="1" dirty="0" smtClean="0">
                <a:solidFill>
                  <a:srgbClr val="D60093"/>
                </a:solidFill>
                <a:latin typeface="+mn-lt"/>
              </a:rPr>
              <a:t>、</a:t>
            </a:r>
            <a:r>
              <a:rPr lang="en-US" altLang="zh-CN" sz="2800" b="1" dirty="0" smtClean="0">
                <a:solidFill>
                  <a:srgbClr val="D60093"/>
                </a:solidFill>
                <a:latin typeface="+mn-lt"/>
              </a:rPr>
              <a:t>ICH</a:t>
            </a:r>
            <a:endParaRPr lang="zh-CN" altLang="en-US" sz="2800" b="1" dirty="0">
              <a:solidFill>
                <a:srgbClr val="D60093"/>
              </a:solidFill>
              <a:latin typeface="+mn-lt"/>
            </a:endParaRPr>
          </a:p>
        </p:txBody>
      </p:sp>
    </p:spTree>
    <p:extLst>
      <p:ext uri="{BB962C8B-B14F-4D97-AF65-F5344CB8AC3E}">
        <p14:creationId xmlns:p14="http://schemas.microsoft.com/office/powerpoint/2010/main" val="300127427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2.4.4  </a:t>
            </a:r>
            <a:r>
              <a:rPr lang="zh-CN" altLang="en-US" dirty="0" smtClean="0"/>
              <a:t>互联结构</a:t>
            </a:r>
            <a:endParaRPr lang="zh-CN" altLang="en-US" dirty="0"/>
          </a:p>
        </p:txBody>
      </p:sp>
      <p:sp>
        <p:nvSpPr>
          <p:cNvPr id="3" name="内容占位符 2"/>
          <p:cNvSpPr>
            <a:spLocks noGrp="1"/>
          </p:cNvSpPr>
          <p:nvPr>
            <p:ph idx="1"/>
          </p:nvPr>
        </p:nvSpPr>
        <p:spPr>
          <a:xfrm>
            <a:off x="330438" y="866774"/>
            <a:ext cx="8661162" cy="545946"/>
          </a:xfrm>
        </p:spPr>
        <p:txBody>
          <a:bodyPr/>
          <a:lstStyle/>
          <a:p>
            <a:r>
              <a:rPr lang="zh-CN" altLang="en-US" dirty="0" smtClean="0">
                <a:solidFill>
                  <a:srgbClr val="FF0000"/>
                </a:solidFill>
              </a:rPr>
              <a:t>总线结构</a:t>
            </a:r>
            <a:endParaRPr lang="zh-CN" altLang="en-US" dirty="0">
              <a:solidFill>
                <a:srgbClr val="FF0000"/>
              </a:solidFill>
            </a:endParaRPr>
          </a:p>
        </p:txBody>
      </p:sp>
      <p:sp>
        <p:nvSpPr>
          <p:cNvPr id="4" name="灯片编号占位符 3"/>
          <p:cNvSpPr>
            <a:spLocks noGrp="1"/>
          </p:cNvSpPr>
          <p:nvPr>
            <p:ph type="sldNum" sz="quarter" idx="11"/>
          </p:nvPr>
        </p:nvSpPr>
        <p:spPr/>
        <p:txBody>
          <a:bodyPr/>
          <a:lstStyle/>
          <a:p>
            <a:fld id="{05A25CE3-80AF-4A68-9E04-5E3C960845FC}" type="slidenum">
              <a:rPr lang="zh-CN" altLang="en-US" smtClean="0"/>
              <a:pPr/>
              <a:t>142</a:t>
            </a:fld>
            <a:endParaRPr lang="en-US" altLang="zh-CN"/>
          </a:p>
        </p:txBody>
      </p:sp>
      <p:pic>
        <p:nvPicPr>
          <p:cNvPr id="5" name="图片 8"/>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0063" y="1402125"/>
            <a:ext cx="8201025" cy="526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med" len="lg"/>
              </a14:hiddenLine>
            </a:ext>
          </a:extLst>
        </p:spPr>
      </p:pic>
    </p:spTree>
    <p:extLst>
      <p:ext uri="{BB962C8B-B14F-4D97-AF65-F5344CB8AC3E}">
        <p14:creationId xmlns:p14="http://schemas.microsoft.com/office/powerpoint/2010/main" val="348024567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2.4.4  </a:t>
            </a:r>
            <a:r>
              <a:rPr lang="zh-CN" altLang="en-US" dirty="0" smtClean="0"/>
              <a:t>互联结构</a:t>
            </a:r>
            <a:endParaRPr lang="zh-CN" altLang="en-US" dirty="0"/>
          </a:p>
        </p:txBody>
      </p:sp>
      <p:sp>
        <p:nvSpPr>
          <p:cNvPr id="3" name="内容占位符 2"/>
          <p:cNvSpPr>
            <a:spLocks noGrp="1"/>
          </p:cNvSpPr>
          <p:nvPr>
            <p:ph idx="1"/>
          </p:nvPr>
        </p:nvSpPr>
        <p:spPr>
          <a:xfrm>
            <a:off x="330438" y="866774"/>
            <a:ext cx="8661162" cy="5802676"/>
          </a:xfrm>
        </p:spPr>
        <p:txBody>
          <a:bodyPr/>
          <a:lstStyle/>
          <a:p>
            <a:r>
              <a:rPr lang="zh-CN" altLang="en-US" sz="2400" dirty="0" smtClean="0"/>
              <a:t>从</a:t>
            </a:r>
            <a:r>
              <a:rPr lang="en-US" altLang="zh-CN" sz="2400" dirty="0" smtClean="0"/>
              <a:t>Pentium</a:t>
            </a:r>
            <a:r>
              <a:rPr lang="zh-CN" altLang="en-US" sz="2400" dirty="0" smtClean="0"/>
              <a:t>开始：三级总线结构</a:t>
            </a:r>
            <a:endParaRPr lang="en-US" altLang="zh-CN" sz="2400" dirty="0" smtClean="0"/>
          </a:p>
          <a:p>
            <a:pPr lvl="1"/>
            <a:r>
              <a:rPr lang="en-US" altLang="zh-CN" sz="2400" dirty="0" smtClean="0"/>
              <a:t>CPU</a:t>
            </a:r>
            <a:r>
              <a:rPr lang="zh-CN" altLang="en-US" sz="2400" dirty="0" smtClean="0"/>
              <a:t>总线（</a:t>
            </a:r>
            <a:r>
              <a:rPr lang="en-US" altLang="zh-CN" sz="2400" dirty="0" smtClean="0"/>
              <a:t>Host Bus</a:t>
            </a:r>
            <a:r>
              <a:rPr lang="zh-CN" altLang="en-US" sz="2400" dirty="0" smtClean="0"/>
              <a:t>）</a:t>
            </a:r>
            <a:endParaRPr lang="en-US" altLang="zh-CN" sz="2400" dirty="0" smtClean="0"/>
          </a:p>
          <a:p>
            <a:pPr lvl="1"/>
            <a:r>
              <a:rPr lang="zh-CN" altLang="en-US" sz="2400" dirty="0"/>
              <a:t>局部</a:t>
            </a:r>
            <a:r>
              <a:rPr lang="zh-CN" altLang="en-US" sz="2400" dirty="0" smtClean="0"/>
              <a:t>总线（</a:t>
            </a:r>
            <a:r>
              <a:rPr lang="en-US" altLang="zh-CN" sz="2400" dirty="0" smtClean="0"/>
              <a:t>PCI</a:t>
            </a:r>
            <a:r>
              <a:rPr lang="zh-CN" altLang="en-US" sz="2400" dirty="0" smtClean="0"/>
              <a:t>总线）</a:t>
            </a:r>
            <a:endParaRPr lang="en-US" altLang="zh-CN" sz="2400" dirty="0" smtClean="0"/>
          </a:p>
          <a:p>
            <a:pPr lvl="1"/>
            <a:r>
              <a:rPr lang="zh-CN" altLang="en-US" sz="2400" dirty="0" smtClean="0"/>
              <a:t>系统总线（一般为</a:t>
            </a:r>
            <a:r>
              <a:rPr lang="en-US" altLang="zh-CN" sz="2400" dirty="0" smtClean="0"/>
              <a:t>ISA</a:t>
            </a:r>
            <a:r>
              <a:rPr lang="zh-CN" altLang="en-US" sz="2400" dirty="0" smtClean="0"/>
              <a:t>总线）</a:t>
            </a:r>
            <a:endParaRPr lang="en-US" altLang="zh-CN" sz="2400" dirty="0" smtClean="0"/>
          </a:p>
          <a:p>
            <a:r>
              <a:rPr lang="zh-CN" altLang="en-US" sz="2400" dirty="0"/>
              <a:t>三</a:t>
            </a:r>
            <a:r>
              <a:rPr lang="zh-CN" altLang="en-US" sz="2400" dirty="0" smtClean="0"/>
              <a:t>级总线之间利用</a:t>
            </a:r>
            <a:r>
              <a:rPr lang="zh-CN" altLang="en-US" sz="2400" dirty="0" smtClean="0">
                <a:solidFill>
                  <a:srgbClr val="FF0000"/>
                </a:solidFill>
              </a:rPr>
              <a:t>桥芯片</a:t>
            </a:r>
            <a:r>
              <a:rPr lang="zh-CN" altLang="en-US" sz="2400" dirty="0" smtClean="0"/>
              <a:t>连接。</a:t>
            </a:r>
            <a:endParaRPr lang="en-US" altLang="zh-CN" sz="2400" dirty="0" smtClean="0"/>
          </a:p>
          <a:p>
            <a:pPr lvl="1"/>
            <a:r>
              <a:rPr lang="zh-CN" altLang="en-US" sz="2400" dirty="0"/>
              <a:t>数据</a:t>
            </a:r>
            <a:r>
              <a:rPr lang="zh-CN" altLang="en-US" sz="2400" dirty="0" smtClean="0"/>
              <a:t>缓存</a:t>
            </a:r>
            <a:endParaRPr lang="en-US" altLang="zh-CN" sz="2400" dirty="0" smtClean="0"/>
          </a:p>
          <a:p>
            <a:pPr lvl="1"/>
            <a:r>
              <a:rPr lang="zh-CN" altLang="en-US" sz="2400" dirty="0" smtClean="0"/>
              <a:t>速度匹配</a:t>
            </a:r>
            <a:endParaRPr lang="en-US" altLang="zh-CN" sz="2400" dirty="0" smtClean="0"/>
          </a:p>
          <a:p>
            <a:pPr lvl="1"/>
            <a:r>
              <a:rPr lang="zh-CN" altLang="en-US" sz="2400" dirty="0" smtClean="0"/>
              <a:t>电平转换</a:t>
            </a:r>
            <a:endParaRPr lang="en-US" altLang="zh-CN" sz="2400" dirty="0" smtClean="0"/>
          </a:p>
          <a:p>
            <a:pPr lvl="1"/>
            <a:r>
              <a:rPr lang="zh-CN" altLang="en-US" sz="2400" dirty="0" smtClean="0"/>
              <a:t>控制协议转换</a:t>
            </a:r>
            <a:endParaRPr lang="en-US" altLang="zh-CN" sz="2400" dirty="0" smtClean="0"/>
          </a:p>
          <a:p>
            <a:r>
              <a:rPr lang="en-US" altLang="zh-CN" sz="2400" dirty="0" smtClean="0"/>
              <a:t>HOST</a:t>
            </a:r>
            <a:r>
              <a:rPr lang="zh-CN" altLang="en-US" sz="2400" dirty="0" smtClean="0"/>
              <a:t>主桥</a:t>
            </a:r>
            <a:endParaRPr lang="en-US" altLang="zh-CN" sz="2400" dirty="0" smtClean="0"/>
          </a:p>
          <a:p>
            <a:pPr lvl="1"/>
            <a:r>
              <a:rPr lang="zh-CN" altLang="en-US" sz="2400" dirty="0" smtClean="0"/>
              <a:t>隔离</a:t>
            </a:r>
            <a:r>
              <a:rPr lang="en-US" altLang="zh-CN" sz="2400" dirty="0" smtClean="0"/>
              <a:t>PC</a:t>
            </a:r>
            <a:r>
              <a:rPr lang="zh-CN" altLang="en-US" sz="2400" dirty="0" smtClean="0"/>
              <a:t>系统的存储器域与</a:t>
            </a:r>
            <a:r>
              <a:rPr lang="en-US" altLang="zh-CN" sz="2400" dirty="0" smtClean="0"/>
              <a:t>PCI</a:t>
            </a:r>
            <a:r>
              <a:rPr lang="zh-CN" altLang="en-US" sz="2400" dirty="0" smtClean="0"/>
              <a:t>总线域</a:t>
            </a:r>
            <a:endParaRPr lang="en-US" altLang="zh-CN" sz="2400" dirty="0" smtClean="0"/>
          </a:p>
          <a:p>
            <a:pPr lvl="1"/>
            <a:r>
              <a:rPr lang="zh-CN" altLang="en-US" sz="2400" dirty="0" smtClean="0"/>
              <a:t>完成</a:t>
            </a:r>
            <a:r>
              <a:rPr lang="en-US" altLang="zh-CN" sz="2400" dirty="0" smtClean="0"/>
              <a:t>PCI</a:t>
            </a:r>
            <a:r>
              <a:rPr lang="zh-CN" altLang="en-US" sz="2400" dirty="0" smtClean="0"/>
              <a:t>总线地址到存储器域地址的转换</a:t>
            </a:r>
            <a:endParaRPr lang="en-US" altLang="zh-CN" sz="2400" dirty="0" smtClean="0"/>
          </a:p>
          <a:p>
            <a:pPr lvl="1"/>
            <a:r>
              <a:rPr lang="zh-CN" altLang="en-US" sz="2400" dirty="0" smtClean="0"/>
              <a:t>管理</a:t>
            </a:r>
            <a:r>
              <a:rPr lang="en-US" altLang="zh-CN" sz="2400" dirty="0" smtClean="0"/>
              <a:t>PCI</a:t>
            </a:r>
            <a:r>
              <a:rPr lang="zh-CN" altLang="en-US" sz="2400" dirty="0" smtClean="0"/>
              <a:t>总线域</a:t>
            </a:r>
            <a:endParaRPr lang="en-US" altLang="zh-CN" sz="2400" dirty="0" smtClean="0"/>
          </a:p>
          <a:p>
            <a:pPr lvl="1"/>
            <a:r>
              <a:rPr lang="zh-CN" altLang="en-US" sz="2400" dirty="0" smtClean="0"/>
              <a:t>完成处理器与</a:t>
            </a:r>
            <a:r>
              <a:rPr lang="en-US" altLang="zh-CN" sz="2400" dirty="0" smtClean="0"/>
              <a:t>PCI</a:t>
            </a:r>
            <a:r>
              <a:rPr lang="zh-CN" altLang="en-US" sz="2400" dirty="0" smtClean="0"/>
              <a:t>设备之间的数据交换</a:t>
            </a:r>
            <a:endParaRPr lang="zh-CN" altLang="en-US" sz="2400" dirty="0"/>
          </a:p>
        </p:txBody>
      </p:sp>
      <p:sp>
        <p:nvSpPr>
          <p:cNvPr id="4" name="灯片编号占位符 3"/>
          <p:cNvSpPr>
            <a:spLocks noGrp="1"/>
          </p:cNvSpPr>
          <p:nvPr>
            <p:ph type="sldNum" sz="quarter" idx="11"/>
          </p:nvPr>
        </p:nvSpPr>
        <p:spPr/>
        <p:txBody>
          <a:bodyPr/>
          <a:lstStyle/>
          <a:p>
            <a:fld id="{05A25CE3-80AF-4A68-9E04-5E3C960845FC}" type="slidenum">
              <a:rPr lang="zh-CN" altLang="en-US" smtClean="0"/>
              <a:pPr/>
              <a:t>143</a:t>
            </a:fld>
            <a:endParaRPr lang="en-US" altLang="zh-CN"/>
          </a:p>
        </p:txBody>
      </p:sp>
    </p:spTree>
    <p:extLst>
      <p:ext uri="{BB962C8B-B14F-4D97-AF65-F5344CB8AC3E}">
        <p14:creationId xmlns:p14="http://schemas.microsoft.com/office/powerpoint/2010/main" val="364327420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31550" y="104161"/>
            <a:ext cx="6092396" cy="6616040"/>
          </a:xfrm>
          <a:prstGeom prst="rect">
            <a:avLst/>
          </a:prstGeom>
        </p:spPr>
      </p:pic>
      <p:sp>
        <p:nvSpPr>
          <p:cNvPr id="4" name="灯片编号占位符 3"/>
          <p:cNvSpPr>
            <a:spLocks noGrp="1"/>
          </p:cNvSpPr>
          <p:nvPr>
            <p:ph type="sldNum" sz="quarter" idx="11"/>
          </p:nvPr>
        </p:nvSpPr>
        <p:spPr/>
        <p:txBody>
          <a:bodyPr/>
          <a:lstStyle/>
          <a:p>
            <a:fld id="{05A25CE3-80AF-4A68-9E04-5E3C960845FC}" type="slidenum">
              <a:rPr lang="zh-CN" altLang="en-US" smtClean="0"/>
              <a:pPr/>
              <a:t>144</a:t>
            </a:fld>
            <a:endParaRPr lang="en-US" altLang="zh-CN"/>
          </a:p>
        </p:txBody>
      </p:sp>
      <p:sp>
        <p:nvSpPr>
          <p:cNvPr id="3" name="矩形 2"/>
          <p:cNvSpPr/>
          <p:nvPr/>
        </p:nvSpPr>
        <p:spPr>
          <a:xfrm>
            <a:off x="323410" y="548600"/>
            <a:ext cx="3071675" cy="461665"/>
          </a:xfrm>
          <a:prstGeom prst="rect">
            <a:avLst/>
          </a:prstGeom>
        </p:spPr>
        <p:txBody>
          <a:bodyPr wrap="none">
            <a:spAutoFit/>
          </a:bodyPr>
          <a:lstStyle/>
          <a:p>
            <a:r>
              <a:rPr lang="zh-CN" altLang="en-US" sz="2400" b="1" kern="0" dirty="0" smtClean="0">
                <a:solidFill>
                  <a:srgbClr val="FF0000"/>
                </a:solidFill>
                <a:latin typeface="Times New Roman"/>
                <a:ea typeface="宋体"/>
              </a:rPr>
              <a:t>芯片组</a:t>
            </a:r>
            <a:r>
              <a:rPr lang="en-US" altLang="zh-CN" sz="2400" b="1" kern="0" dirty="0" smtClean="0">
                <a:solidFill>
                  <a:srgbClr val="FF0000"/>
                </a:solidFill>
                <a:latin typeface="Times New Roman"/>
                <a:ea typeface="宋体"/>
              </a:rPr>
              <a:t>-</a:t>
            </a:r>
            <a:r>
              <a:rPr lang="zh-CN" altLang="en-US" sz="2400" b="1" kern="0" dirty="0" smtClean="0">
                <a:solidFill>
                  <a:srgbClr val="FF0000"/>
                </a:solidFill>
                <a:latin typeface="Times New Roman"/>
                <a:ea typeface="宋体"/>
              </a:rPr>
              <a:t>三</a:t>
            </a:r>
            <a:r>
              <a:rPr lang="zh-CN" altLang="en-US" sz="2400" b="1" kern="0" dirty="0">
                <a:solidFill>
                  <a:srgbClr val="FF0000"/>
                </a:solidFill>
                <a:latin typeface="Times New Roman"/>
                <a:ea typeface="宋体"/>
              </a:rPr>
              <a:t>级总线结构</a:t>
            </a:r>
            <a:endParaRPr lang="zh-CN" altLang="en-US" dirty="0">
              <a:solidFill>
                <a:srgbClr val="FF0000"/>
              </a:solidFill>
            </a:endParaRPr>
          </a:p>
        </p:txBody>
      </p:sp>
    </p:spTree>
    <p:extLst>
      <p:ext uri="{BB962C8B-B14F-4D97-AF65-F5344CB8AC3E}">
        <p14:creationId xmlns:p14="http://schemas.microsoft.com/office/powerpoint/2010/main" val="345842884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2.4.4  </a:t>
            </a:r>
            <a:r>
              <a:rPr lang="zh-CN" altLang="en-US" dirty="0" smtClean="0"/>
              <a:t>互联结构</a:t>
            </a:r>
            <a:endParaRPr lang="zh-CN" altLang="en-US" dirty="0"/>
          </a:p>
        </p:txBody>
      </p:sp>
      <p:sp>
        <p:nvSpPr>
          <p:cNvPr id="3" name="内容占位符 2"/>
          <p:cNvSpPr>
            <a:spLocks noGrp="1"/>
          </p:cNvSpPr>
          <p:nvPr>
            <p:ph idx="1"/>
          </p:nvPr>
        </p:nvSpPr>
        <p:spPr>
          <a:xfrm>
            <a:off x="330438" y="866774"/>
            <a:ext cx="8661162" cy="5802676"/>
          </a:xfrm>
        </p:spPr>
        <p:txBody>
          <a:bodyPr/>
          <a:lstStyle/>
          <a:p>
            <a:r>
              <a:rPr lang="zh-CN" altLang="en-US" sz="2400" dirty="0" smtClean="0"/>
              <a:t>从</a:t>
            </a:r>
            <a:r>
              <a:rPr lang="en-US" altLang="zh-CN" sz="2400" dirty="0" smtClean="0"/>
              <a:t>810</a:t>
            </a:r>
            <a:r>
              <a:rPr lang="zh-CN" altLang="en-US" sz="2400" dirty="0" smtClean="0"/>
              <a:t>芯片组开始，采用</a:t>
            </a:r>
            <a:r>
              <a:rPr lang="en-US" altLang="zh-CN" sz="2400" dirty="0" smtClean="0">
                <a:solidFill>
                  <a:srgbClr val="FF0000"/>
                </a:solidFill>
              </a:rPr>
              <a:t>3</a:t>
            </a:r>
            <a:r>
              <a:rPr lang="zh-CN" altLang="en-US" sz="2400" dirty="0" smtClean="0">
                <a:solidFill>
                  <a:srgbClr val="FF0000"/>
                </a:solidFill>
              </a:rPr>
              <a:t>个芯片</a:t>
            </a:r>
            <a:r>
              <a:rPr lang="zh-CN" altLang="en-US" sz="2400" dirty="0" smtClean="0"/>
              <a:t>组成系统的连接中心：</a:t>
            </a:r>
            <a:endParaRPr lang="en-US" altLang="zh-CN" sz="2400" dirty="0" smtClean="0"/>
          </a:p>
          <a:p>
            <a:pPr lvl="1"/>
            <a:r>
              <a:rPr lang="zh-CN" altLang="en-US" sz="2400" dirty="0" smtClean="0">
                <a:solidFill>
                  <a:srgbClr val="FF0000"/>
                </a:solidFill>
              </a:rPr>
              <a:t>存储器控制集线器</a:t>
            </a:r>
            <a:r>
              <a:rPr lang="en-US" altLang="zh-CN" sz="2400" dirty="0" smtClean="0"/>
              <a:t/>
            </a:r>
            <a:br>
              <a:rPr lang="en-US" altLang="zh-CN" sz="2400" dirty="0" smtClean="0"/>
            </a:br>
            <a:r>
              <a:rPr lang="zh-CN" altLang="en-US" sz="2400" dirty="0" smtClean="0"/>
              <a:t>（</a:t>
            </a:r>
            <a:r>
              <a:rPr lang="en-US" altLang="zh-CN" sz="2400" dirty="0" smtClean="0"/>
              <a:t>Memory Controller Hub</a:t>
            </a:r>
            <a:r>
              <a:rPr lang="zh-CN" altLang="en-US" sz="2400" dirty="0" smtClean="0"/>
              <a:t>，</a:t>
            </a:r>
            <a:r>
              <a:rPr lang="en-US" altLang="zh-CN" sz="2400" dirty="0" smtClean="0">
                <a:solidFill>
                  <a:srgbClr val="FF0000"/>
                </a:solidFill>
              </a:rPr>
              <a:t>MCH</a:t>
            </a:r>
            <a:r>
              <a:rPr lang="zh-CN" altLang="en-US" sz="2400" dirty="0" smtClean="0"/>
              <a:t>，即北桥）</a:t>
            </a:r>
            <a:endParaRPr lang="en-US" altLang="zh-CN" sz="2400" dirty="0" smtClean="0"/>
          </a:p>
          <a:p>
            <a:pPr lvl="2"/>
            <a:r>
              <a:rPr lang="zh-CN" altLang="en-US" dirty="0" smtClean="0"/>
              <a:t>用于连接快速设备</a:t>
            </a:r>
            <a:endParaRPr lang="en-US" altLang="zh-CN" dirty="0" smtClean="0"/>
          </a:p>
          <a:p>
            <a:pPr lvl="2"/>
            <a:r>
              <a:rPr lang="zh-CN" altLang="en-US" dirty="0"/>
              <a:t>集成</a:t>
            </a:r>
            <a:r>
              <a:rPr lang="zh-CN" altLang="en-US" dirty="0" smtClean="0"/>
              <a:t>了存储控制器、图形控制器、</a:t>
            </a:r>
            <a:r>
              <a:rPr lang="en-US" altLang="zh-CN" dirty="0" smtClean="0"/>
              <a:t>PCI Express×16</a:t>
            </a:r>
          </a:p>
          <a:p>
            <a:pPr lvl="2"/>
            <a:r>
              <a:rPr lang="zh-CN" altLang="en-US" dirty="0"/>
              <a:t>集成</a:t>
            </a:r>
            <a:r>
              <a:rPr lang="zh-CN" altLang="en-US" dirty="0" smtClean="0"/>
              <a:t>了图形控制器的</a:t>
            </a:r>
            <a:r>
              <a:rPr lang="en-US" altLang="zh-CN" dirty="0" smtClean="0"/>
              <a:t>MCH</a:t>
            </a:r>
            <a:r>
              <a:rPr lang="zh-CN" altLang="en-US" dirty="0" smtClean="0"/>
              <a:t>也称作</a:t>
            </a:r>
            <a:r>
              <a:rPr lang="en-US" altLang="zh-CN" dirty="0" smtClean="0"/>
              <a:t>GMCH</a:t>
            </a:r>
            <a:r>
              <a:rPr lang="zh-CN" altLang="en-US" dirty="0" smtClean="0"/>
              <a:t>（</a:t>
            </a:r>
            <a:r>
              <a:rPr lang="en-US" altLang="zh-CN" dirty="0" smtClean="0"/>
              <a:t>Graphics and Memory Controller Hub</a:t>
            </a:r>
            <a:r>
              <a:rPr lang="zh-CN" altLang="en-US" dirty="0" smtClean="0"/>
              <a:t>）</a:t>
            </a:r>
            <a:endParaRPr lang="en-US" altLang="zh-CN" dirty="0" smtClean="0"/>
          </a:p>
          <a:p>
            <a:pPr lvl="1"/>
            <a:r>
              <a:rPr lang="en-US" altLang="zh-CN" sz="2400" dirty="0" smtClean="0">
                <a:solidFill>
                  <a:srgbClr val="FF0000"/>
                </a:solidFill>
              </a:rPr>
              <a:t>I/O</a:t>
            </a:r>
            <a:r>
              <a:rPr lang="zh-CN" altLang="en-US" sz="2400" dirty="0" smtClean="0">
                <a:solidFill>
                  <a:srgbClr val="FF0000"/>
                </a:solidFill>
              </a:rPr>
              <a:t>控制集线器</a:t>
            </a:r>
            <a:r>
              <a:rPr lang="zh-CN" altLang="en-US" sz="2400" dirty="0" smtClean="0"/>
              <a:t>（</a:t>
            </a:r>
            <a:r>
              <a:rPr lang="en-US" altLang="zh-CN" sz="2400" dirty="0" smtClean="0"/>
              <a:t>I/O Controller Hub</a:t>
            </a:r>
            <a:r>
              <a:rPr lang="zh-CN" altLang="en-US" sz="2400" dirty="0" smtClean="0"/>
              <a:t>，</a:t>
            </a:r>
            <a:r>
              <a:rPr lang="en-US" altLang="zh-CN" sz="2400" dirty="0" smtClean="0">
                <a:solidFill>
                  <a:srgbClr val="FF0000"/>
                </a:solidFill>
              </a:rPr>
              <a:t>ICH</a:t>
            </a:r>
            <a:r>
              <a:rPr lang="zh-CN" altLang="en-US" sz="2400" dirty="0" smtClean="0"/>
              <a:t>，即南桥）</a:t>
            </a:r>
            <a:endParaRPr lang="en-US" altLang="zh-CN" sz="2400" dirty="0" smtClean="0"/>
          </a:p>
          <a:p>
            <a:pPr lvl="2"/>
            <a:r>
              <a:rPr lang="zh-CN" altLang="en-US" dirty="0" smtClean="0"/>
              <a:t>集成相对较慢的接口、中断控制器 等。</a:t>
            </a:r>
            <a:endParaRPr lang="en-US" altLang="zh-CN" dirty="0" smtClean="0"/>
          </a:p>
          <a:p>
            <a:pPr lvl="1"/>
            <a:r>
              <a:rPr lang="zh-CN" altLang="en-US" sz="2400" dirty="0" smtClean="0">
                <a:solidFill>
                  <a:srgbClr val="FF0000"/>
                </a:solidFill>
              </a:rPr>
              <a:t>固件集线器</a:t>
            </a:r>
            <a:r>
              <a:rPr lang="zh-CN" altLang="en-US" sz="2400" dirty="0" smtClean="0"/>
              <a:t>（</a:t>
            </a:r>
            <a:r>
              <a:rPr lang="en-US" altLang="zh-CN" sz="2400" dirty="0" smtClean="0"/>
              <a:t>Firmware Hub</a:t>
            </a:r>
            <a:r>
              <a:rPr lang="zh-CN" altLang="en-US" sz="2400" dirty="0" smtClean="0"/>
              <a:t>，</a:t>
            </a:r>
            <a:r>
              <a:rPr lang="en-US" altLang="zh-CN" sz="2400" dirty="0" smtClean="0">
                <a:solidFill>
                  <a:srgbClr val="FF0000"/>
                </a:solidFill>
              </a:rPr>
              <a:t>FWH</a:t>
            </a:r>
            <a:r>
              <a:rPr lang="zh-CN" altLang="en-US" sz="2400" dirty="0" smtClean="0"/>
              <a:t>）</a:t>
            </a:r>
            <a:endParaRPr lang="en-US" altLang="zh-CN" sz="2400" dirty="0" smtClean="0"/>
          </a:p>
          <a:p>
            <a:r>
              <a:rPr lang="en-US" altLang="zh-CN" sz="2400" dirty="0" smtClean="0"/>
              <a:t>MCH</a:t>
            </a:r>
            <a:r>
              <a:rPr lang="zh-CN" altLang="en-US" sz="2400" dirty="0" smtClean="0"/>
              <a:t>与</a:t>
            </a:r>
            <a:r>
              <a:rPr lang="en-US" altLang="zh-CN" sz="2400" dirty="0" smtClean="0"/>
              <a:t>ICH</a:t>
            </a:r>
            <a:r>
              <a:rPr lang="zh-CN" altLang="en-US" sz="2400" dirty="0" smtClean="0"/>
              <a:t>采用高速专用总线</a:t>
            </a:r>
            <a:r>
              <a:rPr lang="en-US" altLang="zh-CN" sz="2400" dirty="0" smtClean="0">
                <a:solidFill>
                  <a:srgbClr val="0000FF"/>
                </a:solidFill>
              </a:rPr>
              <a:t>DMI</a:t>
            </a:r>
            <a:r>
              <a:rPr lang="en-US" altLang="zh-CN" sz="2400" dirty="0" smtClean="0">
                <a:latin typeface="+mn-ea"/>
              </a:rPr>
              <a:t>(</a:t>
            </a:r>
            <a:r>
              <a:rPr lang="en-US" altLang="zh-CN" sz="2400" dirty="0" smtClean="0"/>
              <a:t>Direct Media Interface</a:t>
            </a:r>
            <a:r>
              <a:rPr lang="en-US" altLang="zh-CN" sz="2400" dirty="0">
                <a:latin typeface="+mn-ea"/>
              </a:rPr>
              <a:t>)</a:t>
            </a:r>
            <a:r>
              <a:rPr lang="zh-CN" altLang="en-US" sz="2400" dirty="0" smtClean="0"/>
              <a:t>连接。</a:t>
            </a:r>
            <a:endParaRPr lang="en-US" altLang="zh-CN" sz="2400" dirty="0" smtClean="0"/>
          </a:p>
          <a:p>
            <a:r>
              <a:rPr lang="zh-CN" altLang="en-US" sz="2400" dirty="0" smtClean="0"/>
              <a:t>这种结构称为</a:t>
            </a:r>
            <a:r>
              <a:rPr lang="en-US" altLang="zh-CN" sz="2400" dirty="0" smtClean="0"/>
              <a:t>Intel</a:t>
            </a:r>
            <a:r>
              <a:rPr lang="zh-CN" altLang="en-US" sz="2400" dirty="0" smtClean="0">
                <a:solidFill>
                  <a:srgbClr val="0000FF"/>
                </a:solidFill>
              </a:rPr>
              <a:t>集线器</a:t>
            </a:r>
            <a:r>
              <a:rPr lang="en-US" altLang="zh-CN" sz="2400" dirty="0">
                <a:solidFill>
                  <a:srgbClr val="0000FF"/>
                </a:solidFill>
                <a:latin typeface="+mn-ea"/>
              </a:rPr>
              <a:t>(</a:t>
            </a:r>
            <a:r>
              <a:rPr lang="en-US" altLang="zh-CN" sz="2400" dirty="0" smtClean="0">
                <a:solidFill>
                  <a:srgbClr val="0000FF"/>
                </a:solidFill>
              </a:rPr>
              <a:t>Hub</a:t>
            </a:r>
            <a:r>
              <a:rPr lang="en-US" altLang="zh-CN" sz="2400" dirty="0">
                <a:solidFill>
                  <a:srgbClr val="0000FF"/>
                </a:solidFill>
                <a:latin typeface="+mn-ea"/>
              </a:rPr>
              <a:t>)</a:t>
            </a:r>
            <a:r>
              <a:rPr lang="zh-CN" altLang="en-US" sz="2400" dirty="0" smtClean="0">
                <a:solidFill>
                  <a:srgbClr val="0000FF"/>
                </a:solidFill>
              </a:rPr>
              <a:t>结构</a:t>
            </a:r>
            <a:r>
              <a:rPr lang="zh-CN" altLang="en-US" sz="2400" dirty="0" smtClean="0"/>
              <a:t>，从</a:t>
            </a:r>
            <a:r>
              <a:rPr lang="en-US" altLang="zh-CN" sz="2400" dirty="0" smtClean="0"/>
              <a:t>Pentium II/Pentium III</a:t>
            </a:r>
            <a:r>
              <a:rPr lang="zh-CN" altLang="en-US" sz="2400" dirty="0" smtClean="0"/>
              <a:t>系统开始使用。</a:t>
            </a:r>
            <a:endParaRPr lang="zh-CN" altLang="en-US" sz="2400" dirty="0"/>
          </a:p>
        </p:txBody>
      </p:sp>
      <p:sp>
        <p:nvSpPr>
          <p:cNvPr id="4" name="灯片编号占位符 3"/>
          <p:cNvSpPr>
            <a:spLocks noGrp="1"/>
          </p:cNvSpPr>
          <p:nvPr>
            <p:ph type="sldNum" sz="quarter" idx="11"/>
          </p:nvPr>
        </p:nvSpPr>
        <p:spPr/>
        <p:txBody>
          <a:bodyPr/>
          <a:lstStyle/>
          <a:p>
            <a:fld id="{05A25CE3-80AF-4A68-9E04-5E3C960845FC}" type="slidenum">
              <a:rPr lang="zh-CN" altLang="en-US" smtClean="0"/>
              <a:pPr/>
              <a:t>145</a:t>
            </a:fld>
            <a:endParaRPr lang="en-US" altLang="zh-CN"/>
          </a:p>
        </p:txBody>
      </p:sp>
      <p:sp>
        <p:nvSpPr>
          <p:cNvPr id="5" name="动作按钮: 前进或下一项 4">
            <a:hlinkClick r:id="rId2" action="ppaction://hlinksldjump" highlightClick="1"/>
          </p:cNvPr>
          <p:cNvSpPr/>
          <p:nvPr/>
        </p:nvSpPr>
        <p:spPr bwMode="auto">
          <a:xfrm>
            <a:off x="7740440" y="6309400"/>
            <a:ext cx="792110" cy="432060"/>
          </a:xfrm>
          <a:prstGeom prst="actionButtonForwardNext">
            <a:avLst/>
          </a:prstGeom>
          <a:solidFill>
            <a:srgbClr val="FFDDFF"/>
          </a:solidFill>
          <a:ln>
            <a:solidFill>
              <a:srgbClr val="D60093"/>
            </a:solidFill>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7" name="矩形 6"/>
          <p:cNvSpPr/>
          <p:nvPr/>
        </p:nvSpPr>
        <p:spPr>
          <a:xfrm>
            <a:off x="6797553" y="6280393"/>
            <a:ext cx="942887" cy="523220"/>
          </a:xfrm>
          <a:prstGeom prst="rect">
            <a:avLst/>
          </a:prstGeom>
        </p:spPr>
        <p:txBody>
          <a:bodyPr wrap="none">
            <a:spAutoFit/>
          </a:bodyPr>
          <a:lstStyle/>
          <a:p>
            <a:r>
              <a:rPr lang="en-US" altLang="zh-CN" sz="2800" b="1" dirty="0">
                <a:solidFill>
                  <a:srgbClr val="D60093"/>
                </a:solidFill>
                <a:latin typeface="+mn-lt"/>
              </a:rPr>
              <a:t>PCH</a:t>
            </a:r>
            <a:endParaRPr lang="zh-CN" altLang="en-US" sz="2800" b="1" dirty="0">
              <a:solidFill>
                <a:srgbClr val="D60093"/>
              </a:solidFill>
              <a:latin typeface="+mn-lt"/>
            </a:endParaRPr>
          </a:p>
        </p:txBody>
      </p:sp>
    </p:spTree>
    <p:extLst>
      <p:ext uri="{BB962C8B-B14F-4D97-AF65-F5344CB8AC3E}">
        <p14:creationId xmlns:p14="http://schemas.microsoft.com/office/powerpoint/2010/main" val="64960355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2.4.4  </a:t>
            </a:r>
            <a:r>
              <a:rPr lang="zh-CN" altLang="en-US" dirty="0" smtClean="0"/>
              <a:t>互联结构</a:t>
            </a:r>
            <a:endParaRPr lang="zh-CN" altLang="en-US" dirty="0"/>
          </a:p>
        </p:txBody>
      </p:sp>
      <p:sp>
        <p:nvSpPr>
          <p:cNvPr id="3" name="内容占位符 2"/>
          <p:cNvSpPr>
            <a:spLocks noGrp="1"/>
          </p:cNvSpPr>
          <p:nvPr>
            <p:ph idx="1"/>
          </p:nvPr>
        </p:nvSpPr>
        <p:spPr>
          <a:xfrm>
            <a:off x="330438" y="866774"/>
            <a:ext cx="8661162" cy="5802676"/>
          </a:xfrm>
        </p:spPr>
        <p:txBody>
          <a:bodyPr/>
          <a:lstStyle/>
          <a:p>
            <a:r>
              <a:rPr lang="en-US" altLang="zh-CN" sz="2400" dirty="0" smtClean="0">
                <a:solidFill>
                  <a:srgbClr val="FF0000"/>
                </a:solidFill>
              </a:rPr>
              <a:t>MCH</a:t>
            </a:r>
            <a:r>
              <a:rPr lang="zh-CN" altLang="en-US" sz="2400" dirty="0" smtClean="0"/>
              <a:t>，</a:t>
            </a:r>
            <a:r>
              <a:rPr lang="en-US" altLang="zh-CN" sz="2400" dirty="0" smtClean="0">
                <a:solidFill>
                  <a:srgbClr val="FF0000"/>
                </a:solidFill>
              </a:rPr>
              <a:t>ICH</a:t>
            </a:r>
            <a:r>
              <a:rPr lang="zh-CN" altLang="en-US" sz="2400" dirty="0" smtClean="0"/>
              <a:t>，</a:t>
            </a:r>
            <a:r>
              <a:rPr lang="en-US" altLang="zh-CN" sz="2400" dirty="0" smtClean="0">
                <a:solidFill>
                  <a:srgbClr val="FF0000"/>
                </a:solidFill>
              </a:rPr>
              <a:t>FWH</a:t>
            </a:r>
            <a:endParaRPr lang="en-US" altLang="zh-CN" sz="2400" dirty="0" smtClean="0"/>
          </a:p>
          <a:p>
            <a:r>
              <a:rPr lang="en-US" altLang="zh-CN" sz="2400" dirty="0" smtClean="0"/>
              <a:t>MCH</a:t>
            </a:r>
            <a:r>
              <a:rPr lang="zh-CN" altLang="en-US" sz="2400" dirty="0" smtClean="0"/>
              <a:t>与</a:t>
            </a:r>
            <a:r>
              <a:rPr lang="en-US" altLang="zh-CN" sz="2400" dirty="0" smtClean="0"/>
              <a:t>ICH</a:t>
            </a:r>
            <a:r>
              <a:rPr lang="zh-CN" altLang="en-US" sz="2400" dirty="0" smtClean="0"/>
              <a:t>采用高速</a:t>
            </a:r>
            <a:r>
              <a:rPr lang="en-US" altLang="zh-CN" sz="2400" dirty="0" smtClean="0"/>
              <a:t/>
            </a:r>
            <a:br>
              <a:rPr lang="en-US" altLang="zh-CN" sz="2400" dirty="0" smtClean="0"/>
            </a:br>
            <a:r>
              <a:rPr lang="zh-CN" altLang="en-US" sz="2400" dirty="0" smtClean="0"/>
              <a:t>专用总线</a:t>
            </a:r>
            <a:r>
              <a:rPr lang="en-US" altLang="zh-CN" sz="2400" dirty="0" smtClean="0">
                <a:solidFill>
                  <a:srgbClr val="0000FF"/>
                </a:solidFill>
              </a:rPr>
              <a:t>DMI</a:t>
            </a:r>
            <a:r>
              <a:rPr lang="zh-CN" altLang="en-US" sz="2400" dirty="0" smtClean="0"/>
              <a:t>连接</a:t>
            </a:r>
            <a:endParaRPr lang="zh-CN" altLang="en-US" sz="2400" dirty="0"/>
          </a:p>
        </p:txBody>
      </p:sp>
      <p:sp>
        <p:nvSpPr>
          <p:cNvPr id="4" name="灯片编号占位符 3"/>
          <p:cNvSpPr>
            <a:spLocks noGrp="1"/>
          </p:cNvSpPr>
          <p:nvPr>
            <p:ph type="sldNum" sz="quarter" idx="11"/>
          </p:nvPr>
        </p:nvSpPr>
        <p:spPr/>
        <p:txBody>
          <a:bodyPr/>
          <a:lstStyle/>
          <a:p>
            <a:fld id="{05A25CE3-80AF-4A68-9E04-5E3C960845FC}" type="slidenum">
              <a:rPr lang="zh-CN" altLang="en-US" smtClean="0"/>
              <a:pPr/>
              <a:t>146</a:t>
            </a:fld>
            <a:endParaRPr lang="en-US" altLang="zh-CN"/>
          </a:p>
        </p:txBody>
      </p:sp>
      <p:pic>
        <p:nvPicPr>
          <p:cNvPr id="15" name="图片 14"/>
          <p:cNvPicPr>
            <a:picLocks noChangeAspect="1"/>
          </p:cNvPicPr>
          <p:nvPr/>
        </p:nvPicPr>
        <p:blipFill>
          <a:blip r:embed="rId2">
            <a:clrChange>
              <a:clrFrom>
                <a:srgbClr val="FFFFFF"/>
              </a:clrFrom>
              <a:clrTo>
                <a:srgbClr val="FFFFFF">
                  <a:alpha val="0"/>
                </a:srgbClr>
              </a:clrTo>
            </a:clrChange>
          </a:blip>
          <a:stretch>
            <a:fillRect/>
          </a:stretch>
        </p:blipFill>
        <p:spPr>
          <a:xfrm>
            <a:off x="2900639" y="188550"/>
            <a:ext cx="5541668" cy="6492375"/>
          </a:xfrm>
          <a:prstGeom prst="rect">
            <a:avLst/>
          </a:prstGeom>
        </p:spPr>
      </p:pic>
      <p:sp>
        <p:nvSpPr>
          <p:cNvPr id="6" name="矩形 5"/>
          <p:cNvSpPr/>
          <p:nvPr/>
        </p:nvSpPr>
        <p:spPr>
          <a:xfrm>
            <a:off x="1342220" y="6207785"/>
            <a:ext cx="2762295" cy="461665"/>
          </a:xfrm>
          <a:prstGeom prst="rect">
            <a:avLst/>
          </a:prstGeom>
        </p:spPr>
        <p:txBody>
          <a:bodyPr wrap="none">
            <a:spAutoFit/>
          </a:bodyPr>
          <a:lstStyle/>
          <a:p>
            <a:r>
              <a:rPr lang="zh-CN" altLang="en-US" sz="2400" b="1" kern="0" dirty="0" smtClean="0">
                <a:solidFill>
                  <a:srgbClr val="FF0000"/>
                </a:solidFill>
                <a:latin typeface="Times New Roman"/>
                <a:ea typeface="宋体"/>
              </a:rPr>
              <a:t>芯片组</a:t>
            </a:r>
            <a:r>
              <a:rPr lang="en-US" altLang="zh-CN" sz="2400" b="1" kern="0" dirty="0" smtClean="0">
                <a:solidFill>
                  <a:srgbClr val="FF0000"/>
                </a:solidFill>
                <a:latin typeface="Times New Roman"/>
                <a:ea typeface="宋体"/>
              </a:rPr>
              <a:t>-</a:t>
            </a:r>
            <a:r>
              <a:rPr lang="zh-CN" altLang="en-US" sz="2400" b="1" kern="0" dirty="0" smtClean="0">
                <a:solidFill>
                  <a:srgbClr val="FF0000"/>
                </a:solidFill>
                <a:latin typeface="Times New Roman"/>
                <a:ea typeface="宋体"/>
              </a:rPr>
              <a:t>南北桥结构</a:t>
            </a:r>
            <a:endParaRPr lang="zh-CN" altLang="en-US" dirty="0">
              <a:solidFill>
                <a:srgbClr val="FF0000"/>
              </a:solidFill>
            </a:endParaRPr>
          </a:p>
        </p:txBody>
      </p:sp>
    </p:spTree>
    <p:extLst>
      <p:ext uri="{BB962C8B-B14F-4D97-AF65-F5344CB8AC3E}">
        <p14:creationId xmlns:p14="http://schemas.microsoft.com/office/powerpoint/2010/main" val="406242910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2.4.4  </a:t>
            </a:r>
            <a:r>
              <a:rPr lang="zh-CN" altLang="en-US" dirty="0" smtClean="0"/>
              <a:t>互联结构</a:t>
            </a:r>
            <a:endParaRPr lang="zh-CN" altLang="en-US" dirty="0"/>
          </a:p>
        </p:txBody>
      </p:sp>
      <p:sp>
        <p:nvSpPr>
          <p:cNvPr id="3" name="内容占位符 2"/>
          <p:cNvSpPr>
            <a:spLocks noGrp="1"/>
          </p:cNvSpPr>
          <p:nvPr>
            <p:ph idx="1"/>
          </p:nvPr>
        </p:nvSpPr>
        <p:spPr>
          <a:xfrm>
            <a:off x="330438" y="866774"/>
            <a:ext cx="8661162" cy="5802676"/>
          </a:xfrm>
        </p:spPr>
        <p:txBody>
          <a:bodyPr/>
          <a:lstStyle/>
          <a:p>
            <a:r>
              <a:rPr lang="en-US" altLang="zh-CN" sz="2400" dirty="0" smtClean="0">
                <a:solidFill>
                  <a:srgbClr val="FF0000"/>
                </a:solidFill>
              </a:rPr>
              <a:t>MCH</a:t>
            </a:r>
            <a:r>
              <a:rPr lang="zh-CN" altLang="en-US" sz="2400" dirty="0" smtClean="0"/>
              <a:t>，</a:t>
            </a:r>
            <a:r>
              <a:rPr lang="en-US" altLang="zh-CN" sz="2400" dirty="0" smtClean="0">
                <a:solidFill>
                  <a:srgbClr val="FF0000"/>
                </a:solidFill>
              </a:rPr>
              <a:t>ICH</a:t>
            </a:r>
            <a:r>
              <a:rPr lang="zh-CN" altLang="en-US" sz="2400" dirty="0" smtClean="0"/>
              <a:t>，</a:t>
            </a:r>
            <a:r>
              <a:rPr lang="en-US" altLang="zh-CN" sz="2400" dirty="0" smtClean="0">
                <a:solidFill>
                  <a:srgbClr val="FF0000"/>
                </a:solidFill>
              </a:rPr>
              <a:t>FWH</a:t>
            </a:r>
            <a:endParaRPr lang="en-US" altLang="zh-CN" sz="2400" dirty="0" smtClean="0"/>
          </a:p>
          <a:p>
            <a:r>
              <a:rPr lang="en-US" altLang="zh-CN" sz="2400" dirty="0" smtClean="0"/>
              <a:t>MCH</a:t>
            </a:r>
            <a:r>
              <a:rPr lang="zh-CN" altLang="en-US" sz="2400" dirty="0" smtClean="0"/>
              <a:t>与</a:t>
            </a:r>
            <a:r>
              <a:rPr lang="en-US" altLang="zh-CN" sz="2400" dirty="0" smtClean="0"/>
              <a:t>ICH</a:t>
            </a:r>
            <a:r>
              <a:rPr lang="zh-CN" altLang="en-US" sz="2400" dirty="0" smtClean="0"/>
              <a:t>采用高速</a:t>
            </a:r>
            <a:r>
              <a:rPr lang="en-US" altLang="zh-CN" sz="2400" dirty="0" smtClean="0"/>
              <a:t/>
            </a:r>
            <a:br>
              <a:rPr lang="en-US" altLang="zh-CN" sz="2400" dirty="0" smtClean="0"/>
            </a:br>
            <a:r>
              <a:rPr lang="zh-CN" altLang="en-US" sz="2400" dirty="0" smtClean="0"/>
              <a:t>专用总线</a:t>
            </a:r>
            <a:r>
              <a:rPr lang="en-US" altLang="zh-CN" sz="2400" dirty="0" smtClean="0">
                <a:solidFill>
                  <a:srgbClr val="0000FF"/>
                </a:solidFill>
              </a:rPr>
              <a:t>DMI</a:t>
            </a:r>
            <a:r>
              <a:rPr lang="zh-CN" altLang="en-US" sz="2400" dirty="0" smtClean="0"/>
              <a:t>连接</a:t>
            </a:r>
            <a:endParaRPr lang="zh-CN" altLang="en-US" sz="2400" dirty="0"/>
          </a:p>
        </p:txBody>
      </p:sp>
      <p:sp>
        <p:nvSpPr>
          <p:cNvPr id="4" name="灯片编号占位符 3"/>
          <p:cNvSpPr>
            <a:spLocks noGrp="1"/>
          </p:cNvSpPr>
          <p:nvPr>
            <p:ph type="sldNum" sz="quarter" idx="11"/>
          </p:nvPr>
        </p:nvSpPr>
        <p:spPr/>
        <p:txBody>
          <a:bodyPr/>
          <a:lstStyle/>
          <a:p>
            <a:fld id="{05A25CE3-80AF-4A68-9E04-5E3C960845FC}" type="slidenum">
              <a:rPr lang="zh-CN" altLang="en-US" smtClean="0"/>
              <a:pPr/>
              <a:t>147</a:t>
            </a:fld>
            <a:endParaRPr lang="en-US" altLang="zh-CN"/>
          </a:p>
        </p:txBody>
      </p:sp>
      <p:sp>
        <p:nvSpPr>
          <p:cNvPr id="6" name="矩形 5"/>
          <p:cNvSpPr/>
          <p:nvPr/>
        </p:nvSpPr>
        <p:spPr>
          <a:xfrm>
            <a:off x="1342220" y="6207785"/>
            <a:ext cx="2762295" cy="461665"/>
          </a:xfrm>
          <a:prstGeom prst="rect">
            <a:avLst/>
          </a:prstGeom>
        </p:spPr>
        <p:txBody>
          <a:bodyPr wrap="none">
            <a:spAutoFit/>
          </a:bodyPr>
          <a:lstStyle/>
          <a:p>
            <a:r>
              <a:rPr lang="zh-CN" altLang="en-US" sz="2400" b="1" kern="0" dirty="0" smtClean="0">
                <a:solidFill>
                  <a:srgbClr val="FF0000"/>
                </a:solidFill>
                <a:latin typeface="Times New Roman"/>
                <a:ea typeface="宋体"/>
              </a:rPr>
              <a:t>芯片组</a:t>
            </a:r>
            <a:r>
              <a:rPr lang="en-US" altLang="zh-CN" sz="2400" b="1" kern="0" dirty="0" smtClean="0">
                <a:solidFill>
                  <a:srgbClr val="FF0000"/>
                </a:solidFill>
                <a:latin typeface="Times New Roman"/>
                <a:ea typeface="宋体"/>
              </a:rPr>
              <a:t>-</a:t>
            </a:r>
            <a:r>
              <a:rPr lang="zh-CN" altLang="en-US" sz="2400" b="1" kern="0" dirty="0" smtClean="0">
                <a:solidFill>
                  <a:srgbClr val="FF0000"/>
                </a:solidFill>
                <a:latin typeface="Times New Roman"/>
                <a:ea typeface="宋体"/>
              </a:rPr>
              <a:t>南北桥结构</a:t>
            </a:r>
            <a:endParaRPr lang="zh-CN" altLang="en-US" dirty="0">
              <a:solidFill>
                <a:srgbClr val="FF0000"/>
              </a:solidFill>
            </a:endParaRPr>
          </a:p>
        </p:txBody>
      </p:sp>
      <p:pic>
        <p:nvPicPr>
          <p:cNvPr id="7" name="图片 6"/>
          <p:cNvPicPr>
            <a:picLocks noChangeAspect="1"/>
          </p:cNvPicPr>
          <p:nvPr/>
        </p:nvPicPr>
        <p:blipFill>
          <a:blip r:embed="rId2">
            <a:clrChange>
              <a:clrFrom>
                <a:srgbClr val="FFFFFF"/>
              </a:clrFrom>
              <a:clrTo>
                <a:srgbClr val="FFFFFF">
                  <a:alpha val="0"/>
                </a:srgbClr>
              </a:clrTo>
            </a:clrChange>
          </a:blip>
          <a:stretch>
            <a:fillRect/>
          </a:stretch>
        </p:blipFill>
        <p:spPr>
          <a:xfrm>
            <a:off x="2131464" y="110673"/>
            <a:ext cx="6545106" cy="6666645"/>
          </a:xfrm>
          <a:prstGeom prst="rect">
            <a:avLst/>
          </a:prstGeom>
        </p:spPr>
      </p:pic>
    </p:spTree>
    <p:extLst>
      <p:ext uri="{BB962C8B-B14F-4D97-AF65-F5344CB8AC3E}">
        <p14:creationId xmlns:p14="http://schemas.microsoft.com/office/powerpoint/2010/main" val="408276090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2.4.4  </a:t>
            </a:r>
            <a:r>
              <a:rPr lang="zh-CN" altLang="en-US" dirty="0"/>
              <a:t>互联结构</a:t>
            </a:r>
          </a:p>
        </p:txBody>
      </p:sp>
      <p:sp>
        <p:nvSpPr>
          <p:cNvPr id="3" name="内容占位符 2"/>
          <p:cNvSpPr>
            <a:spLocks noGrp="1"/>
          </p:cNvSpPr>
          <p:nvPr>
            <p:ph idx="1"/>
          </p:nvPr>
        </p:nvSpPr>
        <p:spPr>
          <a:xfrm>
            <a:off x="330438" y="1412720"/>
            <a:ext cx="8661162" cy="5184720"/>
          </a:xfrm>
        </p:spPr>
        <p:txBody>
          <a:bodyPr/>
          <a:lstStyle/>
          <a:p>
            <a:r>
              <a:rPr lang="zh-CN" altLang="en-US" dirty="0" smtClean="0">
                <a:solidFill>
                  <a:srgbClr val="0000FF"/>
                </a:solidFill>
              </a:rPr>
              <a:t>平台控制中枢</a:t>
            </a:r>
            <a:r>
              <a:rPr lang="zh-CN" altLang="en-US" dirty="0" smtClean="0"/>
              <a:t>（</a:t>
            </a:r>
            <a:r>
              <a:rPr lang="en-US" altLang="zh-CN" dirty="0" smtClean="0"/>
              <a:t>Platform Controller Hub</a:t>
            </a:r>
            <a:r>
              <a:rPr lang="zh-CN" altLang="en-US" dirty="0" smtClean="0"/>
              <a:t>，</a:t>
            </a:r>
            <a:r>
              <a:rPr lang="en-US" altLang="zh-CN" dirty="0" smtClean="0">
                <a:solidFill>
                  <a:srgbClr val="FF0000"/>
                </a:solidFill>
              </a:rPr>
              <a:t>PCH</a:t>
            </a:r>
            <a:r>
              <a:rPr lang="zh-CN" altLang="en-US" dirty="0" smtClean="0"/>
              <a:t>）</a:t>
            </a:r>
            <a:endParaRPr lang="en-US" altLang="zh-CN" dirty="0" smtClean="0"/>
          </a:p>
          <a:p>
            <a:r>
              <a:rPr lang="zh-CN" altLang="en-US" dirty="0" smtClean="0"/>
              <a:t>将来：</a:t>
            </a:r>
            <a:r>
              <a:rPr lang="en-US" altLang="zh-CN" dirty="0" smtClean="0"/>
              <a:t>14nm</a:t>
            </a:r>
            <a:r>
              <a:rPr lang="zh-CN" altLang="en-US" dirty="0" smtClean="0"/>
              <a:t>的 </a:t>
            </a:r>
            <a:r>
              <a:rPr lang="en-US" altLang="zh-CN" dirty="0" err="1" smtClean="0"/>
              <a:t>Broadwell</a:t>
            </a:r>
            <a:r>
              <a:rPr lang="en-US" altLang="zh-CN" dirty="0" smtClean="0"/>
              <a:t> </a:t>
            </a:r>
            <a:r>
              <a:rPr lang="zh-CN" altLang="en-US" dirty="0" smtClean="0"/>
              <a:t>微架构，</a:t>
            </a:r>
            <a:r>
              <a:rPr lang="en-US" altLang="zh-CN" dirty="0" smtClean="0"/>
              <a:t>PCH</a:t>
            </a:r>
            <a:r>
              <a:rPr lang="zh-CN" altLang="en-US" dirty="0" smtClean="0"/>
              <a:t>将通过</a:t>
            </a:r>
            <a:r>
              <a:rPr lang="en-US" altLang="zh-CN" dirty="0" smtClean="0"/>
              <a:t>MCM</a:t>
            </a:r>
            <a:r>
              <a:rPr lang="zh-CN" altLang="en-US" dirty="0" smtClean="0"/>
              <a:t>的方式与</a:t>
            </a:r>
            <a:r>
              <a:rPr lang="en-US" altLang="zh-CN" dirty="0" smtClean="0"/>
              <a:t>CPU</a:t>
            </a:r>
            <a:r>
              <a:rPr lang="zh-CN" altLang="en-US" dirty="0" smtClean="0"/>
              <a:t>封装在一起，实现</a:t>
            </a:r>
            <a:r>
              <a:rPr lang="en-US" altLang="zh-CN" dirty="0" err="1" smtClean="0"/>
              <a:t>SoC</a:t>
            </a:r>
            <a:r>
              <a:rPr lang="en-US" altLang="zh-CN" dirty="0" smtClean="0">
                <a:latin typeface="+mn-ea"/>
              </a:rPr>
              <a:t>(</a:t>
            </a:r>
            <a:r>
              <a:rPr lang="en-US" altLang="zh-CN" dirty="0" smtClean="0"/>
              <a:t>System on a Chip</a:t>
            </a:r>
            <a:r>
              <a:rPr lang="en-US" altLang="zh-CN" dirty="0">
                <a:latin typeface="+mn-ea"/>
              </a:rPr>
              <a:t>)</a:t>
            </a:r>
            <a:r>
              <a:rPr lang="zh-CN" altLang="en-US" dirty="0" smtClean="0"/>
              <a:t>化。</a:t>
            </a:r>
            <a:endParaRPr lang="en-US" altLang="zh-CN" dirty="0" smtClean="0"/>
          </a:p>
          <a:p>
            <a:r>
              <a:rPr lang="en-US" altLang="zh-CN" dirty="0" smtClean="0"/>
              <a:t>CPU</a:t>
            </a:r>
            <a:r>
              <a:rPr lang="zh-CN" altLang="en-US" dirty="0" smtClean="0"/>
              <a:t>与</a:t>
            </a:r>
            <a:r>
              <a:rPr lang="en-US" altLang="zh-CN" dirty="0" smtClean="0"/>
              <a:t>PCH</a:t>
            </a:r>
            <a:r>
              <a:rPr lang="zh-CN" altLang="en-US" dirty="0" smtClean="0"/>
              <a:t>之间的连接：</a:t>
            </a:r>
            <a:endParaRPr lang="en-US" altLang="zh-CN" dirty="0" smtClean="0"/>
          </a:p>
          <a:p>
            <a:pPr lvl="1"/>
            <a:r>
              <a:rPr lang="en-US" altLang="zh-CN" dirty="0" smtClean="0">
                <a:solidFill>
                  <a:srgbClr val="D60093"/>
                </a:solidFill>
              </a:rPr>
              <a:t>FDI</a:t>
            </a:r>
            <a:r>
              <a:rPr lang="zh-CN" altLang="en-US" dirty="0" smtClean="0"/>
              <a:t>：</a:t>
            </a:r>
            <a:r>
              <a:rPr lang="en-US" altLang="zh-CN" dirty="0" smtClean="0"/>
              <a:t>Flexible Display Interface</a:t>
            </a:r>
            <a:r>
              <a:rPr lang="zh-CN" altLang="en-US" dirty="0" smtClean="0"/>
              <a:t>，柔性显示接口</a:t>
            </a:r>
            <a:endParaRPr lang="en-US" altLang="zh-CN" dirty="0" smtClean="0"/>
          </a:p>
          <a:p>
            <a:pPr lvl="1"/>
            <a:r>
              <a:rPr lang="en-US" altLang="zh-CN" dirty="0" smtClean="0">
                <a:solidFill>
                  <a:srgbClr val="D60093"/>
                </a:solidFill>
              </a:rPr>
              <a:t>DMI</a:t>
            </a:r>
            <a:r>
              <a:rPr lang="zh-CN" altLang="en-US" dirty="0" smtClean="0"/>
              <a:t>：</a:t>
            </a:r>
            <a:r>
              <a:rPr lang="en-US" altLang="zh-CN" dirty="0" smtClean="0"/>
              <a:t>Direct Media Interface</a:t>
            </a:r>
            <a:r>
              <a:rPr lang="zh-CN" altLang="en-US" dirty="0" smtClean="0"/>
              <a:t>，直接媒体接口</a:t>
            </a:r>
            <a:endParaRPr lang="zh-CN" altLang="en-US" dirty="0"/>
          </a:p>
        </p:txBody>
      </p:sp>
      <p:sp>
        <p:nvSpPr>
          <p:cNvPr id="4" name="灯片编号占位符 3"/>
          <p:cNvSpPr>
            <a:spLocks noGrp="1"/>
          </p:cNvSpPr>
          <p:nvPr>
            <p:ph type="sldNum" sz="quarter" idx="11"/>
          </p:nvPr>
        </p:nvSpPr>
        <p:spPr/>
        <p:txBody>
          <a:bodyPr/>
          <a:lstStyle/>
          <a:p>
            <a:fld id="{05A25CE3-80AF-4A68-9E04-5E3C960845FC}" type="slidenum">
              <a:rPr lang="zh-CN" altLang="en-US" smtClean="0"/>
              <a:pPr/>
              <a:t>148</a:t>
            </a:fld>
            <a:endParaRPr lang="en-US" altLang="zh-CN"/>
          </a:p>
        </p:txBody>
      </p:sp>
    </p:spTree>
    <p:extLst>
      <p:ext uri="{BB962C8B-B14F-4D97-AF65-F5344CB8AC3E}">
        <p14:creationId xmlns:p14="http://schemas.microsoft.com/office/powerpoint/2010/main" val="39722863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2.4.4  </a:t>
            </a:r>
            <a:r>
              <a:rPr lang="zh-CN" altLang="en-US" dirty="0"/>
              <a:t>互联结构</a:t>
            </a:r>
          </a:p>
        </p:txBody>
      </p:sp>
      <p:sp>
        <p:nvSpPr>
          <p:cNvPr id="4" name="灯片编号占位符 3"/>
          <p:cNvSpPr>
            <a:spLocks noGrp="1"/>
          </p:cNvSpPr>
          <p:nvPr>
            <p:ph type="sldNum" sz="quarter" idx="11"/>
          </p:nvPr>
        </p:nvSpPr>
        <p:spPr/>
        <p:txBody>
          <a:bodyPr/>
          <a:lstStyle/>
          <a:p>
            <a:fld id="{05A25CE3-80AF-4A68-9E04-5E3C960845FC}" type="slidenum">
              <a:rPr lang="zh-CN" altLang="en-US" smtClean="0"/>
              <a:pPr/>
              <a:t>149</a:t>
            </a:fld>
            <a:endParaRPr lang="en-US" altLang="zh-CN"/>
          </a:p>
        </p:txBody>
      </p:sp>
      <p:sp>
        <p:nvSpPr>
          <p:cNvPr id="3" name="内容占位符 2"/>
          <p:cNvSpPr>
            <a:spLocks noGrp="1"/>
          </p:cNvSpPr>
          <p:nvPr>
            <p:ph idx="1"/>
          </p:nvPr>
        </p:nvSpPr>
        <p:spPr>
          <a:xfrm>
            <a:off x="3923910" y="333374"/>
            <a:ext cx="2441312" cy="549688"/>
          </a:xfrm>
        </p:spPr>
        <p:txBody>
          <a:bodyPr/>
          <a:lstStyle/>
          <a:p>
            <a:pPr marL="0" indent="0">
              <a:buNone/>
            </a:pPr>
            <a:r>
              <a:rPr lang="en-US" altLang="zh-CN" dirty="0" smtClean="0">
                <a:solidFill>
                  <a:srgbClr val="FF0000"/>
                </a:solidFill>
              </a:rPr>
              <a:t>PCH</a:t>
            </a:r>
            <a:r>
              <a:rPr lang="zh-CN" altLang="en-US" dirty="0" smtClean="0">
                <a:solidFill>
                  <a:srgbClr val="FF0000"/>
                </a:solidFill>
              </a:rPr>
              <a:t>结构</a:t>
            </a:r>
            <a:endParaRPr lang="zh-CN" altLang="en-US" dirty="0">
              <a:solidFill>
                <a:srgbClr val="FF0000"/>
              </a:solidFill>
            </a:endParaRPr>
          </a:p>
        </p:txBody>
      </p:sp>
      <p:pic>
        <p:nvPicPr>
          <p:cNvPr id="6" name="图片 5"/>
          <p:cNvPicPr>
            <a:picLocks noChangeAspect="1"/>
          </p:cNvPicPr>
          <p:nvPr/>
        </p:nvPicPr>
        <p:blipFill>
          <a:blip r:embed="rId2"/>
          <a:stretch>
            <a:fillRect/>
          </a:stretch>
        </p:blipFill>
        <p:spPr>
          <a:xfrm>
            <a:off x="611450" y="846083"/>
            <a:ext cx="7269195" cy="5425250"/>
          </a:xfrm>
          <a:prstGeom prst="rect">
            <a:avLst/>
          </a:prstGeom>
        </p:spPr>
      </p:pic>
      <p:sp>
        <p:nvSpPr>
          <p:cNvPr id="9" name="矩形 8"/>
          <p:cNvSpPr/>
          <p:nvPr/>
        </p:nvSpPr>
        <p:spPr>
          <a:xfrm>
            <a:off x="156013" y="6323787"/>
            <a:ext cx="8857230" cy="400110"/>
          </a:xfrm>
          <a:prstGeom prst="rect">
            <a:avLst/>
          </a:prstGeom>
        </p:spPr>
        <p:txBody>
          <a:bodyPr wrap="square">
            <a:spAutoFit/>
          </a:bodyPr>
          <a:lstStyle/>
          <a:p>
            <a:pPr algn="l"/>
            <a:r>
              <a:rPr lang="zh-CN" altLang="en-US" sz="2000" b="1" dirty="0">
                <a:solidFill>
                  <a:srgbClr val="9999FF">
                    <a:lumMod val="75000"/>
                  </a:srgbClr>
                </a:solidFill>
                <a:latin typeface="Times New Roman"/>
                <a:ea typeface="楷体_GB2312" pitchFamily="49" charset="-122"/>
              </a:rPr>
              <a:t>采用</a:t>
            </a:r>
            <a:r>
              <a:rPr lang="en-US" altLang="zh-CN" sz="2000" b="1" dirty="0">
                <a:solidFill>
                  <a:srgbClr val="9999FF">
                    <a:lumMod val="75000"/>
                  </a:srgbClr>
                </a:solidFill>
                <a:latin typeface="Times New Roman"/>
                <a:ea typeface="楷体_GB2312" pitchFamily="49" charset="-122"/>
              </a:rPr>
              <a:t>Intel 8</a:t>
            </a:r>
            <a:r>
              <a:rPr lang="zh-CN" altLang="en-US" sz="2000" b="1" dirty="0">
                <a:solidFill>
                  <a:srgbClr val="9999FF">
                    <a:lumMod val="75000"/>
                  </a:srgbClr>
                </a:solidFill>
                <a:latin typeface="Times New Roman"/>
                <a:ea typeface="楷体_GB2312" pitchFamily="49" charset="-122"/>
              </a:rPr>
              <a:t>系列芯片组</a:t>
            </a:r>
            <a:r>
              <a:rPr lang="en-US" altLang="zh-CN" sz="2000" b="1" dirty="0">
                <a:solidFill>
                  <a:srgbClr val="9999FF">
                    <a:lumMod val="75000"/>
                  </a:srgbClr>
                </a:solidFill>
                <a:latin typeface="宋体"/>
                <a:ea typeface="宋体"/>
              </a:rPr>
              <a:t>(</a:t>
            </a:r>
            <a:r>
              <a:rPr lang="en-US" altLang="zh-CN" sz="2000" b="1" dirty="0">
                <a:solidFill>
                  <a:srgbClr val="9999FF">
                    <a:lumMod val="75000"/>
                  </a:srgbClr>
                </a:solidFill>
                <a:latin typeface="Times New Roman"/>
                <a:ea typeface="楷体_GB2312" pitchFamily="49" charset="-122"/>
              </a:rPr>
              <a:t>H87</a:t>
            </a:r>
            <a:r>
              <a:rPr lang="en-US" altLang="zh-CN" sz="2000" b="1" dirty="0">
                <a:solidFill>
                  <a:srgbClr val="9999FF">
                    <a:lumMod val="75000"/>
                  </a:srgbClr>
                </a:solidFill>
                <a:latin typeface="宋体"/>
                <a:ea typeface="宋体"/>
              </a:rPr>
              <a:t>)</a:t>
            </a:r>
            <a:r>
              <a:rPr lang="zh-CN" altLang="en-US" sz="2000" b="1" dirty="0">
                <a:solidFill>
                  <a:srgbClr val="9999FF">
                    <a:lumMod val="75000"/>
                  </a:srgbClr>
                </a:solidFill>
                <a:latin typeface="Times New Roman"/>
                <a:ea typeface="楷体_GB2312" pitchFamily="49" charset="-122"/>
              </a:rPr>
              <a:t>＋四</a:t>
            </a:r>
            <a:r>
              <a:rPr lang="zh-CN" altLang="en-US" sz="2000" b="1" dirty="0" smtClean="0">
                <a:solidFill>
                  <a:srgbClr val="9999FF">
                    <a:lumMod val="75000"/>
                  </a:srgbClr>
                </a:solidFill>
                <a:latin typeface="Times New Roman"/>
                <a:ea typeface="楷体_GB2312" pitchFamily="49" charset="-122"/>
              </a:rPr>
              <a:t>代</a:t>
            </a:r>
            <a:r>
              <a:rPr lang="en-US" altLang="zh-CN" sz="2000" b="1" dirty="0" smtClean="0">
                <a:solidFill>
                  <a:srgbClr val="9999FF">
                    <a:lumMod val="75000"/>
                  </a:srgbClr>
                </a:solidFill>
                <a:latin typeface="Times New Roman"/>
                <a:ea typeface="楷体_GB2312" pitchFamily="49" charset="-122"/>
              </a:rPr>
              <a:t>Core </a:t>
            </a:r>
            <a:r>
              <a:rPr lang="en-US" altLang="zh-CN" sz="2000" b="1" dirty="0" err="1" smtClean="0">
                <a:solidFill>
                  <a:srgbClr val="9999FF">
                    <a:lumMod val="75000"/>
                  </a:srgbClr>
                </a:solidFill>
                <a:latin typeface="Times New Roman"/>
                <a:ea typeface="楷体_GB2312" pitchFamily="49" charset="-122"/>
              </a:rPr>
              <a:t>i</a:t>
            </a:r>
            <a:r>
              <a:rPr lang="zh-CN" altLang="en-US" sz="2000" b="1" dirty="0" smtClean="0">
                <a:solidFill>
                  <a:srgbClr val="9999FF">
                    <a:lumMod val="75000"/>
                  </a:srgbClr>
                </a:solidFill>
                <a:latin typeface="Times New Roman"/>
                <a:ea typeface="楷体_GB2312" pitchFamily="49" charset="-122"/>
              </a:rPr>
              <a:t>处理器</a:t>
            </a:r>
            <a:r>
              <a:rPr lang="zh-CN" altLang="en-US" sz="2000" b="1" dirty="0">
                <a:solidFill>
                  <a:srgbClr val="9999FF">
                    <a:lumMod val="75000"/>
                  </a:srgbClr>
                </a:solidFill>
                <a:latin typeface="Times New Roman"/>
                <a:ea typeface="楷体_GB2312" pitchFamily="49" charset="-122"/>
              </a:rPr>
              <a:t>构成的</a:t>
            </a:r>
            <a:r>
              <a:rPr lang="en-US" altLang="zh-CN" sz="2000" b="1" dirty="0">
                <a:solidFill>
                  <a:srgbClr val="9999FF">
                    <a:lumMod val="75000"/>
                  </a:srgbClr>
                </a:solidFill>
                <a:latin typeface="Times New Roman"/>
                <a:ea typeface="楷体_GB2312" pitchFamily="49" charset="-122"/>
              </a:rPr>
              <a:t>Core</a:t>
            </a:r>
            <a:r>
              <a:rPr lang="zh-CN" altLang="en-US" sz="2000" b="1" dirty="0">
                <a:solidFill>
                  <a:srgbClr val="9999FF">
                    <a:lumMod val="75000"/>
                  </a:srgbClr>
                </a:solidFill>
                <a:latin typeface="Times New Roman"/>
                <a:ea typeface="楷体_GB2312" pitchFamily="49" charset="-122"/>
              </a:rPr>
              <a:t>系统主板结构</a:t>
            </a:r>
            <a:endParaRPr lang="zh-CN" altLang="en-US" dirty="0"/>
          </a:p>
        </p:txBody>
      </p:sp>
    </p:spTree>
    <p:extLst>
      <p:ext uri="{BB962C8B-B14F-4D97-AF65-F5344CB8AC3E}">
        <p14:creationId xmlns:p14="http://schemas.microsoft.com/office/powerpoint/2010/main" val="27175241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7D"/>
                </a:solidFill>
                <a:ea typeface="黑体" pitchFamily="2" charset="-122"/>
              </a:rPr>
              <a:t>2.1 </a:t>
            </a:r>
            <a:r>
              <a:rPr lang="zh-CN" altLang="en-US" dirty="0">
                <a:solidFill>
                  <a:srgbClr val="00007D"/>
                </a:solidFill>
                <a:ea typeface="黑体" pitchFamily="2" charset="-122"/>
              </a:rPr>
              <a:t>单核处理器</a:t>
            </a:r>
            <a:r>
              <a:rPr lang="en-US" altLang="zh-CN" dirty="0">
                <a:solidFill>
                  <a:srgbClr val="00007D"/>
                </a:solidFill>
                <a:ea typeface="黑体" pitchFamily="2" charset="-122"/>
              </a:rPr>
              <a:t>8086</a:t>
            </a:r>
            <a:r>
              <a:rPr lang="zh-CN" altLang="en-US" dirty="0">
                <a:solidFill>
                  <a:srgbClr val="00007D"/>
                </a:solidFill>
                <a:ea typeface="黑体" pitchFamily="2" charset="-122"/>
              </a:rPr>
              <a:t>      </a:t>
            </a:r>
            <a:r>
              <a:rPr lang="en-US" altLang="zh-CN" dirty="0">
                <a:solidFill>
                  <a:srgbClr val="006600"/>
                </a:solidFill>
                <a:ea typeface="黑体" pitchFamily="2" charset="-122"/>
              </a:rPr>
              <a:t>2.1.3 </a:t>
            </a:r>
            <a:r>
              <a:rPr lang="zh-CN" altLang="en-US" dirty="0">
                <a:solidFill>
                  <a:srgbClr val="006600"/>
                </a:solidFill>
                <a:ea typeface="黑体" pitchFamily="2" charset="-122"/>
              </a:rPr>
              <a:t>寄存器、主存和</a:t>
            </a:r>
            <a:r>
              <a:rPr lang="en-US" altLang="zh-CN" dirty="0">
                <a:solidFill>
                  <a:srgbClr val="006600"/>
                </a:solidFill>
                <a:ea typeface="黑体" pitchFamily="2" charset="-122"/>
              </a:rPr>
              <a:t>IO</a:t>
            </a:r>
            <a:r>
              <a:rPr lang="zh-CN" altLang="en-US" dirty="0">
                <a:solidFill>
                  <a:srgbClr val="006600"/>
                </a:solidFill>
                <a:ea typeface="黑体" pitchFamily="2" charset="-122"/>
              </a:rPr>
              <a:t>结构</a:t>
            </a:r>
            <a:endParaRPr lang="zh-CN" altLang="en-US" dirty="0"/>
          </a:p>
        </p:txBody>
      </p:sp>
      <p:sp>
        <p:nvSpPr>
          <p:cNvPr id="3" name="内容占位符 2"/>
          <p:cNvSpPr>
            <a:spLocks noGrp="1"/>
          </p:cNvSpPr>
          <p:nvPr>
            <p:ph idx="1"/>
          </p:nvPr>
        </p:nvSpPr>
        <p:spPr>
          <a:xfrm>
            <a:off x="179390" y="836640"/>
            <a:ext cx="8888410" cy="4320600"/>
          </a:xfrm>
        </p:spPr>
        <p:txBody>
          <a:bodyPr/>
          <a:lstStyle/>
          <a:p>
            <a:pPr marL="0" indent="0">
              <a:buNone/>
            </a:pPr>
            <a:r>
              <a:rPr lang="en-US" altLang="zh-CN" sz="2400" dirty="0" smtClean="0"/>
              <a:t>【</a:t>
            </a:r>
            <a:r>
              <a:rPr lang="zh-CN" altLang="en-US" sz="2400" dirty="0" smtClean="0"/>
              <a:t>例</a:t>
            </a:r>
            <a:r>
              <a:rPr lang="en-US" altLang="zh-CN" sz="2400" dirty="0" smtClean="0"/>
              <a:t>2.1】</a:t>
            </a:r>
          </a:p>
          <a:p>
            <a:pPr marL="0" indent="0">
              <a:buNone/>
            </a:pPr>
            <a:r>
              <a:rPr lang="en-US" altLang="zh-CN" sz="2400" dirty="0" smtClean="0"/>
              <a:t>8086 CPU </a:t>
            </a:r>
            <a:r>
              <a:rPr lang="zh-CN" altLang="en-US" sz="2400" dirty="0" smtClean="0"/>
              <a:t>执行程序时，当前指令的存储地址为</a:t>
            </a:r>
            <a:r>
              <a:rPr lang="en-US" altLang="zh-CN" sz="2400" dirty="0" smtClean="0">
                <a:latin typeface="+mn-ea"/>
              </a:rPr>
              <a:t>(</a:t>
            </a:r>
            <a:r>
              <a:rPr lang="en-US" altLang="zh-CN" sz="2400" dirty="0" smtClean="0"/>
              <a:t>CS</a:t>
            </a:r>
            <a:r>
              <a:rPr lang="en-US" altLang="zh-CN" sz="2400" dirty="0">
                <a:latin typeface="+mn-ea"/>
              </a:rPr>
              <a:t>)</a:t>
            </a:r>
            <a:r>
              <a:rPr lang="en-US" altLang="zh-CN" sz="2400" dirty="0" smtClean="0"/>
              <a:t>×16</a:t>
            </a:r>
            <a:r>
              <a:rPr lang="zh-CN" altLang="en-US" sz="2400" dirty="0" smtClean="0"/>
              <a:t>＋</a:t>
            </a:r>
            <a:r>
              <a:rPr lang="en-US" altLang="zh-CN" sz="2400" dirty="0">
                <a:latin typeface="+mn-ea"/>
              </a:rPr>
              <a:t>(</a:t>
            </a:r>
            <a:r>
              <a:rPr lang="en-US" altLang="zh-CN" sz="2400" dirty="0" smtClean="0"/>
              <a:t>IP</a:t>
            </a:r>
            <a:r>
              <a:rPr lang="en-US" altLang="zh-CN" sz="2400" dirty="0">
                <a:latin typeface="+mn-ea"/>
              </a:rPr>
              <a:t>)</a:t>
            </a:r>
            <a:r>
              <a:rPr lang="zh-CN" altLang="en-US" sz="2400" dirty="0" smtClean="0"/>
              <a:t>。</a:t>
            </a:r>
            <a:endParaRPr lang="en-US" altLang="zh-CN" sz="2400" dirty="0" smtClean="0"/>
          </a:p>
          <a:p>
            <a:pPr marL="0" indent="0">
              <a:buNone/>
            </a:pPr>
            <a:r>
              <a:rPr lang="zh-CN" altLang="en-US" sz="2400" dirty="0" smtClean="0"/>
              <a:t>当</a:t>
            </a:r>
            <a:r>
              <a:rPr lang="en-US" altLang="zh-CN" sz="2400" dirty="0" smtClean="0"/>
              <a:t>CS</a:t>
            </a:r>
            <a:r>
              <a:rPr lang="zh-CN" altLang="en-US" sz="2400" dirty="0" smtClean="0"/>
              <a:t>不变、</a:t>
            </a:r>
            <a:r>
              <a:rPr lang="en-US" altLang="zh-CN" sz="2400" dirty="0" smtClean="0"/>
              <a:t>IP</a:t>
            </a:r>
            <a:r>
              <a:rPr lang="zh-CN" altLang="en-US" sz="2400" dirty="0" smtClean="0"/>
              <a:t>单独改变时，会发生段内的程序转移；当</a:t>
            </a:r>
            <a:r>
              <a:rPr lang="en-US" altLang="zh-CN" sz="2400" dirty="0" smtClean="0"/>
              <a:t>CS</a:t>
            </a:r>
            <a:r>
              <a:rPr lang="zh-CN" altLang="en-US" sz="2400" dirty="0" smtClean="0"/>
              <a:t>改变时，会发生段间的程序转移。</a:t>
            </a:r>
            <a:endParaRPr lang="en-US" altLang="zh-CN" sz="2400" dirty="0" smtClean="0"/>
          </a:p>
          <a:p>
            <a:pPr marL="0" indent="0">
              <a:buNone/>
            </a:pPr>
            <a:r>
              <a:rPr lang="zh-CN" altLang="en-US" sz="2400" dirty="0" smtClean="0"/>
              <a:t>（</a:t>
            </a:r>
            <a:r>
              <a:rPr lang="en-US" altLang="zh-CN" sz="2400" dirty="0" smtClean="0"/>
              <a:t>1</a:t>
            </a:r>
            <a:r>
              <a:rPr lang="zh-CN" altLang="en-US" sz="2400" dirty="0" smtClean="0"/>
              <a:t>）已知 </a:t>
            </a:r>
            <a:r>
              <a:rPr lang="en-US" altLang="zh-CN" sz="2400" dirty="0" smtClean="0"/>
              <a:t>8086 CPU </a:t>
            </a:r>
            <a:r>
              <a:rPr lang="zh-CN" altLang="en-US" sz="2400" dirty="0" smtClean="0"/>
              <a:t>复位时，</a:t>
            </a:r>
            <a:r>
              <a:rPr lang="en-US" altLang="zh-CN" sz="2400" dirty="0">
                <a:latin typeface="+mn-ea"/>
              </a:rPr>
              <a:t>(</a:t>
            </a:r>
            <a:r>
              <a:rPr lang="en-US" altLang="zh-CN" sz="2400" dirty="0" smtClean="0"/>
              <a:t>CS</a:t>
            </a:r>
            <a:r>
              <a:rPr lang="en-US" altLang="zh-CN" sz="2400" dirty="0">
                <a:latin typeface="+mn-ea"/>
              </a:rPr>
              <a:t>)</a:t>
            </a:r>
            <a:r>
              <a:rPr lang="zh-CN" altLang="en-US" sz="2400" dirty="0" smtClean="0"/>
              <a:t>＝</a:t>
            </a:r>
            <a:r>
              <a:rPr lang="en-US" altLang="zh-CN" sz="2400" dirty="0" smtClean="0"/>
              <a:t>FFFFH</a:t>
            </a:r>
            <a:r>
              <a:rPr lang="zh-CN" altLang="en-US" sz="2400" dirty="0" smtClean="0"/>
              <a:t>、</a:t>
            </a:r>
            <a:r>
              <a:rPr lang="en-US" altLang="zh-CN" sz="2400" dirty="0">
                <a:latin typeface="+mn-ea"/>
              </a:rPr>
              <a:t>(</a:t>
            </a:r>
            <a:r>
              <a:rPr lang="en-US" altLang="zh-CN" sz="2400" dirty="0" smtClean="0"/>
              <a:t>IP</a:t>
            </a:r>
            <a:r>
              <a:rPr lang="en-US" altLang="zh-CN" sz="2400" dirty="0">
                <a:latin typeface="+mn-ea"/>
              </a:rPr>
              <a:t>)</a:t>
            </a:r>
            <a:r>
              <a:rPr lang="zh-CN" altLang="en-US" sz="2400" dirty="0" smtClean="0"/>
              <a:t>＝</a:t>
            </a:r>
            <a:r>
              <a:rPr lang="en-US" altLang="zh-CN" sz="2400" dirty="0" smtClean="0"/>
              <a:t>0000H</a:t>
            </a:r>
            <a:r>
              <a:rPr lang="zh-CN" altLang="en-US" sz="2400" dirty="0" smtClean="0"/>
              <a:t>，问系统的启动地址是什么？</a:t>
            </a:r>
            <a:endParaRPr lang="en-US" altLang="zh-CN" sz="2400" dirty="0" smtClean="0"/>
          </a:p>
          <a:p>
            <a:pPr marL="0" indent="0">
              <a:buNone/>
            </a:pPr>
            <a:r>
              <a:rPr lang="zh-CN" altLang="en-US" sz="2400" dirty="0" smtClean="0"/>
              <a:t>（</a:t>
            </a:r>
            <a:r>
              <a:rPr lang="en-US" altLang="zh-CN" sz="2400" dirty="0" smtClean="0"/>
              <a:t>2</a:t>
            </a:r>
            <a:r>
              <a:rPr lang="zh-CN" altLang="en-US" sz="2400" dirty="0" smtClean="0"/>
              <a:t>）在启动地址下放置了一条无条件跳转指令</a:t>
            </a:r>
            <a:r>
              <a:rPr lang="en-US" altLang="zh-CN" sz="2400" dirty="0" smtClean="0"/>
              <a:t>JMP</a:t>
            </a:r>
            <a:r>
              <a:rPr lang="zh-CN" altLang="en-US" sz="2400" dirty="0" smtClean="0"/>
              <a:t>，该指令实现将程序转移到指令中提供的目标地址上。假设该指令的跳转目标地址设定为</a:t>
            </a:r>
            <a:r>
              <a:rPr lang="en-US" altLang="zh-CN" sz="2400" dirty="0" smtClean="0">
                <a:solidFill>
                  <a:srgbClr val="0000FF"/>
                </a:solidFill>
              </a:rPr>
              <a:t>20100H</a:t>
            </a:r>
            <a:r>
              <a:rPr lang="zh-CN" altLang="en-US" sz="2400" dirty="0" smtClean="0"/>
              <a:t>，则由该物理地址决定的逻辑地址是什么？</a:t>
            </a:r>
            <a:r>
              <a:rPr lang="zh-CN" altLang="en-US" sz="2400" dirty="0"/>
              <a:t>无条件跳转指令</a:t>
            </a:r>
            <a:r>
              <a:rPr lang="en-US" altLang="zh-CN" sz="2400" dirty="0" smtClean="0"/>
              <a:t>JMP</a:t>
            </a:r>
            <a:r>
              <a:rPr lang="zh-CN" altLang="en-US" sz="2400" dirty="0" smtClean="0"/>
              <a:t>执行后，</a:t>
            </a:r>
            <a:r>
              <a:rPr lang="en-US" altLang="zh-CN" sz="2400" dirty="0" smtClean="0"/>
              <a:t>CS</a:t>
            </a:r>
            <a:r>
              <a:rPr lang="zh-CN" altLang="en-US" sz="2400" dirty="0" smtClean="0"/>
              <a:t>和</a:t>
            </a:r>
            <a:r>
              <a:rPr lang="en-US" altLang="zh-CN" sz="2400" dirty="0" smtClean="0"/>
              <a:t>IP</a:t>
            </a:r>
            <a:r>
              <a:rPr lang="zh-CN" altLang="en-US" sz="2400" dirty="0" smtClean="0"/>
              <a:t>的内容是什么？程序发生了段内还是段间转移？</a:t>
            </a:r>
            <a:endParaRPr lang="zh-CN" altLang="en-US" sz="2400" dirty="0"/>
          </a:p>
        </p:txBody>
      </p:sp>
      <p:sp>
        <p:nvSpPr>
          <p:cNvPr id="4" name="灯片编号占位符 3"/>
          <p:cNvSpPr>
            <a:spLocks noGrp="1"/>
          </p:cNvSpPr>
          <p:nvPr>
            <p:ph type="sldNum" sz="quarter" idx="11"/>
          </p:nvPr>
        </p:nvSpPr>
        <p:spPr/>
        <p:txBody>
          <a:bodyPr/>
          <a:lstStyle/>
          <a:p>
            <a:fld id="{05A25CE3-80AF-4A68-9E04-5E3C960845FC}" type="slidenum">
              <a:rPr lang="zh-CN" altLang="en-US" smtClean="0"/>
              <a:pPr/>
              <a:t>15</a:t>
            </a:fld>
            <a:endParaRPr lang="en-US" altLang="zh-CN"/>
          </a:p>
        </p:txBody>
      </p:sp>
      <p:sp>
        <p:nvSpPr>
          <p:cNvPr id="6" name="矩形 5"/>
          <p:cNvSpPr/>
          <p:nvPr/>
        </p:nvSpPr>
        <p:spPr>
          <a:xfrm>
            <a:off x="3957466" y="2772526"/>
            <a:ext cx="1327607" cy="461665"/>
          </a:xfrm>
          <a:prstGeom prst="rect">
            <a:avLst/>
          </a:prstGeom>
        </p:spPr>
        <p:txBody>
          <a:bodyPr wrap="none">
            <a:spAutoFit/>
          </a:bodyPr>
          <a:lstStyle/>
          <a:p>
            <a:r>
              <a:rPr lang="en-US" altLang="zh-CN" sz="2400" b="1" kern="0" dirty="0">
                <a:solidFill>
                  <a:srgbClr val="FF0000"/>
                </a:solidFill>
                <a:latin typeface="Times New Roman"/>
                <a:ea typeface="宋体"/>
              </a:rPr>
              <a:t>FFFF0H</a:t>
            </a:r>
            <a:endParaRPr lang="zh-CN" altLang="en-US" dirty="0">
              <a:solidFill>
                <a:srgbClr val="FF0000"/>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3340347862"/>
              </p:ext>
            </p:extLst>
          </p:nvPr>
        </p:nvGraphicFramePr>
        <p:xfrm>
          <a:off x="323407" y="5273378"/>
          <a:ext cx="8569193" cy="792480"/>
        </p:xfrm>
        <a:graphic>
          <a:graphicData uri="http://schemas.openxmlformats.org/drawingml/2006/table">
            <a:tbl>
              <a:tblPr firstRow="1" bandRow="1">
                <a:tableStyleId>{5940675A-B579-460E-94D1-54222C63F5DA}</a:tableStyleId>
              </a:tblPr>
              <a:tblGrid>
                <a:gridCol w="1656230"/>
                <a:gridCol w="864120"/>
                <a:gridCol w="864120"/>
                <a:gridCol w="864120"/>
                <a:gridCol w="936130"/>
                <a:gridCol w="360050"/>
                <a:gridCol w="792110"/>
                <a:gridCol w="432060"/>
                <a:gridCol w="936130"/>
                <a:gridCol w="864123"/>
              </a:tblGrid>
              <a:tr h="370840">
                <a:tc>
                  <a:txBody>
                    <a:bodyPr/>
                    <a:lstStyle/>
                    <a:p>
                      <a:pPr algn="ctr"/>
                      <a:r>
                        <a:rPr lang="zh-CN" altLang="en-US" sz="2000" b="1" dirty="0" smtClean="0">
                          <a:latin typeface="+mn-lt"/>
                          <a:ea typeface="+mn-ea"/>
                        </a:rPr>
                        <a:t>段地址</a:t>
                      </a:r>
                      <a:endParaRPr lang="zh-CN" altLang="en-US" sz="2000" b="1" dirty="0">
                        <a:latin typeface="+mn-lt"/>
                        <a:ea typeface="+mn-ea"/>
                      </a:endParaRPr>
                    </a:p>
                  </a:txBody>
                  <a:tcPr marL="0" marR="0" anchor="ctr">
                    <a:solidFill>
                      <a:srgbClr val="CCFFFF"/>
                    </a:solidFill>
                  </a:tcPr>
                </a:tc>
                <a:tc>
                  <a:txBody>
                    <a:bodyPr/>
                    <a:lstStyle/>
                    <a:p>
                      <a:pPr algn="ctr"/>
                      <a:r>
                        <a:rPr lang="en-US" altLang="zh-CN" sz="2000" b="1" dirty="0" smtClean="0">
                          <a:latin typeface="+mn-lt"/>
                          <a:ea typeface="+mn-ea"/>
                        </a:rPr>
                        <a:t>2010H</a:t>
                      </a:r>
                      <a:endParaRPr lang="zh-CN" altLang="en-US" sz="2000" b="1" dirty="0">
                        <a:latin typeface="+mn-lt"/>
                        <a:ea typeface="+mn-ea"/>
                      </a:endParaRPr>
                    </a:p>
                  </a:txBody>
                  <a:tcPr marL="0" marR="0" anchor="ctr">
                    <a:solidFill>
                      <a:srgbClr val="FFFF99"/>
                    </a:solidFill>
                  </a:tcPr>
                </a:tc>
                <a:tc>
                  <a:txBody>
                    <a:bodyPr/>
                    <a:lstStyle/>
                    <a:p>
                      <a:pPr algn="ctr"/>
                      <a:r>
                        <a:rPr lang="en-US" altLang="zh-CN" sz="2000" b="1" dirty="0" smtClean="0">
                          <a:latin typeface="+mn-lt"/>
                          <a:ea typeface="+mn-ea"/>
                        </a:rPr>
                        <a:t>200FH</a:t>
                      </a:r>
                      <a:endParaRPr lang="zh-CN" altLang="en-US" sz="2000" b="1" dirty="0">
                        <a:latin typeface="+mn-lt"/>
                        <a:ea typeface="+mn-ea"/>
                      </a:endParaRPr>
                    </a:p>
                  </a:txBody>
                  <a:tcPr marL="0" marR="0" anchor="ctr">
                    <a:solidFill>
                      <a:srgbClr val="FFFF99"/>
                    </a:solidFill>
                  </a:tcPr>
                </a:tc>
                <a:tc>
                  <a:txBody>
                    <a:bodyPr/>
                    <a:lstStyle/>
                    <a:p>
                      <a:pPr algn="ctr"/>
                      <a:r>
                        <a:rPr lang="en-US" altLang="zh-CN" sz="2000" b="1" dirty="0" smtClean="0">
                          <a:latin typeface="+mn-lt"/>
                          <a:ea typeface="+mn-ea"/>
                        </a:rPr>
                        <a:t>200EH</a:t>
                      </a:r>
                      <a:endParaRPr lang="zh-CN" altLang="en-US" sz="2000" b="1" dirty="0">
                        <a:latin typeface="+mn-lt"/>
                        <a:ea typeface="+mn-ea"/>
                      </a:endParaRPr>
                    </a:p>
                  </a:txBody>
                  <a:tcPr marL="0" marR="0" anchor="ctr">
                    <a:solidFill>
                      <a:srgbClr val="FFFF99"/>
                    </a:solidFill>
                  </a:tcPr>
                </a:tc>
                <a:tc>
                  <a:txBody>
                    <a:bodyPr/>
                    <a:lstStyle/>
                    <a:p>
                      <a:pPr algn="ctr"/>
                      <a:r>
                        <a:rPr lang="en-US" altLang="zh-CN" sz="2000" b="1" dirty="0" smtClean="0">
                          <a:latin typeface="+mn-lt"/>
                          <a:ea typeface="+mn-ea"/>
                        </a:rPr>
                        <a:t>200DH</a:t>
                      </a:r>
                      <a:endParaRPr lang="zh-CN" altLang="en-US" sz="2000" b="1" dirty="0">
                        <a:latin typeface="+mn-lt"/>
                        <a:ea typeface="+mn-ea"/>
                      </a:endParaRPr>
                    </a:p>
                  </a:txBody>
                  <a:tcPr marL="0" marR="0" anchor="ctr">
                    <a:solidFill>
                      <a:srgbClr val="FFFF99"/>
                    </a:solidFill>
                  </a:tcPr>
                </a:tc>
                <a:tc>
                  <a:txBody>
                    <a:bodyPr/>
                    <a:lstStyle/>
                    <a:p>
                      <a:pPr algn="ctr"/>
                      <a:r>
                        <a:rPr lang="en-US" altLang="zh-CN" sz="2000" b="1" dirty="0" smtClean="0">
                          <a:latin typeface="+mn-ea"/>
                          <a:ea typeface="+mn-ea"/>
                        </a:rPr>
                        <a:t>…</a:t>
                      </a:r>
                      <a:endParaRPr lang="zh-CN" altLang="en-US" sz="2000" b="1" dirty="0">
                        <a:latin typeface="+mn-ea"/>
                        <a:ea typeface="+mn-ea"/>
                      </a:endParaRPr>
                    </a:p>
                  </a:txBody>
                  <a:tcPr marL="0" marR="0" anchor="ctr">
                    <a:solidFill>
                      <a:srgbClr val="FFFF99"/>
                    </a:solidFill>
                  </a:tcPr>
                </a:tc>
                <a:tc>
                  <a:txBody>
                    <a:bodyPr/>
                    <a:lstStyle/>
                    <a:p>
                      <a:pPr algn="ctr"/>
                      <a:r>
                        <a:rPr lang="en-US" altLang="zh-CN" sz="2000" b="1" dirty="0" smtClean="0">
                          <a:latin typeface="+mn-lt"/>
                          <a:ea typeface="+mn-ea"/>
                        </a:rPr>
                        <a:t>2000H</a:t>
                      </a:r>
                      <a:endParaRPr lang="zh-CN" altLang="en-US" sz="2000" b="1" dirty="0">
                        <a:latin typeface="+mn-lt"/>
                        <a:ea typeface="+mn-ea"/>
                      </a:endParaRPr>
                    </a:p>
                  </a:txBody>
                  <a:tcPr marL="0" marR="0" anchor="ctr">
                    <a:solidFill>
                      <a:srgbClr val="FFFF99"/>
                    </a:solidFill>
                  </a:tcPr>
                </a:tc>
                <a:tc>
                  <a:txBody>
                    <a:bodyPr/>
                    <a:lstStyle/>
                    <a:p>
                      <a:pPr algn="ctr"/>
                      <a:r>
                        <a:rPr lang="en-US" altLang="zh-CN" sz="2000" b="1" dirty="0" smtClean="0">
                          <a:latin typeface="+mn-ea"/>
                          <a:ea typeface="+mn-ea"/>
                        </a:rPr>
                        <a:t>…</a:t>
                      </a:r>
                      <a:endParaRPr lang="zh-CN" altLang="en-US" sz="2000" b="1" dirty="0">
                        <a:latin typeface="+mn-ea"/>
                        <a:ea typeface="+mn-ea"/>
                      </a:endParaRPr>
                    </a:p>
                  </a:txBody>
                  <a:tcPr marL="0" marR="0" anchor="ctr">
                    <a:solidFill>
                      <a:srgbClr val="FFFF99"/>
                    </a:solidFill>
                  </a:tcPr>
                </a:tc>
                <a:tc>
                  <a:txBody>
                    <a:bodyPr/>
                    <a:lstStyle/>
                    <a:p>
                      <a:pPr algn="ctr"/>
                      <a:r>
                        <a:rPr lang="en-US" altLang="zh-CN" sz="2000" b="1" dirty="0" smtClean="0">
                          <a:latin typeface="+mn-lt"/>
                          <a:ea typeface="+mn-ea"/>
                        </a:rPr>
                        <a:t>1012H</a:t>
                      </a:r>
                      <a:endParaRPr lang="zh-CN" altLang="en-US" sz="2000" b="1" dirty="0">
                        <a:latin typeface="+mn-lt"/>
                        <a:ea typeface="+mn-ea"/>
                      </a:endParaRPr>
                    </a:p>
                  </a:txBody>
                  <a:tcPr marL="0" marR="0" anchor="ctr">
                    <a:solidFill>
                      <a:srgbClr val="FFFF99"/>
                    </a:solidFill>
                  </a:tcPr>
                </a:tc>
                <a:tc>
                  <a:txBody>
                    <a:bodyPr/>
                    <a:lstStyle/>
                    <a:p>
                      <a:pPr algn="ctr"/>
                      <a:r>
                        <a:rPr lang="en-US" altLang="zh-CN" sz="2000" b="1" dirty="0" smtClean="0">
                          <a:latin typeface="+mn-lt"/>
                          <a:ea typeface="+mn-ea"/>
                        </a:rPr>
                        <a:t>1011H</a:t>
                      </a:r>
                      <a:endParaRPr lang="zh-CN" altLang="en-US" sz="2000" b="1" dirty="0">
                        <a:latin typeface="+mn-lt"/>
                        <a:ea typeface="+mn-ea"/>
                      </a:endParaRPr>
                    </a:p>
                  </a:txBody>
                  <a:tcPr marL="0" marR="0" anchor="ctr">
                    <a:solidFill>
                      <a:srgbClr val="FFFF99"/>
                    </a:solidFill>
                  </a:tcPr>
                </a:tc>
              </a:tr>
              <a:tr h="370840">
                <a:tc>
                  <a:txBody>
                    <a:bodyPr/>
                    <a:lstStyle/>
                    <a:p>
                      <a:pPr algn="ctr"/>
                      <a:r>
                        <a:rPr lang="zh-CN" altLang="en-US" sz="2000" b="1" dirty="0" smtClean="0">
                          <a:latin typeface="+mn-lt"/>
                          <a:ea typeface="+mn-ea"/>
                        </a:rPr>
                        <a:t>段内偏移地址</a:t>
                      </a:r>
                      <a:endParaRPr lang="zh-CN" altLang="en-US" sz="2000" b="1" dirty="0">
                        <a:latin typeface="+mn-lt"/>
                        <a:ea typeface="+mn-ea"/>
                      </a:endParaRPr>
                    </a:p>
                  </a:txBody>
                  <a:tcPr marL="0" marR="0" anchor="ctr">
                    <a:solidFill>
                      <a:srgbClr val="CCFFFF"/>
                    </a:solidFill>
                  </a:tcPr>
                </a:tc>
                <a:tc>
                  <a:txBody>
                    <a:bodyPr/>
                    <a:lstStyle/>
                    <a:p>
                      <a:pPr algn="ctr"/>
                      <a:r>
                        <a:rPr lang="en-US" altLang="zh-CN" sz="2000" b="1" dirty="0" smtClean="0">
                          <a:latin typeface="+mn-lt"/>
                          <a:ea typeface="+mn-ea"/>
                        </a:rPr>
                        <a:t>0000H</a:t>
                      </a:r>
                      <a:endParaRPr lang="zh-CN" altLang="en-US" sz="2000" b="1" dirty="0">
                        <a:latin typeface="+mn-lt"/>
                        <a:ea typeface="+mn-ea"/>
                      </a:endParaRPr>
                    </a:p>
                  </a:txBody>
                  <a:tcPr marL="0" marR="0" anchor="ctr">
                    <a:solidFill>
                      <a:srgbClr val="FFFF99"/>
                    </a:solidFill>
                  </a:tcPr>
                </a:tc>
                <a:tc>
                  <a:txBody>
                    <a:bodyPr/>
                    <a:lstStyle/>
                    <a:p>
                      <a:pPr algn="ctr"/>
                      <a:r>
                        <a:rPr lang="en-US" altLang="zh-CN" sz="2000" b="1" dirty="0" smtClean="0">
                          <a:latin typeface="+mn-lt"/>
                          <a:ea typeface="+mn-ea"/>
                        </a:rPr>
                        <a:t>0010H</a:t>
                      </a:r>
                      <a:endParaRPr lang="zh-CN" altLang="en-US" sz="2000" b="1" dirty="0">
                        <a:latin typeface="+mn-lt"/>
                        <a:ea typeface="+mn-ea"/>
                      </a:endParaRPr>
                    </a:p>
                  </a:txBody>
                  <a:tcPr marL="0" marR="0" anchor="ctr">
                    <a:solidFill>
                      <a:srgbClr val="FFFF99"/>
                    </a:solidFill>
                  </a:tcPr>
                </a:tc>
                <a:tc>
                  <a:txBody>
                    <a:bodyPr/>
                    <a:lstStyle/>
                    <a:p>
                      <a:pPr algn="ctr"/>
                      <a:r>
                        <a:rPr lang="en-US" altLang="zh-CN" sz="2000" b="1" dirty="0" smtClean="0">
                          <a:latin typeface="+mn-lt"/>
                          <a:ea typeface="+mn-ea"/>
                        </a:rPr>
                        <a:t>0020H</a:t>
                      </a:r>
                      <a:endParaRPr lang="zh-CN" altLang="en-US" sz="2000" b="1" dirty="0">
                        <a:latin typeface="+mn-lt"/>
                        <a:ea typeface="+mn-ea"/>
                      </a:endParaRPr>
                    </a:p>
                  </a:txBody>
                  <a:tcPr marL="0" marR="0" anchor="ctr">
                    <a:solidFill>
                      <a:srgbClr val="FFFF99"/>
                    </a:solidFill>
                  </a:tcPr>
                </a:tc>
                <a:tc>
                  <a:txBody>
                    <a:bodyPr/>
                    <a:lstStyle/>
                    <a:p>
                      <a:pPr algn="ctr"/>
                      <a:r>
                        <a:rPr lang="en-US" altLang="zh-CN" sz="2000" b="1" dirty="0" smtClean="0">
                          <a:latin typeface="+mn-lt"/>
                          <a:ea typeface="+mn-ea"/>
                        </a:rPr>
                        <a:t>0030H</a:t>
                      </a:r>
                      <a:endParaRPr lang="zh-CN" altLang="en-US" sz="2000" b="1" dirty="0">
                        <a:latin typeface="+mn-lt"/>
                        <a:ea typeface="+mn-ea"/>
                      </a:endParaRPr>
                    </a:p>
                  </a:txBody>
                  <a:tcPr marL="0" marR="0" anchor="ctr">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mn-ea"/>
                          <a:ea typeface="+mn-ea"/>
                        </a:rPr>
                        <a:t>…</a:t>
                      </a:r>
                      <a:endParaRPr lang="zh-CN" altLang="en-US" sz="2000" b="1" dirty="0" smtClean="0">
                        <a:latin typeface="+mn-ea"/>
                        <a:ea typeface="+mn-ea"/>
                      </a:endParaRPr>
                    </a:p>
                  </a:txBody>
                  <a:tcPr marL="0" marR="0" anchor="ctr">
                    <a:solidFill>
                      <a:srgbClr val="FFFF99"/>
                    </a:solidFill>
                  </a:tcPr>
                </a:tc>
                <a:tc>
                  <a:txBody>
                    <a:bodyPr/>
                    <a:lstStyle/>
                    <a:p>
                      <a:pPr algn="ctr"/>
                      <a:r>
                        <a:rPr lang="en-US" altLang="zh-CN" sz="2000" b="1" dirty="0" smtClean="0">
                          <a:latin typeface="+mn-lt"/>
                          <a:ea typeface="+mn-ea"/>
                        </a:rPr>
                        <a:t>0100H</a:t>
                      </a:r>
                      <a:endParaRPr lang="zh-CN" altLang="en-US" sz="2000" b="1" dirty="0">
                        <a:latin typeface="+mn-lt"/>
                        <a:ea typeface="+mn-ea"/>
                      </a:endParaRPr>
                    </a:p>
                  </a:txBody>
                  <a:tcPr marL="0" marR="0" anchor="ctr">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mn-ea"/>
                          <a:ea typeface="+mn-ea"/>
                        </a:rPr>
                        <a:t>…</a:t>
                      </a:r>
                      <a:endParaRPr lang="zh-CN" altLang="en-US" sz="2000" b="1" dirty="0" smtClean="0">
                        <a:latin typeface="+mn-ea"/>
                        <a:ea typeface="+mn-ea"/>
                      </a:endParaRPr>
                    </a:p>
                  </a:txBody>
                  <a:tcPr marL="0" marR="0" anchor="ctr">
                    <a:solidFill>
                      <a:srgbClr val="FFFF99"/>
                    </a:solidFill>
                  </a:tcPr>
                </a:tc>
                <a:tc>
                  <a:txBody>
                    <a:bodyPr/>
                    <a:lstStyle/>
                    <a:p>
                      <a:pPr algn="ctr"/>
                      <a:r>
                        <a:rPr lang="en-US" altLang="zh-CN" sz="2000" b="1" dirty="0" smtClean="0">
                          <a:latin typeface="+mn-lt"/>
                          <a:ea typeface="+mn-ea"/>
                        </a:rPr>
                        <a:t>FFE0H</a:t>
                      </a:r>
                      <a:endParaRPr lang="zh-CN" altLang="en-US" sz="2000" b="1" dirty="0">
                        <a:latin typeface="+mn-lt"/>
                        <a:ea typeface="+mn-ea"/>
                      </a:endParaRPr>
                    </a:p>
                  </a:txBody>
                  <a:tcPr marL="0" marR="0" anchor="ctr">
                    <a:solidFill>
                      <a:srgbClr val="FFFF99"/>
                    </a:solidFill>
                  </a:tcPr>
                </a:tc>
                <a:tc>
                  <a:txBody>
                    <a:bodyPr/>
                    <a:lstStyle/>
                    <a:p>
                      <a:pPr algn="ctr"/>
                      <a:r>
                        <a:rPr lang="en-US" altLang="zh-CN" sz="2000" b="1" dirty="0" smtClean="0">
                          <a:latin typeface="+mn-lt"/>
                          <a:ea typeface="+mn-ea"/>
                        </a:rPr>
                        <a:t>FFF0H</a:t>
                      </a:r>
                      <a:endParaRPr lang="zh-CN" altLang="en-US" sz="2000" b="1" dirty="0">
                        <a:latin typeface="+mn-lt"/>
                        <a:ea typeface="+mn-ea"/>
                      </a:endParaRPr>
                    </a:p>
                  </a:txBody>
                  <a:tcPr marL="0" marR="0" anchor="ctr">
                    <a:solidFill>
                      <a:srgbClr val="FFFF99"/>
                    </a:solidFill>
                  </a:tcPr>
                </a:tc>
              </a:tr>
            </a:tbl>
          </a:graphicData>
        </a:graphic>
      </p:graphicFrame>
      <p:cxnSp>
        <p:nvCxnSpPr>
          <p:cNvPr id="9" name="直接连接符 8"/>
          <p:cNvCxnSpPr/>
          <p:nvPr/>
        </p:nvCxnSpPr>
        <p:spPr bwMode="auto">
          <a:xfrm>
            <a:off x="1522413" y="5076841"/>
            <a:ext cx="1224170" cy="0"/>
          </a:xfrm>
          <a:prstGeom prst="line">
            <a:avLst/>
          </a:prstGeom>
          <a:noFill/>
          <a:ln w="38100" cap="flat" cmpd="sng" algn="ctr">
            <a:solidFill>
              <a:srgbClr val="FF0000"/>
            </a:solidFill>
            <a:prstDash val="solid"/>
            <a:round/>
            <a:headEnd type="none" w="med" len="med"/>
            <a:tailEnd type="none" w="med" len="lg"/>
          </a:ln>
          <a:effectLst/>
        </p:spPr>
      </p:cxnSp>
      <p:sp>
        <p:nvSpPr>
          <p:cNvPr id="10" name="动作按钮: 上一张 9">
            <a:hlinkClick r:id="" action="ppaction://hlinkshowjump?jump=lastslideviewed" highlightClick="1"/>
          </p:cNvPr>
          <p:cNvSpPr/>
          <p:nvPr/>
        </p:nvSpPr>
        <p:spPr bwMode="auto">
          <a:xfrm>
            <a:off x="8028480" y="6165380"/>
            <a:ext cx="504070" cy="504070"/>
          </a:xfrm>
          <a:prstGeom prst="actionButtonReturn">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85239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 y="1382661"/>
            <a:ext cx="9144000" cy="4092677"/>
          </a:xfrm>
          <a:prstGeom prst="rect">
            <a:avLst/>
          </a:prstGeom>
        </p:spPr>
      </p:pic>
      <p:sp>
        <p:nvSpPr>
          <p:cNvPr id="3" name="内容占位符 2"/>
          <p:cNvSpPr>
            <a:spLocks noGrp="1"/>
          </p:cNvSpPr>
          <p:nvPr>
            <p:ph idx="1"/>
          </p:nvPr>
        </p:nvSpPr>
        <p:spPr>
          <a:xfrm>
            <a:off x="251400" y="1844780"/>
            <a:ext cx="6408890" cy="1152160"/>
          </a:xfrm>
        </p:spPr>
        <p:txBody>
          <a:bodyPr/>
          <a:lstStyle/>
          <a:p>
            <a:pPr marL="0" indent="0" algn="ctr">
              <a:buNone/>
            </a:pPr>
            <a:r>
              <a:rPr lang="zh-CN" altLang="en-US" sz="6000" b="1" dirty="0" smtClean="0">
                <a:solidFill>
                  <a:srgbClr val="0000FF"/>
                </a:solidFill>
              </a:rPr>
              <a:t>第二章 结束</a:t>
            </a:r>
            <a:endParaRPr lang="zh-CN" altLang="en-US" sz="6000" b="1" dirty="0">
              <a:solidFill>
                <a:srgbClr val="0000FF"/>
              </a:solidFill>
            </a:endParaRPr>
          </a:p>
        </p:txBody>
      </p:sp>
      <p:sp>
        <p:nvSpPr>
          <p:cNvPr id="4" name="灯片编号占位符 3"/>
          <p:cNvSpPr>
            <a:spLocks noGrp="1"/>
          </p:cNvSpPr>
          <p:nvPr>
            <p:ph type="sldNum" sz="quarter" idx="11"/>
          </p:nvPr>
        </p:nvSpPr>
        <p:spPr/>
        <p:txBody>
          <a:bodyPr/>
          <a:lstStyle/>
          <a:p>
            <a:fld id="{913A7C85-8C7B-4114-9994-FAFA8247DBD8}" type="slidenum">
              <a:rPr lang="zh-CN" altLang="en-US" smtClean="0"/>
              <a:pPr/>
              <a:t>150</a:t>
            </a:fld>
            <a:endParaRPr lang="en-US" altLang="zh-CN"/>
          </a:p>
        </p:txBody>
      </p:sp>
    </p:spTree>
    <p:extLst>
      <p:ext uri="{BB962C8B-B14F-4D97-AF65-F5344CB8AC3E}">
        <p14:creationId xmlns:p14="http://schemas.microsoft.com/office/powerpoint/2010/main" val="962855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800" decel="100000"/>
                                        <p:tgtEl>
                                          <p:spTgt spid="3">
                                            <p:txEl>
                                              <p:pRg st="0" end="0"/>
                                            </p:txEl>
                                          </p:spTgt>
                                        </p:tgtEl>
                                      </p:cBhvr>
                                    </p:animEffect>
                                    <p:anim calcmode="lin" valueType="num">
                                      <p:cBhvr>
                                        <p:cTn id="8" dur="800" decel="100000" fill="hold"/>
                                        <p:tgtEl>
                                          <p:spTgt spid="3">
                                            <p:txEl>
                                              <p:pRg st="0" end="0"/>
                                            </p:txEl>
                                          </p:spTgt>
                                        </p:tgtEl>
                                        <p:attrNameLst>
                                          <p:attrName>style.rotation</p:attrName>
                                        </p:attrNameLst>
                                      </p:cBhvr>
                                      <p:tavLst>
                                        <p:tav tm="0">
                                          <p:val>
                                            <p:fltVal val="-90"/>
                                          </p:val>
                                        </p:tav>
                                        <p:tav tm="100000">
                                          <p:val>
                                            <p:fltVal val="0"/>
                                          </p:val>
                                        </p:tav>
                                      </p:tavLst>
                                    </p:anim>
                                    <p:anim calcmode="lin" valueType="num">
                                      <p:cBhvr>
                                        <p:cTn id="9" dur="800" decel="100000" fill="hold"/>
                                        <p:tgtEl>
                                          <p:spTgt spid="3">
                                            <p:txEl>
                                              <p:pRg st="0" end="0"/>
                                            </p:txEl>
                                          </p:spTgt>
                                        </p:tgtEl>
                                        <p:attrNameLst>
                                          <p:attrName>ppt_x</p:attrName>
                                        </p:attrNameLst>
                                      </p:cBhvr>
                                      <p:tavLst>
                                        <p:tav tm="0">
                                          <p:val>
                                            <p:strVal val="#ppt_x+0.4"/>
                                          </p:val>
                                        </p:tav>
                                        <p:tav tm="100000">
                                          <p:val>
                                            <p:strVal val="#ppt_x-0.05"/>
                                          </p:val>
                                        </p:tav>
                                      </p:tavLst>
                                    </p:anim>
                                    <p:anim calcmode="lin" valueType="num">
                                      <p:cBhvr>
                                        <p:cTn id="10" dur="800" decel="100000" fill="hold"/>
                                        <p:tgtEl>
                                          <p:spTgt spid="3">
                                            <p:txEl>
                                              <p:pRg st="0" end="0"/>
                                            </p:txEl>
                                          </p:spTgt>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xEl>
                                              <p:pRg st="0" end="0"/>
                                            </p:txEl>
                                          </p:spTgt>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xEl>
                                              <p:pRg st="0" end="0"/>
                                            </p:txEl>
                                          </p:spTgt>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a:xfrm>
            <a:off x="323850" y="1054075"/>
            <a:ext cx="8351838" cy="574675"/>
          </a:xfrm>
          <a:noFill/>
          <a:ln/>
        </p:spPr>
        <p:txBody>
          <a:bodyPr anchor="t"/>
          <a:lstStyle/>
          <a:p>
            <a:r>
              <a:rPr lang="en-US" altLang="zh-CN" b="1" dirty="0" smtClean="0">
                <a:solidFill>
                  <a:schemeClr val="bg2"/>
                </a:solidFill>
                <a:ea typeface="黑体" pitchFamily="2" charset="-122"/>
              </a:rPr>
              <a:t>【</a:t>
            </a:r>
            <a:r>
              <a:rPr lang="zh-CN" altLang="en-US" dirty="0">
                <a:ea typeface="黑体" pitchFamily="2" charset="-122"/>
              </a:rPr>
              <a:t>附录</a:t>
            </a:r>
            <a:r>
              <a:rPr lang="en-US" altLang="zh-CN" b="1" dirty="0" smtClean="0">
                <a:solidFill>
                  <a:schemeClr val="bg2"/>
                </a:solidFill>
                <a:ea typeface="黑体" pitchFamily="2" charset="-122"/>
              </a:rPr>
              <a:t>】Pentium</a:t>
            </a:r>
            <a:r>
              <a:rPr lang="en-US" altLang="zh-CN" b="1" dirty="0">
                <a:solidFill>
                  <a:schemeClr val="bg2"/>
                </a:solidFill>
                <a:ea typeface="黑体" pitchFamily="2" charset="-122"/>
              </a:rPr>
              <a:t>(</a:t>
            </a:r>
            <a:r>
              <a:rPr lang="zh-CN" altLang="en-US" b="1" dirty="0">
                <a:solidFill>
                  <a:schemeClr val="bg2"/>
                </a:solidFill>
                <a:ea typeface="黑体" pitchFamily="2" charset="-122"/>
              </a:rPr>
              <a:t>奔腾</a:t>
            </a:r>
            <a:r>
              <a:rPr lang="en-US" altLang="zh-CN" b="1" dirty="0">
                <a:solidFill>
                  <a:schemeClr val="bg2"/>
                </a:solidFill>
                <a:ea typeface="黑体" pitchFamily="2" charset="-122"/>
              </a:rPr>
              <a:t>)</a:t>
            </a:r>
            <a:r>
              <a:rPr lang="zh-CN" altLang="en-US" b="1" dirty="0" smtClean="0">
                <a:solidFill>
                  <a:schemeClr val="bg2"/>
                </a:solidFill>
                <a:ea typeface="黑体" pitchFamily="2" charset="-122"/>
              </a:rPr>
              <a:t>处理器 </a:t>
            </a:r>
            <a:r>
              <a:rPr lang="en-US" altLang="zh-CN" b="1" dirty="0" smtClean="0">
                <a:solidFill>
                  <a:schemeClr val="bg2"/>
                </a:solidFill>
                <a:ea typeface="黑体" pitchFamily="2" charset="-122"/>
              </a:rPr>
              <a:t>—— </a:t>
            </a:r>
            <a:r>
              <a:rPr lang="zh-CN" altLang="en-US" b="1" dirty="0" smtClean="0">
                <a:solidFill>
                  <a:srgbClr val="D60093"/>
                </a:solidFill>
                <a:ea typeface="黑体" pitchFamily="2" charset="-122"/>
              </a:rPr>
              <a:t>保护模式</a:t>
            </a:r>
            <a:r>
              <a:rPr lang="zh-CN" altLang="en-US" b="1" dirty="0" smtClean="0">
                <a:solidFill>
                  <a:schemeClr val="bg2"/>
                </a:solidFill>
                <a:ea typeface="黑体" pitchFamily="2" charset="-122"/>
              </a:rPr>
              <a:t>概述</a:t>
            </a:r>
            <a:endParaRPr lang="zh-CN" altLang="en-US" sz="2400" b="1" dirty="0">
              <a:solidFill>
                <a:srgbClr val="006600"/>
              </a:solidFill>
              <a:ea typeface="黑体" pitchFamily="2" charset="-122"/>
            </a:endParaRPr>
          </a:p>
        </p:txBody>
      </p:sp>
      <p:sp>
        <p:nvSpPr>
          <p:cNvPr id="5" name="灯片编号占位符 4"/>
          <p:cNvSpPr>
            <a:spLocks noGrp="1"/>
          </p:cNvSpPr>
          <p:nvPr>
            <p:ph type="sldNum" sz="quarter" idx="11"/>
          </p:nvPr>
        </p:nvSpPr>
        <p:spPr/>
        <p:txBody>
          <a:bodyPr/>
          <a:lstStyle/>
          <a:p>
            <a:fld id="{A5466CFD-6FEB-4F17-8BBF-08468680E6DD}" type="slidenum">
              <a:rPr lang="zh-CN" altLang="en-US"/>
              <a:pPr/>
              <a:t>151</a:t>
            </a:fld>
            <a:endParaRPr lang="en-US" altLang="zh-CN"/>
          </a:p>
        </p:txBody>
      </p:sp>
      <p:pic>
        <p:nvPicPr>
          <p:cNvPr id="857089" name="Picture 1"/>
          <p:cNvPicPr>
            <a:picLocks noChangeAspect="1" noChangeArrowheads="1"/>
          </p:cNvPicPr>
          <p:nvPr/>
        </p:nvPicPr>
        <p:blipFill>
          <a:blip r:embed="rId2" cstate="print"/>
          <a:srcRect/>
          <a:stretch>
            <a:fillRect/>
          </a:stretch>
        </p:blipFill>
        <p:spPr bwMode="auto">
          <a:xfrm>
            <a:off x="928662" y="2007804"/>
            <a:ext cx="3214710" cy="3207146"/>
          </a:xfrm>
          <a:prstGeom prst="rect">
            <a:avLst/>
          </a:prstGeom>
          <a:noFill/>
          <a:ln w="9525">
            <a:noFill/>
            <a:miter lim="800000"/>
            <a:headEnd/>
            <a:tailEnd/>
          </a:ln>
          <a:effectLst/>
        </p:spPr>
      </p:pic>
      <p:pic>
        <p:nvPicPr>
          <p:cNvPr id="857090" name="Picture 2"/>
          <p:cNvPicPr>
            <a:picLocks noChangeAspect="1" noChangeArrowheads="1"/>
          </p:cNvPicPr>
          <p:nvPr/>
        </p:nvPicPr>
        <p:blipFill>
          <a:blip r:embed="rId3" cstate="print"/>
          <a:srcRect/>
          <a:stretch>
            <a:fillRect/>
          </a:stretch>
        </p:blipFill>
        <p:spPr bwMode="auto">
          <a:xfrm>
            <a:off x="4786314" y="2013519"/>
            <a:ext cx="3214710" cy="3199581"/>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CBE5383F-18A7-4505-B1BD-E59DFF268CE5}" type="slidenum">
              <a:rPr lang="zh-CN" altLang="en-US"/>
              <a:pPr/>
              <a:t>152</a:t>
            </a:fld>
            <a:endParaRPr lang="en-US" altLang="zh-CN"/>
          </a:p>
        </p:txBody>
      </p:sp>
      <p:sp>
        <p:nvSpPr>
          <p:cNvPr id="744450" name="Rectangle 2"/>
          <p:cNvSpPr>
            <a:spLocks noGrp="1" noChangeArrowheads="1"/>
          </p:cNvSpPr>
          <p:nvPr>
            <p:ph type="title"/>
          </p:nvPr>
        </p:nvSpPr>
        <p:spPr>
          <a:xfrm>
            <a:off x="395420" y="374650"/>
            <a:ext cx="8596180" cy="533400"/>
          </a:xfrm>
        </p:spPr>
        <p:txBody>
          <a:bodyPr/>
          <a:lstStyle/>
          <a:p>
            <a:r>
              <a:rPr lang="en-US" altLang="zh-CN" dirty="0" smtClean="0">
                <a:ea typeface="黑体" pitchFamily="2" charset="-122"/>
              </a:rPr>
              <a:t>Pentium</a:t>
            </a:r>
            <a:r>
              <a:rPr lang="en-US" altLang="zh-CN" dirty="0">
                <a:ea typeface="黑体" pitchFamily="2" charset="-122"/>
              </a:rPr>
              <a:t>(</a:t>
            </a:r>
            <a:r>
              <a:rPr lang="zh-CN" altLang="en-US" dirty="0">
                <a:ea typeface="黑体" pitchFamily="2" charset="-122"/>
              </a:rPr>
              <a:t>奔腾</a:t>
            </a:r>
            <a:r>
              <a:rPr lang="en-US" altLang="zh-CN" dirty="0">
                <a:ea typeface="黑体" pitchFamily="2" charset="-122"/>
              </a:rPr>
              <a:t>)</a:t>
            </a:r>
            <a:r>
              <a:rPr lang="zh-CN" altLang="en-US" dirty="0">
                <a:ea typeface="黑体" pitchFamily="2" charset="-122"/>
              </a:rPr>
              <a:t>处理器</a:t>
            </a:r>
            <a:r>
              <a:rPr lang="zh-CN" altLang="en-US" dirty="0"/>
              <a:t>	</a:t>
            </a:r>
            <a:r>
              <a:rPr lang="en-US" altLang="zh-CN" dirty="0">
                <a:solidFill>
                  <a:srgbClr val="006600"/>
                </a:solidFill>
              </a:rPr>
              <a:t>Pentium</a:t>
            </a:r>
            <a:r>
              <a:rPr lang="zh-CN" altLang="en-US" dirty="0">
                <a:solidFill>
                  <a:srgbClr val="006600"/>
                </a:solidFill>
              </a:rPr>
              <a:t>的技术性能</a:t>
            </a:r>
          </a:p>
        </p:txBody>
      </p:sp>
      <p:sp>
        <p:nvSpPr>
          <p:cNvPr id="744451" name="Rectangle 3"/>
          <p:cNvSpPr>
            <a:spLocks noGrp="1" noChangeArrowheads="1"/>
          </p:cNvSpPr>
          <p:nvPr>
            <p:ph type="body" idx="1"/>
          </p:nvPr>
        </p:nvSpPr>
        <p:spPr>
          <a:xfrm>
            <a:off x="152400" y="990600"/>
            <a:ext cx="8839200" cy="5715000"/>
          </a:xfrm>
        </p:spPr>
        <p:txBody>
          <a:bodyPr/>
          <a:lstStyle/>
          <a:p>
            <a:pPr marL="358775" indent="-358775">
              <a:spcBef>
                <a:spcPct val="10000"/>
              </a:spcBef>
            </a:pPr>
            <a:r>
              <a:rPr lang="zh-CN" altLang="en-US" dirty="0" smtClean="0">
                <a:solidFill>
                  <a:srgbClr val="0000FF"/>
                </a:solidFill>
              </a:rPr>
              <a:t>超标</a:t>
            </a:r>
            <a:r>
              <a:rPr lang="zh-CN" altLang="en-US" dirty="0">
                <a:solidFill>
                  <a:srgbClr val="0000FF"/>
                </a:solidFill>
              </a:rPr>
              <a:t>量</a:t>
            </a:r>
            <a:r>
              <a:rPr lang="zh-CN" altLang="en-US" dirty="0">
                <a:solidFill>
                  <a:srgbClr val="FF6600"/>
                </a:solidFill>
              </a:rPr>
              <a:t>流水</a:t>
            </a:r>
            <a:r>
              <a:rPr lang="zh-CN" altLang="en-US" dirty="0"/>
              <a:t>处理机，</a:t>
            </a:r>
            <a:r>
              <a:rPr lang="en-US" altLang="zh-CN" dirty="0"/>
              <a:t>U</a:t>
            </a:r>
            <a:r>
              <a:rPr lang="zh-CN" altLang="en-US" dirty="0"/>
              <a:t>、</a:t>
            </a:r>
            <a:r>
              <a:rPr lang="en-US" altLang="zh-CN" dirty="0"/>
              <a:t>V</a:t>
            </a:r>
            <a:r>
              <a:rPr lang="zh-CN" altLang="en-US" dirty="0"/>
              <a:t>两条指令流水线，每时钟周期发射两条</a:t>
            </a:r>
            <a:r>
              <a:rPr lang="zh-CN" altLang="en-US" dirty="0">
                <a:solidFill>
                  <a:srgbClr val="0000FF"/>
                </a:solidFill>
              </a:rPr>
              <a:t>简单整数</a:t>
            </a:r>
            <a:r>
              <a:rPr lang="zh-CN" altLang="en-US" dirty="0"/>
              <a:t>指令，或发射一条</a:t>
            </a:r>
            <a:r>
              <a:rPr lang="zh-CN" altLang="en-US" dirty="0">
                <a:solidFill>
                  <a:srgbClr val="0000FF"/>
                </a:solidFill>
              </a:rPr>
              <a:t>浮点</a:t>
            </a:r>
            <a:r>
              <a:rPr lang="zh-CN" altLang="en-US" dirty="0"/>
              <a:t>指令。</a:t>
            </a:r>
          </a:p>
          <a:p>
            <a:pPr marL="358775" indent="-358775">
              <a:spcBef>
                <a:spcPct val="10000"/>
              </a:spcBef>
            </a:pPr>
            <a:r>
              <a:rPr lang="zh-CN" altLang="en-US" dirty="0"/>
              <a:t>控制器采用</a:t>
            </a:r>
            <a:r>
              <a:rPr lang="zh-CN" altLang="en-US" dirty="0">
                <a:solidFill>
                  <a:srgbClr val="0000FF"/>
                </a:solidFill>
              </a:rPr>
              <a:t>硬布线</a:t>
            </a:r>
            <a:r>
              <a:rPr lang="zh-CN" altLang="en-US" dirty="0"/>
              <a:t>控制、</a:t>
            </a:r>
            <a:r>
              <a:rPr lang="zh-CN" altLang="en-US" dirty="0">
                <a:solidFill>
                  <a:srgbClr val="0000FF"/>
                </a:solidFill>
              </a:rPr>
              <a:t>微程序</a:t>
            </a:r>
            <a:r>
              <a:rPr lang="zh-CN" altLang="en-US" dirty="0"/>
              <a:t>控制相结合的方式。</a:t>
            </a:r>
          </a:p>
          <a:p>
            <a:pPr marL="358775" indent="-358775">
              <a:spcBef>
                <a:spcPct val="10000"/>
              </a:spcBef>
            </a:pPr>
            <a:r>
              <a:rPr lang="zh-CN" altLang="en-US" dirty="0"/>
              <a:t>非固定长度的指令格式，</a:t>
            </a:r>
            <a:r>
              <a:rPr lang="en-US" altLang="zh-CN" dirty="0"/>
              <a:t>9</a:t>
            </a:r>
            <a:r>
              <a:rPr lang="zh-CN" altLang="en-US" dirty="0"/>
              <a:t>种寻址方式，</a:t>
            </a:r>
            <a:r>
              <a:rPr lang="en-US" altLang="zh-CN" dirty="0"/>
              <a:t>191</a:t>
            </a:r>
            <a:r>
              <a:rPr lang="zh-CN" altLang="en-US" dirty="0"/>
              <a:t>条指令。</a:t>
            </a:r>
          </a:p>
          <a:p>
            <a:pPr marL="358775" indent="-358775">
              <a:spcBef>
                <a:spcPct val="10000"/>
              </a:spcBef>
            </a:pPr>
            <a:r>
              <a:rPr lang="zh-CN" altLang="en-US" dirty="0"/>
              <a:t>内部主要寄存器</a:t>
            </a:r>
            <a:r>
              <a:rPr lang="en-US" altLang="zh-CN" dirty="0"/>
              <a:t>32</a:t>
            </a:r>
            <a:r>
              <a:rPr lang="zh-CN" altLang="en-US" dirty="0"/>
              <a:t>位；外部</a:t>
            </a:r>
            <a:r>
              <a:rPr lang="zh-CN" altLang="en-US" dirty="0">
                <a:solidFill>
                  <a:srgbClr val="FF0000"/>
                </a:solidFill>
              </a:rPr>
              <a:t>数据总线</a:t>
            </a:r>
            <a:r>
              <a:rPr lang="en-US" altLang="zh-CN" dirty="0">
                <a:solidFill>
                  <a:srgbClr val="FF0000"/>
                </a:solidFill>
              </a:rPr>
              <a:t>64</a:t>
            </a:r>
            <a:r>
              <a:rPr lang="zh-CN" altLang="en-US" dirty="0">
                <a:solidFill>
                  <a:srgbClr val="FF0000"/>
                </a:solidFill>
              </a:rPr>
              <a:t>位</a:t>
            </a:r>
            <a:r>
              <a:rPr lang="zh-CN" altLang="en-US" dirty="0"/>
              <a:t>。</a:t>
            </a:r>
          </a:p>
          <a:p>
            <a:pPr marL="358775" indent="-358775">
              <a:spcBef>
                <a:spcPct val="10000"/>
              </a:spcBef>
            </a:pPr>
            <a:r>
              <a:rPr lang="zh-CN" altLang="en-US" dirty="0"/>
              <a:t>外部</a:t>
            </a:r>
            <a:r>
              <a:rPr lang="zh-CN" altLang="en-US" dirty="0">
                <a:solidFill>
                  <a:srgbClr val="FF0000"/>
                </a:solidFill>
              </a:rPr>
              <a:t>地址总线</a:t>
            </a:r>
            <a:r>
              <a:rPr lang="zh-CN" altLang="en-US" dirty="0"/>
              <a:t>宽度</a:t>
            </a:r>
            <a:r>
              <a:rPr lang="en-US" altLang="zh-CN" dirty="0">
                <a:solidFill>
                  <a:srgbClr val="FF0000"/>
                </a:solidFill>
              </a:rPr>
              <a:t>32</a:t>
            </a:r>
            <a:r>
              <a:rPr lang="zh-CN" altLang="en-US" dirty="0">
                <a:solidFill>
                  <a:srgbClr val="FF0000"/>
                </a:solidFill>
              </a:rPr>
              <a:t>位</a:t>
            </a:r>
            <a:r>
              <a:rPr lang="zh-CN" altLang="en-US" dirty="0"/>
              <a:t>，可寻址物理地址空间</a:t>
            </a:r>
            <a:r>
              <a:rPr lang="en-US" altLang="zh-CN" dirty="0"/>
              <a:t>4GB</a:t>
            </a:r>
            <a:r>
              <a:rPr lang="zh-CN" altLang="en-US" dirty="0"/>
              <a:t>；虚拟地址空间</a:t>
            </a:r>
            <a:r>
              <a:rPr lang="en-US" altLang="zh-CN" dirty="0"/>
              <a:t>64TB</a:t>
            </a:r>
            <a:r>
              <a:rPr lang="zh-CN" altLang="en-US" dirty="0"/>
              <a:t>。</a:t>
            </a:r>
          </a:p>
          <a:p>
            <a:pPr marL="358775" indent="-358775">
              <a:spcBef>
                <a:spcPct val="10000"/>
              </a:spcBef>
            </a:pPr>
            <a:r>
              <a:rPr lang="zh-CN" altLang="en-US" dirty="0"/>
              <a:t>内部：</a:t>
            </a:r>
            <a:r>
              <a:rPr lang="zh-CN" altLang="en-US" dirty="0">
                <a:solidFill>
                  <a:srgbClr val="008000"/>
                </a:solidFill>
              </a:rPr>
              <a:t>指令</a:t>
            </a:r>
            <a:r>
              <a:rPr lang="en-US" altLang="zh-CN" dirty="0">
                <a:solidFill>
                  <a:srgbClr val="008000"/>
                </a:solidFill>
              </a:rPr>
              <a:t>Cache</a:t>
            </a:r>
            <a:r>
              <a:rPr lang="zh-CN" altLang="en-US" dirty="0"/>
              <a:t>、</a:t>
            </a:r>
            <a:r>
              <a:rPr lang="zh-CN" altLang="en-US" dirty="0">
                <a:solidFill>
                  <a:srgbClr val="008000"/>
                </a:solidFill>
              </a:rPr>
              <a:t>数据</a:t>
            </a:r>
            <a:r>
              <a:rPr lang="en-US" altLang="zh-CN" dirty="0">
                <a:solidFill>
                  <a:srgbClr val="008000"/>
                </a:solidFill>
              </a:rPr>
              <a:t>Cache</a:t>
            </a:r>
            <a:r>
              <a:rPr lang="zh-CN" altLang="en-US" dirty="0"/>
              <a:t>；</a:t>
            </a:r>
            <a:br>
              <a:rPr lang="zh-CN" altLang="en-US" dirty="0"/>
            </a:br>
            <a:r>
              <a:rPr lang="zh-CN" altLang="en-US" dirty="0"/>
              <a:t>外部：可接</a:t>
            </a:r>
            <a:r>
              <a:rPr lang="en-US" altLang="zh-CN" dirty="0"/>
              <a:t>L2 Cache</a:t>
            </a:r>
            <a:r>
              <a:rPr lang="zh-CN" altLang="en-US" dirty="0" smtClean="0"/>
              <a:t>。</a:t>
            </a:r>
            <a:endParaRPr lang="en-US" altLang="zh-CN" dirty="0" smtClean="0"/>
          </a:p>
          <a:p>
            <a:pPr marL="358775" indent="-358775">
              <a:spcBef>
                <a:spcPct val="10000"/>
              </a:spcBef>
            </a:pPr>
            <a:r>
              <a:rPr lang="zh-CN" altLang="en-US" dirty="0" smtClean="0">
                <a:solidFill>
                  <a:srgbClr val="CC0000"/>
                </a:solidFill>
              </a:rPr>
              <a:t>浮点运算部件</a:t>
            </a:r>
          </a:p>
          <a:p>
            <a:pPr marL="358775" indent="-358775">
              <a:spcBef>
                <a:spcPct val="10000"/>
              </a:spcBef>
            </a:pPr>
            <a:r>
              <a:rPr lang="zh-CN" altLang="en-US" dirty="0" smtClean="0"/>
              <a:t>动态</a:t>
            </a:r>
            <a:r>
              <a:rPr lang="zh-CN" altLang="en-US" dirty="0" smtClean="0">
                <a:solidFill>
                  <a:srgbClr val="CC0000"/>
                </a:solidFill>
              </a:rPr>
              <a:t>转移预测</a:t>
            </a:r>
            <a:r>
              <a:rPr lang="zh-CN" altLang="en-US" dirty="0" smtClean="0"/>
              <a:t>技术</a:t>
            </a:r>
          </a:p>
        </p:txBody>
      </p:sp>
      <p:sp>
        <p:nvSpPr>
          <p:cNvPr id="6" name="动作按钮: 前进或下一项 5">
            <a:hlinkClick r:id="rId3" action="ppaction://hlinksldjump" highlightClick="1"/>
          </p:cNvPr>
          <p:cNvSpPr/>
          <p:nvPr/>
        </p:nvSpPr>
        <p:spPr bwMode="auto">
          <a:xfrm>
            <a:off x="7740440" y="6237390"/>
            <a:ext cx="792110" cy="432060"/>
          </a:xfrm>
          <a:prstGeom prst="actionButtonForwardNext">
            <a:avLst/>
          </a:prstGeom>
          <a:solidFill>
            <a:srgbClr val="FFDDFF"/>
          </a:solidFill>
          <a:ln>
            <a:solidFill>
              <a:srgbClr val="D60093"/>
            </a:solidFill>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3" name="矩形 2"/>
          <p:cNvSpPr/>
          <p:nvPr/>
        </p:nvSpPr>
        <p:spPr>
          <a:xfrm>
            <a:off x="5752395" y="6208217"/>
            <a:ext cx="1988045" cy="523220"/>
          </a:xfrm>
          <a:prstGeom prst="rect">
            <a:avLst/>
          </a:prstGeom>
        </p:spPr>
        <p:txBody>
          <a:bodyPr wrap="none">
            <a:spAutoFit/>
          </a:bodyPr>
          <a:lstStyle/>
          <a:p>
            <a:r>
              <a:rPr lang="zh-CN" altLang="en-US" sz="2800" b="1" dirty="0">
                <a:solidFill>
                  <a:srgbClr val="D60093"/>
                </a:solidFill>
              </a:rPr>
              <a:t>内部寄存器</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48546" name="Object 2"/>
          <p:cNvGraphicFramePr>
            <a:graphicFrameLocks noChangeAspect="1"/>
          </p:cNvGraphicFramePr>
          <p:nvPr/>
        </p:nvGraphicFramePr>
        <p:xfrm>
          <a:off x="762000" y="90488"/>
          <a:ext cx="7391400" cy="6767512"/>
        </p:xfrm>
        <a:graphic>
          <a:graphicData uri="http://schemas.openxmlformats.org/presentationml/2006/ole">
            <mc:AlternateContent xmlns:mc="http://schemas.openxmlformats.org/markup-compatibility/2006">
              <mc:Choice xmlns:v="urn:schemas-microsoft-com:vml" Requires="v">
                <p:oleObj spid="_x0000_s748640" name="Image" r:id="rId4" imgW="22608980" imgH="20698776" progId="">
                  <p:embed/>
                </p:oleObj>
              </mc:Choice>
              <mc:Fallback>
                <p:oleObj name="Image" r:id="rId4" imgW="22608980" imgH="20698776"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90488"/>
                        <a:ext cx="7391400" cy="676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8548" name="AutoShape 4"/>
          <p:cNvSpPr>
            <a:spLocks noChangeArrowheads="1"/>
          </p:cNvSpPr>
          <p:nvPr/>
        </p:nvSpPr>
        <p:spPr bwMode="auto">
          <a:xfrm>
            <a:off x="3505200" y="1600200"/>
            <a:ext cx="2514600" cy="3886200"/>
          </a:xfrm>
          <a:prstGeom prst="roundRect">
            <a:avLst>
              <a:gd name="adj" fmla="val 16667"/>
            </a:avLst>
          </a:prstGeom>
          <a:noFill/>
          <a:ln w="19050" algn="ctr">
            <a:solidFill>
              <a:srgbClr val="FF0066"/>
            </a:solidFill>
            <a:prstDash val="dash"/>
            <a:round/>
            <a:headEnd/>
            <a:tailEnd type="none" w="med" len="lg"/>
          </a:ln>
          <a:effectLst/>
        </p:spPr>
        <p:txBody>
          <a:bodyPr wrap="none" anchor="ctr"/>
          <a:lstStyle/>
          <a:p>
            <a:endParaRPr lang="zh-CN" altLang="en-US"/>
          </a:p>
        </p:txBody>
      </p:sp>
      <p:sp>
        <p:nvSpPr>
          <p:cNvPr id="748549" name="AutoShape 5"/>
          <p:cNvSpPr>
            <a:spLocks noChangeArrowheads="1"/>
          </p:cNvSpPr>
          <p:nvPr/>
        </p:nvSpPr>
        <p:spPr bwMode="auto">
          <a:xfrm>
            <a:off x="4191000" y="533400"/>
            <a:ext cx="1676400" cy="838200"/>
          </a:xfrm>
          <a:prstGeom prst="roundRect">
            <a:avLst>
              <a:gd name="adj" fmla="val 19699"/>
            </a:avLst>
          </a:prstGeom>
          <a:noFill/>
          <a:ln w="19050" algn="ctr">
            <a:solidFill>
              <a:srgbClr val="00FF00"/>
            </a:solidFill>
            <a:prstDash val="dash"/>
            <a:round/>
            <a:headEnd/>
            <a:tailEnd type="none" w="med" len="lg"/>
          </a:ln>
          <a:effectLst/>
        </p:spPr>
        <p:txBody>
          <a:bodyPr wrap="none" anchor="ctr"/>
          <a:lstStyle/>
          <a:p>
            <a:endParaRPr lang="zh-CN" altLang="en-US"/>
          </a:p>
        </p:txBody>
      </p:sp>
      <p:sp>
        <p:nvSpPr>
          <p:cNvPr id="748550" name="AutoShape 6"/>
          <p:cNvSpPr>
            <a:spLocks noChangeArrowheads="1"/>
          </p:cNvSpPr>
          <p:nvPr/>
        </p:nvSpPr>
        <p:spPr bwMode="auto">
          <a:xfrm>
            <a:off x="4114800" y="5257800"/>
            <a:ext cx="1676400" cy="838200"/>
          </a:xfrm>
          <a:prstGeom prst="roundRect">
            <a:avLst>
              <a:gd name="adj" fmla="val 19699"/>
            </a:avLst>
          </a:prstGeom>
          <a:noFill/>
          <a:ln w="19050" algn="ctr">
            <a:solidFill>
              <a:srgbClr val="00FF00"/>
            </a:solidFill>
            <a:prstDash val="dash"/>
            <a:round/>
            <a:headEnd/>
            <a:tailEnd type="none" w="med" len="lg"/>
          </a:ln>
          <a:effectLst/>
        </p:spPr>
        <p:txBody>
          <a:bodyPr wrap="none" anchor="ctr"/>
          <a:lstStyle/>
          <a:p>
            <a:endParaRPr lang="zh-CN" altLang="en-US"/>
          </a:p>
        </p:txBody>
      </p:sp>
      <p:sp>
        <p:nvSpPr>
          <p:cNvPr id="748551" name="AutoShape 7"/>
          <p:cNvSpPr>
            <a:spLocks noChangeArrowheads="1"/>
          </p:cNvSpPr>
          <p:nvPr/>
        </p:nvSpPr>
        <p:spPr bwMode="auto">
          <a:xfrm>
            <a:off x="6629400" y="2971800"/>
            <a:ext cx="1600200" cy="2362200"/>
          </a:xfrm>
          <a:prstGeom prst="roundRect">
            <a:avLst>
              <a:gd name="adj" fmla="val 19699"/>
            </a:avLst>
          </a:prstGeom>
          <a:noFill/>
          <a:ln w="19050" algn="ctr">
            <a:solidFill>
              <a:srgbClr val="0099FF"/>
            </a:solidFill>
            <a:prstDash val="dash"/>
            <a:round/>
            <a:headEnd/>
            <a:tailEnd type="none" w="med" len="lg"/>
          </a:ln>
          <a:effectLst/>
        </p:spPr>
        <p:txBody>
          <a:bodyPr wrap="none" anchor="ctr"/>
          <a:lstStyle/>
          <a:p>
            <a:endParaRPr lang="zh-CN" altLang="en-US"/>
          </a:p>
        </p:txBody>
      </p:sp>
      <p:sp>
        <p:nvSpPr>
          <p:cNvPr id="748552" name="AutoShape 8"/>
          <p:cNvSpPr>
            <a:spLocks noChangeArrowheads="1"/>
          </p:cNvSpPr>
          <p:nvPr/>
        </p:nvSpPr>
        <p:spPr bwMode="auto">
          <a:xfrm>
            <a:off x="3048000" y="457200"/>
            <a:ext cx="914400" cy="990600"/>
          </a:xfrm>
          <a:prstGeom prst="roundRect">
            <a:avLst>
              <a:gd name="adj" fmla="val 19699"/>
            </a:avLst>
          </a:prstGeom>
          <a:noFill/>
          <a:ln w="19050" algn="ctr">
            <a:solidFill>
              <a:srgbClr val="FF6600"/>
            </a:solidFill>
            <a:prstDash val="dash"/>
            <a:round/>
            <a:headEnd/>
            <a:tailEnd type="none" w="med" len="lg"/>
          </a:ln>
          <a:effectLst/>
        </p:spPr>
        <p:txBody>
          <a:bodyPr wrap="none" anchor="ctr"/>
          <a:lstStyle/>
          <a:p>
            <a:endParaRPr lang="zh-CN" altLang="en-US">
              <a:solidFill>
                <a:srgbClr val="FF0066"/>
              </a:solidFill>
            </a:endParaRPr>
          </a:p>
        </p:txBody>
      </p:sp>
      <p:sp>
        <p:nvSpPr>
          <p:cNvPr id="748553" name="AutoShape 9"/>
          <p:cNvSpPr>
            <a:spLocks noChangeArrowheads="1"/>
          </p:cNvSpPr>
          <p:nvPr/>
        </p:nvSpPr>
        <p:spPr bwMode="auto">
          <a:xfrm>
            <a:off x="5867400" y="1524000"/>
            <a:ext cx="1143000" cy="762000"/>
          </a:xfrm>
          <a:prstGeom prst="roundRect">
            <a:avLst>
              <a:gd name="adj" fmla="val 28333"/>
            </a:avLst>
          </a:prstGeom>
          <a:noFill/>
          <a:ln w="19050" algn="ctr">
            <a:solidFill>
              <a:srgbClr val="FF0066"/>
            </a:solidFill>
            <a:prstDash val="dash"/>
            <a:round/>
            <a:headEnd/>
            <a:tailEnd type="none" w="med" len="lg"/>
          </a:ln>
          <a:effectLst/>
        </p:spPr>
        <p:txBody>
          <a:bodyPr wrap="none" anchor="ctr"/>
          <a:lstStyle/>
          <a:p>
            <a:endParaRPr lang="zh-CN" altLang="en-US"/>
          </a:p>
        </p:txBody>
      </p:sp>
      <p:sp>
        <p:nvSpPr>
          <p:cNvPr id="748554" name="Text Box 10"/>
          <p:cNvSpPr txBox="1">
            <a:spLocks noChangeArrowheads="1"/>
          </p:cNvSpPr>
          <p:nvPr/>
        </p:nvSpPr>
        <p:spPr bwMode="auto">
          <a:xfrm>
            <a:off x="7086600" y="1524000"/>
            <a:ext cx="1066800" cy="701675"/>
          </a:xfrm>
          <a:prstGeom prst="rect">
            <a:avLst/>
          </a:prstGeom>
          <a:noFill/>
          <a:ln w="28575" algn="ctr">
            <a:noFill/>
            <a:miter lim="800000"/>
            <a:headEnd/>
            <a:tailEnd type="none" w="med" len="lg"/>
          </a:ln>
          <a:effectLst/>
        </p:spPr>
        <p:txBody>
          <a:bodyPr>
            <a:spAutoFit/>
          </a:bodyPr>
          <a:lstStyle/>
          <a:p>
            <a:pPr>
              <a:spcBef>
                <a:spcPct val="50000"/>
              </a:spcBef>
            </a:pPr>
            <a:r>
              <a:rPr lang="zh-CN" altLang="en-US" sz="2000" b="1">
                <a:solidFill>
                  <a:srgbClr val="FF0066"/>
                </a:solidFill>
              </a:rPr>
              <a:t>超标量</a:t>
            </a:r>
            <a:br>
              <a:rPr lang="zh-CN" altLang="en-US" sz="2000" b="1">
                <a:solidFill>
                  <a:srgbClr val="FF0066"/>
                </a:solidFill>
              </a:rPr>
            </a:br>
            <a:r>
              <a:rPr lang="zh-CN" altLang="en-US" sz="2000" b="1">
                <a:solidFill>
                  <a:srgbClr val="FF0066"/>
                </a:solidFill>
              </a:rPr>
              <a:t>流水线</a:t>
            </a:r>
          </a:p>
        </p:txBody>
      </p:sp>
      <p:sp>
        <p:nvSpPr>
          <p:cNvPr id="748555" name="Freeform 11"/>
          <p:cNvSpPr>
            <a:spLocks/>
          </p:cNvSpPr>
          <p:nvPr/>
        </p:nvSpPr>
        <p:spPr bwMode="auto">
          <a:xfrm>
            <a:off x="6019800" y="2286000"/>
            <a:ext cx="1447800" cy="304800"/>
          </a:xfrm>
          <a:custGeom>
            <a:avLst/>
            <a:gdLst/>
            <a:ahLst/>
            <a:cxnLst>
              <a:cxn ang="0">
                <a:pos x="912" y="0"/>
              </a:cxn>
              <a:cxn ang="0">
                <a:pos x="624" y="192"/>
              </a:cxn>
              <a:cxn ang="0">
                <a:pos x="0" y="240"/>
              </a:cxn>
            </a:cxnLst>
            <a:rect l="0" t="0" r="r" b="b"/>
            <a:pathLst>
              <a:path w="912" h="240">
                <a:moveTo>
                  <a:pt x="912" y="0"/>
                </a:moveTo>
                <a:cubicBezTo>
                  <a:pt x="844" y="76"/>
                  <a:pt x="776" y="152"/>
                  <a:pt x="624" y="192"/>
                </a:cubicBezTo>
                <a:cubicBezTo>
                  <a:pt x="472" y="232"/>
                  <a:pt x="236" y="236"/>
                  <a:pt x="0" y="240"/>
                </a:cubicBezTo>
              </a:path>
            </a:pathLst>
          </a:custGeom>
          <a:noFill/>
          <a:ln w="28575" cap="flat" cmpd="sng">
            <a:solidFill>
              <a:srgbClr val="FF0066"/>
            </a:solidFill>
            <a:prstDash val="solid"/>
            <a:round/>
            <a:headEnd type="none" w="med" len="med"/>
            <a:tailEnd type="triangle" w="med" len="lg"/>
          </a:ln>
          <a:effectLst/>
        </p:spPr>
        <p:txBody>
          <a:bodyPr/>
          <a:lstStyle/>
          <a:p>
            <a:endParaRPr lang="zh-CN" altLang="en-US"/>
          </a:p>
        </p:txBody>
      </p:sp>
      <p:sp>
        <p:nvSpPr>
          <p:cNvPr id="748556" name="Freeform 12"/>
          <p:cNvSpPr>
            <a:spLocks/>
          </p:cNvSpPr>
          <p:nvPr/>
        </p:nvSpPr>
        <p:spPr bwMode="auto">
          <a:xfrm>
            <a:off x="6934200" y="2286000"/>
            <a:ext cx="457200" cy="76200"/>
          </a:xfrm>
          <a:custGeom>
            <a:avLst/>
            <a:gdLst/>
            <a:ahLst/>
            <a:cxnLst>
              <a:cxn ang="0">
                <a:pos x="288" y="0"/>
              </a:cxn>
              <a:cxn ang="0">
                <a:pos x="144" y="48"/>
              </a:cxn>
              <a:cxn ang="0">
                <a:pos x="0" y="0"/>
              </a:cxn>
            </a:cxnLst>
            <a:rect l="0" t="0" r="r" b="b"/>
            <a:pathLst>
              <a:path w="288" h="48">
                <a:moveTo>
                  <a:pt x="288" y="0"/>
                </a:moveTo>
                <a:cubicBezTo>
                  <a:pt x="240" y="24"/>
                  <a:pt x="192" y="48"/>
                  <a:pt x="144" y="48"/>
                </a:cubicBezTo>
                <a:cubicBezTo>
                  <a:pt x="96" y="48"/>
                  <a:pt x="16" y="8"/>
                  <a:pt x="0" y="0"/>
                </a:cubicBezTo>
              </a:path>
            </a:pathLst>
          </a:custGeom>
          <a:noFill/>
          <a:ln w="28575" cap="flat" cmpd="sng">
            <a:solidFill>
              <a:srgbClr val="FF0066"/>
            </a:solidFill>
            <a:prstDash val="solid"/>
            <a:round/>
            <a:headEnd type="none" w="med" len="med"/>
            <a:tailEnd type="triangle" w="med" len="lg"/>
          </a:ln>
          <a:effectLst/>
        </p:spPr>
        <p:txBody>
          <a:bodyPr/>
          <a:lstStyle/>
          <a:p>
            <a:endParaRPr lang="zh-CN" altLang="en-US"/>
          </a:p>
        </p:txBody>
      </p:sp>
      <p:sp>
        <p:nvSpPr>
          <p:cNvPr id="748557" name="Text Box 13"/>
          <p:cNvSpPr txBox="1">
            <a:spLocks noChangeArrowheads="1"/>
          </p:cNvSpPr>
          <p:nvPr/>
        </p:nvSpPr>
        <p:spPr bwMode="auto">
          <a:xfrm>
            <a:off x="5791200" y="533400"/>
            <a:ext cx="1524000" cy="396875"/>
          </a:xfrm>
          <a:prstGeom prst="rect">
            <a:avLst/>
          </a:prstGeom>
          <a:noFill/>
          <a:ln w="28575" algn="ctr">
            <a:noFill/>
            <a:miter lim="800000"/>
            <a:headEnd/>
            <a:tailEnd type="none" w="med" len="lg"/>
          </a:ln>
          <a:effectLst/>
        </p:spPr>
        <p:txBody>
          <a:bodyPr>
            <a:spAutoFit/>
          </a:bodyPr>
          <a:lstStyle/>
          <a:p>
            <a:pPr>
              <a:spcBef>
                <a:spcPct val="50000"/>
              </a:spcBef>
            </a:pPr>
            <a:r>
              <a:rPr lang="zh-CN" altLang="en-US" sz="2000" b="1">
                <a:solidFill>
                  <a:srgbClr val="009900"/>
                </a:solidFill>
              </a:rPr>
              <a:t>指令</a:t>
            </a:r>
            <a:r>
              <a:rPr lang="en-US" altLang="zh-CN" sz="2000" b="1">
                <a:solidFill>
                  <a:srgbClr val="009900"/>
                </a:solidFill>
              </a:rPr>
              <a:t>Cache</a:t>
            </a:r>
          </a:p>
        </p:txBody>
      </p:sp>
      <p:sp>
        <p:nvSpPr>
          <p:cNvPr id="748558" name="Text Box 14"/>
          <p:cNvSpPr txBox="1">
            <a:spLocks noChangeArrowheads="1"/>
          </p:cNvSpPr>
          <p:nvPr/>
        </p:nvSpPr>
        <p:spPr bwMode="auto">
          <a:xfrm>
            <a:off x="5029200" y="6080125"/>
            <a:ext cx="1524000" cy="396875"/>
          </a:xfrm>
          <a:prstGeom prst="rect">
            <a:avLst/>
          </a:prstGeom>
          <a:noFill/>
          <a:ln w="28575" algn="ctr">
            <a:noFill/>
            <a:miter lim="800000"/>
            <a:headEnd/>
            <a:tailEnd type="none" w="med" len="lg"/>
          </a:ln>
          <a:effectLst/>
        </p:spPr>
        <p:txBody>
          <a:bodyPr>
            <a:spAutoFit/>
          </a:bodyPr>
          <a:lstStyle/>
          <a:p>
            <a:pPr>
              <a:spcBef>
                <a:spcPct val="50000"/>
              </a:spcBef>
            </a:pPr>
            <a:r>
              <a:rPr lang="zh-CN" altLang="en-US" sz="2000" b="1">
                <a:solidFill>
                  <a:srgbClr val="009900"/>
                </a:solidFill>
              </a:rPr>
              <a:t>数据</a:t>
            </a:r>
            <a:r>
              <a:rPr lang="en-US" altLang="zh-CN" sz="2000" b="1">
                <a:solidFill>
                  <a:srgbClr val="009900"/>
                </a:solidFill>
              </a:rPr>
              <a:t>Cache</a:t>
            </a:r>
          </a:p>
        </p:txBody>
      </p:sp>
      <p:sp>
        <p:nvSpPr>
          <p:cNvPr id="748559" name="Text Box 15"/>
          <p:cNvSpPr txBox="1">
            <a:spLocks noChangeArrowheads="1"/>
          </p:cNvSpPr>
          <p:nvPr/>
        </p:nvSpPr>
        <p:spPr bwMode="auto">
          <a:xfrm>
            <a:off x="6934200" y="5318125"/>
            <a:ext cx="1219200" cy="701675"/>
          </a:xfrm>
          <a:prstGeom prst="rect">
            <a:avLst/>
          </a:prstGeom>
          <a:noFill/>
          <a:ln w="28575" algn="ctr">
            <a:noFill/>
            <a:miter lim="800000"/>
            <a:headEnd/>
            <a:tailEnd type="none" w="med" len="lg"/>
          </a:ln>
          <a:effectLst/>
        </p:spPr>
        <p:txBody>
          <a:bodyPr>
            <a:spAutoFit/>
          </a:bodyPr>
          <a:lstStyle/>
          <a:p>
            <a:pPr>
              <a:spcBef>
                <a:spcPct val="50000"/>
              </a:spcBef>
            </a:pPr>
            <a:r>
              <a:rPr lang="zh-CN" altLang="en-US" sz="2000" b="1">
                <a:solidFill>
                  <a:srgbClr val="0000FF"/>
                </a:solidFill>
              </a:rPr>
              <a:t>浮点</a:t>
            </a:r>
            <a:br>
              <a:rPr lang="zh-CN" altLang="en-US" sz="2000" b="1">
                <a:solidFill>
                  <a:srgbClr val="0000FF"/>
                </a:solidFill>
              </a:rPr>
            </a:br>
            <a:r>
              <a:rPr lang="zh-CN" altLang="en-US" sz="2000" b="1">
                <a:solidFill>
                  <a:srgbClr val="0000FF"/>
                </a:solidFill>
              </a:rPr>
              <a:t>运算部件</a:t>
            </a:r>
          </a:p>
        </p:txBody>
      </p:sp>
      <p:sp>
        <p:nvSpPr>
          <p:cNvPr id="748560" name="Text Box 16"/>
          <p:cNvSpPr txBox="1">
            <a:spLocks noChangeArrowheads="1"/>
          </p:cNvSpPr>
          <p:nvPr/>
        </p:nvSpPr>
        <p:spPr bwMode="auto">
          <a:xfrm>
            <a:off x="457200" y="1203325"/>
            <a:ext cx="1981200" cy="396875"/>
          </a:xfrm>
          <a:prstGeom prst="rect">
            <a:avLst/>
          </a:prstGeom>
          <a:noFill/>
          <a:ln w="28575" algn="ctr">
            <a:noFill/>
            <a:miter lim="800000"/>
            <a:headEnd/>
            <a:tailEnd type="none" w="med" len="lg"/>
          </a:ln>
          <a:effectLst/>
        </p:spPr>
        <p:txBody>
          <a:bodyPr>
            <a:spAutoFit/>
          </a:bodyPr>
          <a:lstStyle/>
          <a:p>
            <a:pPr>
              <a:spcBef>
                <a:spcPct val="50000"/>
              </a:spcBef>
            </a:pPr>
            <a:r>
              <a:rPr lang="zh-CN" altLang="en-US" sz="2000" b="1">
                <a:solidFill>
                  <a:srgbClr val="FF6600"/>
                </a:solidFill>
              </a:rPr>
              <a:t>转移目标缓冲器</a:t>
            </a:r>
          </a:p>
        </p:txBody>
      </p:sp>
      <p:sp>
        <p:nvSpPr>
          <p:cNvPr id="748561" name="Freeform 17"/>
          <p:cNvSpPr>
            <a:spLocks/>
          </p:cNvSpPr>
          <p:nvPr/>
        </p:nvSpPr>
        <p:spPr bwMode="auto">
          <a:xfrm>
            <a:off x="2362200" y="1447800"/>
            <a:ext cx="762000" cy="317500"/>
          </a:xfrm>
          <a:custGeom>
            <a:avLst/>
            <a:gdLst/>
            <a:ahLst/>
            <a:cxnLst>
              <a:cxn ang="0">
                <a:pos x="0" y="48"/>
              </a:cxn>
              <a:cxn ang="0">
                <a:pos x="288" y="192"/>
              </a:cxn>
              <a:cxn ang="0">
                <a:pos x="480" y="0"/>
              </a:cxn>
            </a:cxnLst>
            <a:rect l="0" t="0" r="r" b="b"/>
            <a:pathLst>
              <a:path w="480" h="200">
                <a:moveTo>
                  <a:pt x="0" y="48"/>
                </a:moveTo>
                <a:cubicBezTo>
                  <a:pt x="104" y="124"/>
                  <a:pt x="208" y="200"/>
                  <a:pt x="288" y="192"/>
                </a:cubicBezTo>
                <a:cubicBezTo>
                  <a:pt x="368" y="184"/>
                  <a:pt x="424" y="92"/>
                  <a:pt x="480" y="0"/>
                </a:cubicBezTo>
              </a:path>
            </a:pathLst>
          </a:custGeom>
          <a:noFill/>
          <a:ln w="28575" cap="flat" cmpd="sng">
            <a:solidFill>
              <a:srgbClr val="FF6600"/>
            </a:solidFill>
            <a:prstDash val="solid"/>
            <a:round/>
            <a:headEnd type="none" w="med" len="med"/>
            <a:tailEnd type="triangle" w="med" len="lg"/>
          </a:ln>
          <a:effectLst/>
        </p:spPr>
        <p:txBody>
          <a:bodyPr/>
          <a:lstStyle/>
          <a:p>
            <a:endParaRPr lang="zh-CN" altLang="en-US"/>
          </a:p>
        </p:txBody>
      </p:sp>
      <p:sp>
        <p:nvSpPr>
          <p:cNvPr id="18" name="TextBox 17"/>
          <p:cNvSpPr txBox="1"/>
          <p:nvPr/>
        </p:nvSpPr>
        <p:spPr>
          <a:xfrm>
            <a:off x="8429652" y="285728"/>
            <a:ext cx="553998" cy="3786214"/>
          </a:xfrm>
          <a:prstGeom prst="rect">
            <a:avLst/>
          </a:prstGeom>
          <a:noFill/>
        </p:spPr>
        <p:txBody>
          <a:bodyPr vert="eaVert" wrap="square" rtlCol="0">
            <a:spAutoFit/>
          </a:bodyPr>
          <a:lstStyle/>
          <a:p>
            <a:pPr lvl="0"/>
            <a:r>
              <a:rPr lang="en-US" altLang="zh-CN" sz="2400" b="1" dirty="0" smtClean="0">
                <a:solidFill>
                  <a:srgbClr val="000099"/>
                </a:solidFill>
              </a:rPr>
              <a:t>Pentium CPU </a:t>
            </a:r>
            <a:r>
              <a:rPr lang="zh-CN" altLang="en-US" sz="2400" b="1" dirty="0" smtClean="0">
                <a:solidFill>
                  <a:srgbClr val="000099"/>
                </a:solidFill>
              </a:rPr>
              <a:t>结构框图</a:t>
            </a:r>
            <a:endParaRPr lang="zh-CN" altLang="en-US" sz="2400" dirty="0" smtClean="0">
              <a:solidFill>
                <a:srgbClr val="000099"/>
              </a:solidFill>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C0D3610A-01E7-4C37-ADA5-A329FA08AABF}" type="slidenum">
              <a:rPr lang="zh-CN" altLang="en-US"/>
              <a:pPr/>
              <a:t>154</a:t>
            </a:fld>
            <a:endParaRPr lang="en-US" altLang="zh-CN"/>
          </a:p>
        </p:txBody>
      </p:sp>
      <p:sp>
        <p:nvSpPr>
          <p:cNvPr id="760834" name="Rectangle 2"/>
          <p:cNvSpPr>
            <a:spLocks noGrp="1" noChangeArrowheads="1"/>
          </p:cNvSpPr>
          <p:nvPr>
            <p:ph type="title"/>
          </p:nvPr>
        </p:nvSpPr>
        <p:spPr>
          <a:xfrm>
            <a:off x="395420" y="374650"/>
            <a:ext cx="8596180" cy="533400"/>
          </a:xfrm>
        </p:spPr>
        <p:txBody>
          <a:bodyPr/>
          <a:lstStyle/>
          <a:p>
            <a:r>
              <a:rPr lang="en-US" altLang="zh-CN" dirty="0" smtClean="0">
                <a:ea typeface="黑体" pitchFamily="2" charset="-122"/>
              </a:rPr>
              <a:t>Pentium</a:t>
            </a:r>
            <a:r>
              <a:rPr lang="en-US" altLang="zh-CN" dirty="0">
                <a:ea typeface="黑体" pitchFamily="2" charset="-122"/>
              </a:rPr>
              <a:t>(</a:t>
            </a:r>
            <a:r>
              <a:rPr lang="zh-CN" altLang="en-US" dirty="0">
                <a:ea typeface="黑体" pitchFamily="2" charset="-122"/>
              </a:rPr>
              <a:t>奔腾</a:t>
            </a:r>
            <a:r>
              <a:rPr lang="en-US" altLang="zh-CN" dirty="0">
                <a:ea typeface="黑体" pitchFamily="2" charset="-122"/>
              </a:rPr>
              <a:t>)</a:t>
            </a:r>
            <a:r>
              <a:rPr lang="zh-CN" altLang="en-US" dirty="0">
                <a:ea typeface="黑体" pitchFamily="2" charset="-122"/>
              </a:rPr>
              <a:t>处理器</a:t>
            </a:r>
            <a:endParaRPr lang="zh-CN" altLang="en-US" dirty="0"/>
          </a:p>
        </p:txBody>
      </p:sp>
      <p:sp>
        <p:nvSpPr>
          <p:cNvPr id="760835" name="Rectangle 3"/>
          <p:cNvSpPr>
            <a:spLocks noGrp="1" noChangeArrowheads="1"/>
          </p:cNvSpPr>
          <p:nvPr>
            <p:ph type="body" idx="1"/>
          </p:nvPr>
        </p:nvSpPr>
        <p:spPr>
          <a:xfrm>
            <a:off x="500034" y="948068"/>
            <a:ext cx="8491566" cy="5715000"/>
          </a:xfrm>
        </p:spPr>
        <p:txBody>
          <a:bodyPr/>
          <a:lstStyle/>
          <a:p>
            <a:pPr marL="361950" indent="-361950">
              <a:spcBef>
                <a:spcPts val="600"/>
              </a:spcBef>
              <a:buSzTx/>
              <a:buFont typeface="Wingdings" pitchFamily="2" charset="2"/>
              <a:buAutoNum type="arabicPeriod"/>
            </a:pPr>
            <a:r>
              <a:rPr lang="en-US" altLang="zh-CN" dirty="0"/>
              <a:t>Pentium</a:t>
            </a:r>
            <a:r>
              <a:rPr lang="zh-CN" altLang="en-US" dirty="0"/>
              <a:t>处理器的引线及内部寄存器</a:t>
            </a:r>
          </a:p>
          <a:p>
            <a:pPr marL="712788" lvl="1" indent="-447675">
              <a:spcBef>
                <a:spcPts val="600"/>
              </a:spcBef>
              <a:buSzTx/>
              <a:buFont typeface="Wingdings" pitchFamily="2" charset="2"/>
              <a:buAutoNum type="circleNumDbPlain"/>
            </a:pPr>
            <a:r>
              <a:rPr lang="en-US" altLang="zh-CN" dirty="0" smtClean="0"/>
              <a:t>Pentium100</a:t>
            </a:r>
            <a:r>
              <a:rPr lang="zh-CN" altLang="en-US" dirty="0" smtClean="0"/>
              <a:t>的</a:t>
            </a:r>
            <a:r>
              <a:rPr lang="zh-CN" altLang="en-US" dirty="0" smtClean="0">
                <a:solidFill>
                  <a:srgbClr val="FF0066"/>
                </a:solidFill>
                <a:latin typeface="黑体" pitchFamily="49" charset="-122"/>
                <a:ea typeface="黑体" pitchFamily="49" charset="-122"/>
              </a:rPr>
              <a:t>引线</a:t>
            </a:r>
            <a:endParaRPr lang="zh-CN" altLang="en-US" dirty="0">
              <a:solidFill>
                <a:srgbClr val="FF0066"/>
              </a:solidFill>
              <a:latin typeface="黑体" pitchFamily="49" charset="-122"/>
              <a:ea typeface="黑体" pitchFamily="49" charset="-122"/>
            </a:endParaRPr>
          </a:p>
          <a:p>
            <a:pPr marL="1073150" lvl="2" indent="-446088">
              <a:spcBef>
                <a:spcPts val="600"/>
              </a:spcBef>
              <a:buSzTx/>
              <a:buFont typeface="Wingdings" pitchFamily="2" charset="2"/>
              <a:buAutoNum type="alphaLcParenR"/>
            </a:pPr>
            <a:r>
              <a:rPr lang="zh-CN" altLang="en-US" dirty="0" smtClean="0"/>
              <a:t>地址线（</a:t>
            </a:r>
            <a:r>
              <a:rPr lang="en-US" altLang="zh-CN" dirty="0" smtClean="0"/>
              <a:t>37</a:t>
            </a:r>
            <a:r>
              <a:rPr lang="zh-CN" altLang="en-US" dirty="0" smtClean="0"/>
              <a:t>条）：</a:t>
            </a:r>
            <a:r>
              <a:rPr lang="en-US" altLang="zh-CN" dirty="0" smtClean="0"/>
              <a:t>A</a:t>
            </a:r>
            <a:r>
              <a:rPr lang="en-US" altLang="zh-CN" baseline="-25000" dirty="0" smtClean="0"/>
              <a:t>31</a:t>
            </a:r>
            <a:r>
              <a:rPr lang="zh-CN" altLang="en-US" dirty="0" smtClean="0"/>
              <a:t>～</a:t>
            </a:r>
            <a:r>
              <a:rPr lang="en-US" altLang="zh-CN" dirty="0" smtClean="0"/>
              <a:t>A</a:t>
            </a:r>
            <a:r>
              <a:rPr lang="en-US" altLang="zh-CN" baseline="-25000" dirty="0" smtClean="0"/>
              <a:t>3</a:t>
            </a:r>
            <a:r>
              <a:rPr lang="zh-CN" altLang="en-US" dirty="0" smtClean="0"/>
              <a:t>，</a:t>
            </a:r>
            <a:r>
              <a:rPr lang="en-US" altLang="zh-CN" dirty="0" smtClean="0"/>
              <a:t>BE</a:t>
            </a:r>
            <a:r>
              <a:rPr lang="en-US" altLang="zh-CN" baseline="-25000" dirty="0" smtClean="0"/>
              <a:t>0</a:t>
            </a:r>
            <a:r>
              <a:rPr lang="zh-CN" altLang="en-US" dirty="0" smtClean="0"/>
              <a:t>～</a:t>
            </a:r>
            <a:r>
              <a:rPr lang="en-US" altLang="zh-CN" dirty="0" smtClean="0"/>
              <a:t>BE</a:t>
            </a:r>
            <a:r>
              <a:rPr lang="en-US" altLang="zh-CN" baseline="-25000" dirty="0" smtClean="0"/>
              <a:t>7</a:t>
            </a:r>
          </a:p>
          <a:p>
            <a:pPr marL="1073150" lvl="2" indent="-446088">
              <a:spcBef>
                <a:spcPts val="600"/>
              </a:spcBef>
              <a:buSzTx/>
              <a:buFont typeface="Wingdings" pitchFamily="2" charset="2"/>
              <a:buAutoNum type="alphaLcParenR"/>
            </a:pPr>
            <a:r>
              <a:rPr lang="zh-CN" altLang="en-US" dirty="0" smtClean="0"/>
              <a:t>数据线（</a:t>
            </a:r>
            <a:r>
              <a:rPr lang="en-US" altLang="zh-CN" dirty="0" smtClean="0"/>
              <a:t>64</a:t>
            </a:r>
            <a:r>
              <a:rPr lang="zh-CN" altLang="en-US" dirty="0" smtClean="0"/>
              <a:t>条）：</a:t>
            </a:r>
            <a:r>
              <a:rPr lang="en-US" altLang="zh-CN" dirty="0" smtClean="0"/>
              <a:t>D</a:t>
            </a:r>
            <a:r>
              <a:rPr lang="en-US" altLang="zh-CN" baseline="-25000" dirty="0" smtClean="0"/>
              <a:t>0</a:t>
            </a:r>
            <a:r>
              <a:rPr lang="zh-CN" altLang="en-US" dirty="0" smtClean="0"/>
              <a:t>～</a:t>
            </a:r>
            <a:r>
              <a:rPr lang="en-US" altLang="zh-CN" dirty="0" smtClean="0"/>
              <a:t>D</a:t>
            </a:r>
            <a:r>
              <a:rPr lang="en-US" altLang="zh-CN" baseline="-25000" dirty="0" smtClean="0"/>
              <a:t>63</a:t>
            </a:r>
          </a:p>
          <a:p>
            <a:pPr marL="1073150" lvl="2" indent="-446088">
              <a:spcBef>
                <a:spcPts val="600"/>
              </a:spcBef>
              <a:buSzTx/>
              <a:buFont typeface="Wingdings" pitchFamily="2" charset="2"/>
              <a:buAutoNum type="alphaLcParenR"/>
            </a:pPr>
            <a:r>
              <a:rPr lang="zh-CN" altLang="en-US" dirty="0" smtClean="0"/>
              <a:t>控制信号线（</a:t>
            </a:r>
            <a:r>
              <a:rPr lang="en-US" altLang="zh-CN" dirty="0" smtClean="0"/>
              <a:t>71</a:t>
            </a:r>
            <a:r>
              <a:rPr lang="zh-CN" altLang="en-US" dirty="0" smtClean="0"/>
              <a:t>条）：</a:t>
            </a:r>
            <a:r>
              <a:rPr lang="en-US" altLang="zh-CN" dirty="0" smtClean="0"/>
              <a:t/>
            </a:r>
            <a:br>
              <a:rPr lang="en-US" altLang="zh-CN" dirty="0" smtClean="0"/>
            </a:br>
            <a:r>
              <a:rPr lang="en-US" altLang="zh-CN" dirty="0" smtClean="0"/>
              <a:t>DMA</a:t>
            </a:r>
            <a:r>
              <a:rPr lang="zh-CN" altLang="en-US" dirty="0" smtClean="0"/>
              <a:t>传送，复位，</a:t>
            </a:r>
            <a:r>
              <a:rPr lang="en-US" altLang="zh-CN" dirty="0" smtClean="0"/>
              <a:t>M/IO</a:t>
            </a:r>
            <a:r>
              <a:rPr lang="zh-CN" altLang="en-US" dirty="0" smtClean="0"/>
              <a:t>，</a:t>
            </a:r>
            <a:r>
              <a:rPr lang="en-US" altLang="zh-CN" dirty="0" smtClean="0"/>
              <a:t>LOCK</a:t>
            </a:r>
            <a:r>
              <a:rPr lang="zh-CN" altLang="en-US" dirty="0" smtClean="0"/>
              <a:t>，</a:t>
            </a:r>
            <a:r>
              <a:rPr lang="en-US" altLang="zh-CN" dirty="0" smtClean="0"/>
              <a:t>……</a:t>
            </a:r>
          </a:p>
          <a:p>
            <a:pPr marL="1073150" lvl="2" indent="-446088">
              <a:spcBef>
                <a:spcPts val="600"/>
              </a:spcBef>
              <a:buSzTx/>
              <a:buFont typeface="Wingdings" pitchFamily="2" charset="2"/>
              <a:buAutoNum type="alphaLcParenR"/>
            </a:pPr>
            <a:r>
              <a:rPr lang="zh-CN" altLang="en-US" dirty="0" smtClean="0"/>
              <a:t>与</a:t>
            </a:r>
            <a:r>
              <a:rPr lang="en-US" altLang="zh-CN" dirty="0" smtClean="0"/>
              <a:t>APIC</a:t>
            </a:r>
            <a:r>
              <a:rPr lang="zh-CN" altLang="en-US" dirty="0" smtClean="0"/>
              <a:t>有关的信号：</a:t>
            </a:r>
            <a:r>
              <a:rPr lang="en-US" altLang="zh-CN" dirty="0" smtClean="0"/>
              <a:t>3</a:t>
            </a:r>
            <a:r>
              <a:rPr lang="zh-CN" altLang="en-US" dirty="0" smtClean="0"/>
              <a:t>条</a:t>
            </a:r>
            <a:endParaRPr lang="en-US" altLang="zh-CN" dirty="0" smtClean="0"/>
          </a:p>
          <a:p>
            <a:pPr marL="1073150" lvl="2" indent="-446088">
              <a:spcBef>
                <a:spcPts val="600"/>
              </a:spcBef>
              <a:buSzTx/>
              <a:buFont typeface="Wingdings" pitchFamily="2" charset="2"/>
              <a:buAutoNum type="alphaLcParenR"/>
            </a:pPr>
            <a:r>
              <a:rPr lang="zh-CN" altLang="en-US" dirty="0" smtClean="0"/>
              <a:t>时钟控制信号：</a:t>
            </a:r>
            <a:r>
              <a:rPr lang="en-US" altLang="zh-CN" dirty="0" smtClean="0"/>
              <a:t>3</a:t>
            </a:r>
            <a:r>
              <a:rPr lang="zh-CN" altLang="en-US" dirty="0" smtClean="0"/>
              <a:t>条</a:t>
            </a:r>
            <a:endParaRPr lang="en-US" altLang="zh-CN" dirty="0" smtClean="0"/>
          </a:p>
          <a:p>
            <a:pPr marL="1073150" lvl="2" indent="-446088">
              <a:spcBef>
                <a:spcPts val="600"/>
              </a:spcBef>
              <a:buSzTx/>
              <a:buFont typeface="Wingdings" pitchFamily="2" charset="2"/>
              <a:buAutoNum type="alphaLcParenR"/>
            </a:pPr>
            <a:r>
              <a:rPr lang="zh-CN" altLang="en-US" dirty="0" smtClean="0"/>
              <a:t>双处理器私有接口线：</a:t>
            </a:r>
            <a:r>
              <a:rPr lang="en-US" altLang="zh-CN" dirty="0" smtClean="0"/>
              <a:t>4</a:t>
            </a:r>
            <a:r>
              <a:rPr lang="zh-CN" altLang="en-US" dirty="0" smtClean="0"/>
              <a:t>条</a:t>
            </a:r>
            <a:endParaRPr lang="en-US" altLang="zh-CN" dirty="0" smtClean="0"/>
          </a:p>
          <a:p>
            <a:pPr marL="1073150" lvl="2" indent="-446088">
              <a:spcBef>
                <a:spcPts val="600"/>
              </a:spcBef>
              <a:buSzTx/>
              <a:buFont typeface="Wingdings" pitchFamily="2" charset="2"/>
              <a:buAutoNum type="alphaLcParenR"/>
            </a:pPr>
            <a:r>
              <a:rPr lang="en-US" altLang="zh-CN" dirty="0" smtClean="0"/>
              <a:t>VCC</a:t>
            </a:r>
            <a:r>
              <a:rPr lang="zh-CN" altLang="en-US" dirty="0" smtClean="0"/>
              <a:t>：</a:t>
            </a:r>
            <a:r>
              <a:rPr lang="en-US" altLang="zh-CN" dirty="0" smtClean="0"/>
              <a:t>53</a:t>
            </a:r>
            <a:r>
              <a:rPr lang="zh-CN" altLang="en-US" dirty="0" smtClean="0"/>
              <a:t>条</a:t>
            </a:r>
            <a:endParaRPr lang="en-US" altLang="zh-CN" dirty="0" smtClean="0"/>
          </a:p>
          <a:p>
            <a:pPr marL="1073150" lvl="2" indent="-446088">
              <a:spcBef>
                <a:spcPts val="600"/>
              </a:spcBef>
              <a:buSzTx/>
              <a:buFont typeface="Wingdings" pitchFamily="2" charset="2"/>
              <a:buAutoNum type="alphaLcParenR"/>
            </a:pPr>
            <a:r>
              <a:rPr lang="en-US" altLang="zh-CN" dirty="0" smtClean="0"/>
              <a:t>GND</a:t>
            </a:r>
            <a:r>
              <a:rPr lang="zh-CN" altLang="en-US" dirty="0" smtClean="0"/>
              <a:t>：</a:t>
            </a:r>
            <a:r>
              <a:rPr lang="en-US" altLang="zh-CN" dirty="0" smtClean="0"/>
              <a:t>53</a:t>
            </a:r>
            <a:r>
              <a:rPr lang="zh-CN" altLang="en-US" dirty="0" smtClean="0"/>
              <a:t>条</a:t>
            </a:r>
            <a:endParaRPr lang="en-US" altLang="zh-CN" dirty="0" smtClean="0"/>
          </a:p>
          <a:p>
            <a:pPr marL="1073150" lvl="2" indent="-446088">
              <a:spcBef>
                <a:spcPts val="600"/>
              </a:spcBef>
              <a:buSzTx/>
              <a:buFont typeface="Wingdings" pitchFamily="2" charset="2"/>
              <a:buAutoNum type="alphaLcParenR"/>
            </a:pPr>
            <a:r>
              <a:rPr lang="en-US" altLang="zh-CN" dirty="0" smtClean="0"/>
              <a:t>NC</a:t>
            </a:r>
            <a:r>
              <a:rPr lang="zh-CN" altLang="en-US" dirty="0" smtClean="0"/>
              <a:t>：</a:t>
            </a:r>
            <a:r>
              <a:rPr lang="en-US" altLang="zh-CN" dirty="0" smtClean="0"/>
              <a:t>16</a:t>
            </a:r>
            <a:r>
              <a:rPr lang="zh-CN" altLang="en-US" dirty="0" smtClean="0"/>
              <a:t>条</a:t>
            </a:r>
            <a:endParaRPr lang="en-US" altLang="zh-CN" dirty="0" smtClean="0"/>
          </a:p>
        </p:txBody>
      </p:sp>
      <p:cxnSp>
        <p:nvCxnSpPr>
          <p:cNvPr id="7" name="直接连接符 6"/>
          <p:cNvCxnSpPr/>
          <p:nvPr/>
        </p:nvCxnSpPr>
        <p:spPr bwMode="auto">
          <a:xfrm>
            <a:off x="5476348" y="2043054"/>
            <a:ext cx="431282" cy="0"/>
          </a:xfrm>
          <a:prstGeom prst="line">
            <a:avLst/>
          </a:prstGeom>
          <a:noFill/>
          <a:ln w="28575" cap="flat" cmpd="sng" algn="ctr">
            <a:solidFill>
              <a:schemeClr val="tx1"/>
            </a:solidFill>
            <a:prstDash val="solid"/>
            <a:round/>
            <a:headEnd type="none" w="med" len="med"/>
            <a:tailEnd type="none" w="med" len="lg"/>
          </a:ln>
          <a:effectLst/>
        </p:spPr>
      </p:cxnSp>
      <p:cxnSp>
        <p:nvCxnSpPr>
          <p:cNvPr id="8" name="直接连接符 7"/>
          <p:cNvCxnSpPr/>
          <p:nvPr/>
        </p:nvCxnSpPr>
        <p:spPr bwMode="auto">
          <a:xfrm>
            <a:off x="6282484" y="2043054"/>
            <a:ext cx="448886" cy="0"/>
          </a:xfrm>
          <a:prstGeom prst="line">
            <a:avLst/>
          </a:prstGeom>
          <a:noFill/>
          <a:ln w="28575" cap="flat" cmpd="sng" algn="ctr">
            <a:solidFill>
              <a:schemeClr val="tx1"/>
            </a:solidFill>
            <a:prstDash val="solid"/>
            <a:round/>
            <a:headEnd type="none" w="med" len="med"/>
            <a:tailEnd type="none" w="med" len="lg"/>
          </a:ln>
          <a:effectLst/>
        </p:spPr>
      </p:cxnSp>
      <p:cxnSp>
        <p:nvCxnSpPr>
          <p:cNvPr id="11" name="直接连接符 10"/>
          <p:cNvCxnSpPr/>
          <p:nvPr/>
        </p:nvCxnSpPr>
        <p:spPr bwMode="auto">
          <a:xfrm>
            <a:off x="5294953" y="3284980"/>
            <a:ext cx="824769" cy="0"/>
          </a:xfrm>
          <a:prstGeom prst="line">
            <a:avLst/>
          </a:prstGeom>
          <a:noFill/>
          <a:ln w="28575" cap="flat" cmpd="sng" algn="ctr">
            <a:solidFill>
              <a:schemeClr val="tx1"/>
            </a:solidFill>
            <a:prstDash val="solid"/>
            <a:round/>
            <a:headEnd type="none" w="med" len="med"/>
            <a:tailEnd type="none" w="med" len="lg"/>
          </a:ln>
          <a:effectLst/>
        </p:spPr>
      </p:cxnSp>
      <p:cxnSp>
        <p:nvCxnSpPr>
          <p:cNvPr id="9" name="直接连接符 8"/>
          <p:cNvCxnSpPr/>
          <p:nvPr/>
        </p:nvCxnSpPr>
        <p:spPr bwMode="auto">
          <a:xfrm>
            <a:off x="4635132" y="3302736"/>
            <a:ext cx="288040" cy="0"/>
          </a:xfrm>
          <a:prstGeom prst="line">
            <a:avLst/>
          </a:prstGeom>
          <a:noFill/>
          <a:ln w="28575" cap="flat" cmpd="sng" algn="ctr">
            <a:solidFill>
              <a:schemeClr val="tx1"/>
            </a:solidFill>
            <a:prstDash val="solid"/>
            <a:round/>
            <a:headEnd type="none" w="med" len="med"/>
            <a:tailEnd type="none" w="med" len="lg"/>
          </a:ln>
          <a:effectLst/>
        </p:spPr>
      </p:cxn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C0D3610A-01E7-4C37-ADA5-A329FA08AABF}" type="slidenum">
              <a:rPr lang="zh-CN" altLang="en-US"/>
              <a:pPr/>
              <a:t>155</a:t>
            </a:fld>
            <a:endParaRPr lang="en-US" altLang="zh-CN"/>
          </a:p>
        </p:txBody>
      </p:sp>
      <p:sp>
        <p:nvSpPr>
          <p:cNvPr id="760834" name="Rectangle 2"/>
          <p:cNvSpPr>
            <a:spLocks noGrp="1" noChangeArrowheads="1"/>
          </p:cNvSpPr>
          <p:nvPr>
            <p:ph type="title"/>
          </p:nvPr>
        </p:nvSpPr>
        <p:spPr>
          <a:xfrm>
            <a:off x="395420" y="374650"/>
            <a:ext cx="8596180" cy="533400"/>
          </a:xfrm>
        </p:spPr>
        <p:txBody>
          <a:bodyPr/>
          <a:lstStyle/>
          <a:p>
            <a:r>
              <a:rPr lang="en-US" altLang="zh-CN" dirty="0" smtClean="0">
                <a:ea typeface="黑体" pitchFamily="2" charset="-122"/>
              </a:rPr>
              <a:t>Pentium</a:t>
            </a:r>
            <a:r>
              <a:rPr lang="en-US" altLang="zh-CN" dirty="0">
                <a:ea typeface="黑体" pitchFamily="2" charset="-122"/>
              </a:rPr>
              <a:t>(</a:t>
            </a:r>
            <a:r>
              <a:rPr lang="zh-CN" altLang="en-US" dirty="0">
                <a:ea typeface="黑体" pitchFamily="2" charset="-122"/>
              </a:rPr>
              <a:t>奔腾</a:t>
            </a:r>
            <a:r>
              <a:rPr lang="en-US" altLang="zh-CN" dirty="0">
                <a:ea typeface="黑体" pitchFamily="2" charset="-122"/>
              </a:rPr>
              <a:t>)</a:t>
            </a:r>
            <a:r>
              <a:rPr lang="zh-CN" altLang="en-US" dirty="0">
                <a:ea typeface="黑体" pitchFamily="2" charset="-122"/>
              </a:rPr>
              <a:t>处理器</a:t>
            </a:r>
            <a:endParaRPr lang="zh-CN" altLang="en-US" dirty="0"/>
          </a:p>
        </p:txBody>
      </p:sp>
      <p:sp>
        <p:nvSpPr>
          <p:cNvPr id="760835" name="Rectangle 3"/>
          <p:cNvSpPr>
            <a:spLocks noGrp="1" noChangeArrowheads="1"/>
          </p:cNvSpPr>
          <p:nvPr>
            <p:ph type="body" idx="1"/>
          </p:nvPr>
        </p:nvSpPr>
        <p:spPr>
          <a:xfrm>
            <a:off x="500034" y="928670"/>
            <a:ext cx="8491566" cy="5776930"/>
          </a:xfrm>
        </p:spPr>
        <p:txBody>
          <a:bodyPr/>
          <a:lstStyle/>
          <a:p>
            <a:pPr marL="361950" indent="-361950">
              <a:spcBef>
                <a:spcPts val="600"/>
              </a:spcBef>
              <a:buSzTx/>
              <a:buFont typeface="Wingdings" pitchFamily="2" charset="2"/>
              <a:buAutoNum type="arabicPeriod"/>
            </a:pPr>
            <a:r>
              <a:rPr lang="en-US" altLang="zh-CN" dirty="0"/>
              <a:t>Pentium</a:t>
            </a:r>
            <a:r>
              <a:rPr lang="zh-CN" altLang="en-US" dirty="0"/>
              <a:t>处理器的引线及内部寄存器</a:t>
            </a:r>
          </a:p>
          <a:p>
            <a:pPr marL="712788" lvl="1" indent="-447675">
              <a:spcBef>
                <a:spcPts val="600"/>
              </a:spcBef>
              <a:buSzTx/>
              <a:buFont typeface="+mj-ea"/>
              <a:buAutoNum type="circleNumDbPlain" startAt="2"/>
            </a:pPr>
            <a:r>
              <a:rPr lang="en-US" altLang="zh-CN" dirty="0" smtClean="0"/>
              <a:t>Pentium100</a:t>
            </a:r>
            <a:r>
              <a:rPr lang="zh-CN" altLang="en-US" dirty="0"/>
              <a:t>的</a:t>
            </a:r>
            <a:r>
              <a:rPr lang="zh-CN" altLang="en-US" dirty="0">
                <a:solidFill>
                  <a:srgbClr val="FF0066"/>
                </a:solidFill>
                <a:latin typeface="黑体" pitchFamily="49" charset="-122"/>
                <a:ea typeface="黑体" pitchFamily="49" charset="-122"/>
              </a:rPr>
              <a:t>内部寄存器</a:t>
            </a:r>
          </a:p>
          <a:p>
            <a:pPr marL="989013" lvl="2" indent="-446088">
              <a:spcBef>
                <a:spcPts val="600"/>
              </a:spcBef>
              <a:buSzTx/>
              <a:buFont typeface="Wingdings" pitchFamily="2" charset="2"/>
              <a:buAutoNum type="alphaLcParenR"/>
            </a:pPr>
            <a:r>
              <a:rPr lang="zh-CN" altLang="en-US" dirty="0"/>
              <a:t>通用寄存器</a:t>
            </a:r>
          </a:p>
          <a:p>
            <a:pPr marL="989013" lvl="2" indent="-446088">
              <a:spcBef>
                <a:spcPts val="600"/>
              </a:spcBef>
              <a:buSzTx/>
              <a:buFont typeface="Wingdings" pitchFamily="2" charset="2"/>
              <a:buAutoNum type="alphaLcParenR"/>
            </a:pPr>
            <a:r>
              <a:rPr lang="zh-CN" altLang="en-US" dirty="0"/>
              <a:t>段寄存器和描述符寄存器</a:t>
            </a:r>
          </a:p>
          <a:p>
            <a:pPr marL="989013" lvl="2" indent="-446088">
              <a:spcBef>
                <a:spcPts val="600"/>
              </a:spcBef>
              <a:buSzTx/>
              <a:buFont typeface="Wingdings" pitchFamily="2" charset="2"/>
              <a:buAutoNum type="alphaLcParenR"/>
            </a:pPr>
            <a:r>
              <a:rPr lang="zh-CN" altLang="en-US" dirty="0">
                <a:solidFill>
                  <a:srgbClr val="0000FF"/>
                </a:solidFill>
              </a:rPr>
              <a:t>指令指针寄存器</a:t>
            </a:r>
          </a:p>
          <a:p>
            <a:pPr marL="989013" lvl="2" indent="-446088">
              <a:spcBef>
                <a:spcPts val="600"/>
              </a:spcBef>
              <a:buSzTx/>
              <a:buFont typeface="Wingdings" pitchFamily="2" charset="2"/>
              <a:buAutoNum type="alphaLcParenR"/>
            </a:pPr>
            <a:r>
              <a:rPr lang="zh-CN" altLang="en-US" dirty="0"/>
              <a:t>标志寄存器</a:t>
            </a:r>
          </a:p>
          <a:p>
            <a:pPr marL="989013" lvl="2" indent="-446088">
              <a:spcBef>
                <a:spcPts val="600"/>
              </a:spcBef>
              <a:buSzTx/>
              <a:buFont typeface="Wingdings" pitchFamily="2" charset="2"/>
              <a:buAutoNum type="alphaLcParenR"/>
            </a:pPr>
            <a:r>
              <a:rPr lang="zh-CN" altLang="en-US" dirty="0"/>
              <a:t>控制寄存器</a:t>
            </a:r>
          </a:p>
          <a:p>
            <a:pPr marL="989013" lvl="2" indent="-446088">
              <a:spcBef>
                <a:spcPts val="600"/>
              </a:spcBef>
              <a:buSzTx/>
              <a:buFont typeface="Wingdings" pitchFamily="2" charset="2"/>
              <a:buAutoNum type="alphaLcParenR"/>
            </a:pPr>
            <a:r>
              <a:rPr lang="zh-CN" altLang="en-US" dirty="0"/>
              <a:t>调试寄存器</a:t>
            </a:r>
          </a:p>
          <a:p>
            <a:pPr marL="989013" lvl="2" indent="-446088">
              <a:spcBef>
                <a:spcPts val="600"/>
              </a:spcBef>
              <a:buSzTx/>
              <a:buFont typeface="Wingdings" pitchFamily="2" charset="2"/>
              <a:buAutoNum type="alphaLcParenR"/>
            </a:pPr>
            <a:r>
              <a:rPr lang="zh-CN" altLang="en-US" dirty="0"/>
              <a:t>测试寄存器</a:t>
            </a:r>
          </a:p>
          <a:p>
            <a:pPr marL="989013" lvl="2" indent="-446088">
              <a:spcBef>
                <a:spcPts val="600"/>
              </a:spcBef>
              <a:buSzTx/>
              <a:buFont typeface="Wingdings" pitchFamily="2" charset="2"/>
              <a:buAutoNum type="alphaLcParenR"/>
            </a:pPr>
            <a:r>
              <a:rPr lang="zh-CN" altLang="en-US" dirty="0"/>
              <a:t>系统地址寄存器</a:t>
            </a: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C0D3610A-01E7-4C37-ADA5-A329FA08AABF}" type="slidenum">
              <a:rPr lang="zh-CN" altLang="en-US"/>
              <a:pPr/>
              <a:t>156</a:t>
            </a:fld>
            <a:endParaRPr lang="en-US" altLang="zh-CN"/>
          </a:p>
        </p:txBody>
      </p:sp>
      <p:sp>
        <p:nvSpPr>
          <p:cNvPr id="760834" name="Rectangle 2"/>
          <p:cNvSpPr>
            <a:spLocks noGrp="1" noChangeArrowheads="1"/>
          </p:cNvSpPr>
          <p:nvPr>
            <p:ph type="title"/>
          </p:nvPr>
        </p:nvSpPr>
        <p:spPr>
          <a:xfrm>
            <a:off x="395420" y="374650"/>
            <a:ext cx="8596180" cy="533400"/>
          </a:xfrm>
        </p:spPr>
        <p:txBody>
          <a:bodyPr/>
          <a:lstStyle/>
          <a:p>
            <a:r>
              <a:rPr lang="en-US" altLang="zh-CN" dirty="0" smtClean="0">
                <a:ea typeface="黑体" pitchFamily="2" charset="-122"/>
              </a:rPr>
              <a:t>Pentium</a:t>
            </a:r>
            <a:r>
              <a:rPr lang="en-US" altLang="zh-CN" dirty="0">
                <a:ea typeface="黑体" pitchFamily="2" charset="-122"/>
              </a:rPr>
              <a:t>(</a:t>
            </a:r>
            <a:r>
              <a:rPr lang="zh-CN" altLang="en-US" dirty="0">
                <a:ea typeface="黑体" pitchFamily="2" charset="-122"/>
              </a:rPr>
              <a:t>奔腾</a:t>
            </a:r>
            <a:r>
              <a:rPr lang="en-US" altLang="zh-CN" dirty="0">
                <a:ea typeface="黑体" pitchFamily="2" charset="-122"/>
              </a:rPr>
              <a:t>)</a:t>
            </a:r>
            <a:r>
              <a:rPr lang="zh-CN" altLang="en-US" dirty="0">
                <a:ea typeface="黑体" pitchFamily="2" charset="-122"/>
              </a:rPr>
              <a:t>处理器</a:t>
            </a:r>
            <a:endParaRPr lang="zh-CN" altLang="en-US" dirty="0"/>
          </a:p>
        </p:txBody>
      </p:sp>
      <p:sp>
        <p:nvSpPr>
          <p:cNvPr id="6" name="内容占位符 5"/>
          <p:cNvSpPr>
            <a:spLocks noGrp="1"/>
          </p:cNvSpPr>
          <p:nvPr>
            <p:ph idx="1"/>
          </p:nvPr>
        </p:nvSpPr>
        <p:spPr>
          <a:xfrm>
            <a:off x="1571604" y="5929330"/>
            <a:ext cx="5334008" cy="633394"/>
          </a:xfrm>
        </p:spPr>
        <p:txBody>
          <a:bodyPr/>
          <a:lstStyle/>
          <a:p>
            <a:pPr algn="ctr">
              <a:buNone/>
            </a:pPr>
            <a:r>
              <a:rPr lang="zh-CN" altLang="en-US" dirty="0" smtClean="0">
                <a:latin typeface="宋体" charset="-122"/>
              </a:rPr>
              <a:t>通用寄存器</a:t>
            </a:r>
            <a:endParaRPr lang="zh-CN" altLang="en-US" dirty="0"/>
          </a:p>
        </p:txBody>
      </p:sp>
      <p:pic>
        <p:nvPicPr>
          <p:cNvPr id="7" name="Picture 7" descr="D:\待加工书稿\微型计算机原理及接口技术\02.files\image100.emz"/>
          <p:cNvPicPr>
            <a:picLocks noChangeAspect="1" noChangeArrowheads="1"/>
          </p:cNvPicPr>
          <p:nvPr/>
        </p:nvPicPr>
        <p:blipFill>
          <a:blip r:embed="rId3" cstate="print"/>
          <a:srcRect/>
          <a:stretch>
            <a:fillRect/>
          </a:stretch>
        </p:blipFill>
        <p:spPr bwMode="auto">
          <a:xfrm>
            <a:off x="1485900" y="1050925"/>
            <a:ext cx="6172200" cy="4754563"/>
          </a:xfrm>
          <a:prstGeom prst="rect">
            <a:avLst/>
          </a:prstGeom>
          <a:noFill/>
        </p:spPr>
      </p:pic>
      <p:sp>
        <p:nvSpPr>
          <p:cNvPr id="8" name="TextBox 7"/>
          <p:cNvSpPr txBox="1"/>
          <p:nvPr/>
        </p:nvSpPr>
        <p:spPr>
          <a:xfrm>
            <a:off x="6072198" y="405450"/>
            <a:ext cx="2643206" cy="523220"/>
          </a:xfrm>
          <a:prstGeom prst="rect">
            <a:avLst/>
          </a:prstGeom>
          <a:noFill/>
        </p:spPr>
        <p:txBody>
          <a:bodyPr wrap="square" rtlCol="0">
            <a:spAutoFit/>
          </a:bodyPr>
          <a:lstStyle/>
          <a:p>
            <a:pPr algn="r"/>
            <a:r>
              <a:rPr lang="zh-CN" altLang="en-US" sz="2800" b="1" dirty="0" smtClean="0">
                <a:solidFill>
                  <a:srgbClr val="FF6600"/>
                </a:solidFill>
                <a:latin typeface="黑体" pitchFamily="49" charset="-122"/>
                <a:ea typeface="黑体" pitchFamily="49" charset="-122"/>
              </a:rPr>
              <a:t>内部寄存器</a:t>
            </a:r>
            <a:endParaRPr lang="zh-CN" altLang="en-US" sz="2800" b="1" dirty="0">
              <a:solidFill>
                <a:srgbClr val="FF6600"/>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C0D3610A-01E7-4C37-ADA5-A329FA08AABF}" type="slidenum">
              <a:rPr lang="zh-CN" altLang="en-US"/>
              <a:pPr/>
              <a:t>157</a:t>
            </a:fld>
            <a:endParaRPr lang="en-US" altLang="zh-CN"/>
          </a:p>
        </p:txBody>
      </p:sp>
      <p:sp>
        <p:nvSpPr>
          <p:cNvPr id="760834" name="Rectangle 2"/>
          <p:cNvSpPr>
            <a:spLocks noGrp="1" noChangeArrowheads="1"/>
          </p:cNvSpPr>
          <p:nvPr>
            <p:ph type="title"/>
          </p:nvPr>
        </p:nvSpPr>
        <p:spPr>
          <a:xfrm>
            <a:off x="395420" y="374650"/>
            <a:ext cx="8596180" cy="533400"/>
          </a:xfrm>
        </p:spPr>
        <p:txBody>
          <a:bodyPr/>
          <a:lstStyle/>
          <a:p>
            <a:r>
              <a:rPr lang="en-US" altLang="zh-CN" dirty="0" smtClean="0">
                <a:ea typeface="黑体" pitchFamily="2" charset="-122"/>
              </a:rPr>
              <a:t>Pentium</a:t>
            </a:r>
            <a:r>
              <a:rPr lang="en-US" altLang="zh-CN" dirty="0">
                <a:ea typeface="黑体" pitchFamily="2" charset="-122"/>
              </a:rPr>
              <a:t>(</a:t>
            </a:r>
            <a:r>
              <a:rPr lang="zh-CN" altLang="en-US" dirty="0">
                <a:ea typeface="黑体" pitchFamily="2" charset="-122"/>
              </a:rPr>
              <a:t>奔腾</a:t>
            </a:r>
            <a:r>
              <a:rPr lang="en-US" altLang="zh-CN" dirty="0">
                <a:ea typeface="黑体" pitchFamily="2" charset="-122"/>
              </a:rPr>
              <a:t>)</a:t>
            </a:r>
            <a:r>
              <a:rPr lang="zh-CN" altLang="en-US" dirty="0">
                <a:ea typeface="黑体" pitchFamily="2" charset="-122"/>
              </a:rPr>
              <a:t>处理器</a:t>
            </a:r>
            <a:endParaRPr lang="zh-CN" altLang="en-US" dirty="0"/>
          </a:p>
        </p:txBody>
      </p:sp>
      <p:sp>
        <p:nvSpPr>
          <p:cNvPr id="6" name="内容占位符 5"/>
          <p:cNvSpPr>
            <a:spLocks noGrp="1"/>
          </p:cNvSpPr>
          <p:nvPr>
            <p:ph idx="1"/>
          </p:nvPr>
        </p:nvSpPr>
        <p:spPr>
          <a:xfrm>
            <a:off x="1214414" y="5357826"/>
            <a:ext cx="7000924" cy="633394"/>
          </a:xfrm>
        </p:spPr>
        <p:txBody>
          <a:bodyPr/>
          <a:lstStyle/>
          <a:p>
            <a:pPr algn="ctr">
              <a:buNone/>
            </a:pPr>
            <a:r>
              <a:rPr lang="zh-CN" altLang="en-US" dirty="0" smtClean="0">
                <a:latin typeface="宋体" charset="-122"/>
              </a:rPr>
              <a:t>段寄存器和描述符寄存器</a:t>
            </a:r>
            <a:endParaRPr lang="zh-CN" altLang="en-US" dirty="0"/>
          </a:p>
        </p:txBody>
      </p:sp>
      <p:pic>
        <p:nvPicPr>
          <p:cNvPr id="8" name="Picture 7" descr="D:\待加工书稿\微型计算机原理及接口技术\02.files\image102.emz"/>
          <p:cNvPicPr>
            <a:picLocks noChangeAspect="1" noChangeArrowheads="1"/>
          </p:cNvPicPr>
          <p:nvPr/>
        </p:nvPicPr>
        <p:blipFill>
          <a:blip r:embed="rId3" cstate="print"/>
          <a:srcRect/>
          <a:stretch>
            <a:fillRect/>
          </a:stretch>
        </p:blipFill>
        <p:spPr bwMode="auto">
          <a:xfrm>
            <a:off x="265979" y="1524000"/>
            <a:ext cx="8663739" cy="3164788"/>
          </a:xfrm>
          <a:prstGeom prst="rect">
            <a:avLst/>
          </a:prstGeom>
          <a:noFill/>
        </p:spPr>
      </p:pic>
      <p:sp>
        <p:nvSpPr>
          <p:cNvPr id="9" name="TextBox 8"/>
          <p:cNvSpPr txBox="1"/>
          <p:nvPr/>
        </p:nvSpPr>
        <p:spPr>
          <a:xfrm>
            <a:off x="6072198" y="405450"/>
            <a:ext cx="2643206" cy="523220"/>
          </a:xfrm>
          <a:prstGeom prst="rect">
            <a:avLst/>
          </a:prstGeom>
          <a:noFill/>
        </p:spPr>
        <p:txBody>
          <a:bodyPr wrap="square" rtlCol="0">
            <a:spAutoFit/>
          </a:bodyPr>
          <a:lstStyle/>
          <a:p>
            <a:pPr algn="r"/>
            <a:r>
              <a:rPr lang="zh-CN" altLang="en-US" sz="2800" b="1" dirty="0" smtClean="0">
                <a:solidFill>
                  <a:srgbClr val="FF6600"/>
                </a:solidFill>
                <a:latin typeface="黑体" pitchFamily="49" charset="-122"/>
                <a:ea typeface="黑体" pitchFamily="49" charset="-122"/>
              </a:rPr>
              <a:t>内部寄存器</a:t>
            </a:r>
            <a:endParaRPr lang="zh-CN" altLang="en-US" sz="2800" b="1" dirty="0">
              <a:solidFill>
                <a:srgbClr val="FF6600"/>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C0D3610A-01E7-4C37-ADA5-A329FA08AABF}" type="slidenum">
              <a:rPr lang="zh-CN" altLang="en-US"/>
              <a:pPr/>
              <a:t>158</a:t>
            </a:fld>
            <a:endParaRPr lang="en-US" altLang="zh-CN"/>
          </a:p>
        </p:txBody>
      </p:sp>
      <p:sp>
        <p:nvSpPr>
          <p:cNvPr id="760834" name="Rectangle 2"/>
          <p:cNvSpPr>
            <a:spLocks noGrp="1" noChangeArrowheads="1"/>
          </p:cNvSpPr>
          <p:nvPr>
            <p:ph type="title"/>
          </p:nvPr>
        </p:nvSpPr>
        <p:spPr>
          <a:xfrm>
            <a:off x="395420" y="374650"/>
            <a:ext cx="8596180" cy="533400"/>
          </a:xfrm>
        </p:spPr>
        <p:txBody>
          <a:bodyPr/>
          <a:lstStyle/>
          <a:p>
            <a:r>
              <a:rPr lang="en-US" altLang="zh-CN" dirty="0" smtClean="0">
                <a:ea typeface="黑体" pitchFamily="2" charset="-122"/>
              </a:rPr>
              <a:t>Pentium</a:t>
            </a:r>
            <a:r>
              <a:rPr lang="en-US" altLang="zh-CN" dirty="0">
                <a:ea typeface="黑体" pitchFamily="2" charset="-122"/>
              </a:rPr>
              <a:t>(</a:t>
            </a:r>
            <a:r>
              <a:rPr lang="zh-CN" altLang="en-US" dirty="0">
                <a:ea typeface="黑体" pitchFamily="2" charset="-122"/>
              </a:rPr>
              <a:t>奔腾</a:t>
            </a:r>
            <a:r>
              <a:rPr lang="en-US" altLang="zh-CN" dirty="0">
                <a:ea typeface="黑体" pitchFamily="2" charset="-122"/>
              </a:rPr>
              <a:t>)</a:t>
            </a:r>
            <a:r>
              <a:rPr lang="zh-CN" altLang="en-US" dirty="0">
                <a:ea typeface="黑体" pitchFamily="2" charset="-122"/>
              </a:rPr>
              <a:t>处理器</a:t>
            </a:r>
            <a:endParaRPr lang="zh-CN" altLang="en-US" dirty="0"/>
          </a:p>
        </p:txBody>
      </p:sp>
      <p:sp>
        <p:nvSpPr>
          <p:cNvPr id="6" name="内容占位符 5"/>
          <p:cNvSpPr>
            <a:spLocks noGrp="1"/>
          </p:cNvSpPr>
          <p:nvPr>
            <p:ph idx="1"/>
          </p:nvPr>
        </p:nvSpPr>
        <p:spPr>
          <a:xfrm>
            <a:off x="1071538" y="5072074"/>
            <a:ext cx="7000924" cy="633394"/>
          </a:xfrm>
        </p:spPr>
        <p:txBody>
          <a:bodyPr/>
          <a:lstStyle/>
          <a:p>
            <a:pPr algn="ctr">
              <a:buNone/>
            </a:pPr>
            <a:r>
              <a:rPr lang="zh-CN" altLang="en-US" dirty="0" smtClean="0"/>
              <a:t>标志寄存器</a:t>
            </a:r>
            <a:endParaRPr lang="zh-CN" altLang="en-US" dirty="0"/>
          </a:p>
        </p:txBody>
      </p:sp>
      <p:pic>
        <p:nvPicPr>
          <p:cNvPr id="7" name="Picture 8" descr="D:\待加工书稿\微型计算机原理及接口技术\02.files\image104.emz"/>
          <p:cNvPicPr>
            <a:picLocks noChangeAspect="1" noChangeArrowheads="1"/>
          </p:cNvPicPr>
          <p:nvPr/>
        </p:nvPicPr>
        <p:blipFill>
          <a:blip r:embed="rId3" cstate="print"/>
          <a:srcRect/>
          <a:stretch>
            <a:fillRect/>
          </a:stretch>
        </p:blipFill>
        <p:spPr bwMode="auto">
          <a:xfrm>
            <a:off x="142844" y="2797279"/>
            <a:ext cx="8786874" cy="2131919"/>
          </a:xfrm>
          <a:prstGeom prst="rect">
            <a:avLst/>
          </a:prstGeom>
          <a:noFill/>
        </p:spPr>
      </p:pic>
      <p:sp>
        <p:nvSpPr>
          <p:cNvPr id="9" name="右大括号 8"/>
          <p:cNvSpPr/>
          <p:nvPr/>
        </p:nvSpPr>
        <p:spPr bwMode="auto">
          <a:xfrm rot="16200000">
            <a:off x="3929058" y="2428868"/>
            <a:ext cx="214314" cy="785818"/>
          </a:xfrm>
          <a:prstGeom prst="rightBrace">
            <a:avLst>
              <a:gd name="adj1" fmla="val 52984"/>
              <a:gd name="adj2" fmla="val 50000"/>
            </a:avLst>
          </a:prstGeom>
          <a:noFill/>
          <a:ln w="25400" cap="flat" cmpd="sng" algn="ctr">
            <a:solidFill>
              <a:srgbClr val="FF66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11" name="TextBox 10"/>
          <p:cNvSpPr txBox="1"/>
          <p:nvPr/>
        </p:nvSpPr>
        <p:spPr>
          <a:xfrm>
            <a:off x="3500430" y="1928802"/>
            <a:ext cx="1643074" cy="830997"/>
          </a:xfrm>
          <a:prstGeom prst="rect">
            <a:avLst/>
          </a:prstGeom>
          <a:noFill/>
        </p:spPr>
        <p:txBody>
          <a:bodyPr wrap="square" rtlCol="0">
            <a:spAutoFit/>
          </a:bodyPr>
          <a:lstStyle/>
          <a:p>
            <a:pPr algn="l"/>
            <a:r>
              <a:rPr lang="zh-CN" altLang="en-US" sz="2400" b="1" dirty="0" smtClean="0">
                <a:solidFill>
                  <a:srgbClr val="FF0066"/>
                </a:solidFill>
              </a:rPr>
              <a:t>输入输出特权级</a:t>
            </a:r>
            <a:endParaRPr lang="zh-CN" altLang="en-US" sz="2400" b="1" dirty="0">
              <a:solidFill>
                <a:srgbClr val="FF0066"/>
              </a:solidFill>
            </a:endParaRPr>
          </a:p>
        </p:txBody>
      </p:sp>
      <p:sp>
        <p:nvSpPr>
          <p:cNvPr id="12" name="TextBox 11"/>
          <p:cNvSpPr txBox="1"/>
          <p:nvPr/>
        </p:nvSpPr>
        <p:spPr>
          <a:xfrm>
            <a:off x="2928926" y="1467137"/>
            <a:ext cx="1643074" cy="461665"/>
          </a:xfrm>
          <a:prstGeom prst="rect">
            <a:avLst/>
          </a:prstGeom>
          <a:noFill/>
        </p:spPr>
        <p:txBody>
          <a:bodyPr wrap="square" rtlCol="0">
            <a:spAutoFit/>
          </a:bodyPr>
          <a:lstStyle/>
          <a:p>
            <a:pPr algn="l"/>
            <a:r>
              <a:rPr lang="zh-CN" altLang="en-US" sz="2400" b="1" dirty="0" smtClean="0">
                <a:solidFill>
                  <a:srgbClr val="008000"/>
                </a:solidFill>
              </a:rPr>
              <a:t>任务嵌入</a:t>
            </a:r>
            <a:endParaRPr lang="zh-CN" altLang="en-US" sz="2400" b="1" dirty="0">
              <a:solidFill>
                <a:srgbClr val="008000"/>
              </a:solidFill>
            </a:endParaRPr>
          </a:p>
        </p:txBody>
      </p:sp>
      <p:cxnSp>
        <p:nvCxnSpPr>
          <p:cNvPr id="14" name="直接箭头连接符 13"/>
          <p:cNvCxnSpPr/>
          <p:nvPr/>
        </p:nvCxnSpPr>
        <p:spPr bwMode="auto">
          <a:xfrm rot="5400000" flipH="1" flipV="1">
            <a:off x="2893207" y="2464587"/>
            <a:ext cx="1071570" cy="1588"/>
          </a:xfrm>
          <a:prstGeom prst="straightConnector1">
            <a:avLst/>
          </a:prstGeom>
          <a:noFill/>
          <a:ln w="28575" cap="flat" cmpd="sng" algn="ctr">
            <a:solidFill>
              <a:srgbClr val="008000"/>
            </a:solidFill>
            <a:prstDash val="solid"/>
            <a:round/>
            <a:headEnd type="none" w="med" len="med"/>
            <a:tailEnd type="arrow"/>
          </a:ln>
          <a:effectLst/>
        </p:spPr>
      </p:cxnSp>
      <p:sp>
        <p:nvSpPr>
          <p:cNvPr id="15" name="TextBox 14"/>
          <p:cNvSpPr txBox="1"/>
          <p:nvPr/>
        </p:nvSpPr>
        <p:spPr>
          <a:xfrm>
            <a:off x="1571604" y="1812185"/>
            <a:ext cx="1643074" cy="830997"/>
          </a:xfrm>
          <a:prstGeom prst="rect">
            <a:avLst/>
          </a:prstGeom>
          <a:noFill/>
        </p:spPr>
        <p:txBody>
          <a:bodyPr wrap="square" rtlCol="0">
            <a:spAutoFit/>
          </a:bodyPr>
          <a:lstStyle/>
          <a:p>
            <a:r>
              <a:rPr lang="zh-CN" altLang="en-US" sz="2400" b="1" dirty="0" smtClean="0">
                <a:solidFill>
                  <a:srgbClr val="0000FF"/>
                </a:solidFill>
              </a:rPr>
              <a:t>虚拟</a:t>
            </a:r>
            <a:r>
              <a:rPr lang="en-US" altLang="zh-CN" sz="2400" b="1" dirty="0" smtClean="0">
                <a:solidFill>
                  <a:srgbClr val="0000FF"/>
                </a:solidFill>
              </a:rPr>
              <a:t>8086</a:t>
            </a:r>
            <a:r>
              <a:rPr lang="zh-CN" altLang="en-US" sz="2400" b="1" dirty="0" smtClean="0">
                <a:solidFill>
                  <a:srgbClr val="0000FF"/>
                </a:solidFill>
              </a:rPr>
              <a:t>模式</a:t>
            </a:r>
            <a:endParaRPr lang="zh-CN" altLang="en-US" sz="2400" b="1" dirty="0">
              <a:solidFill>
                <a:srgbClr val="0000FF"/>
              </a:solidFill>
            </a:endParaRPr>
          </a:p>
        </p:txBody>
      </p:sp>
      <p:cxnSp>
        <p:nvCxnSpPr>
          <p:cNvPr id="17" name="直接箭头连接符 16"/>
          <p:cNvCxnSpPr/>
          <p:nvPr/>
        </p:nvCxnSpPr>
        <p:spPr bwMode="auto">
          <a:xfrm rot="5400000" flipH="1" flipV="1">
            <a:off x="2143108" y="2786058"/>
            <a:ext cx="428628" cy="1588"/>
          </a:xfrm>
          <a:prstGeom prst="straightConnector1">
            <a:avLst/>
          </a:prstGeom>
          <a:noFill/>
          <a:ln w="28575" cap="flat" cmpd="sng" algn="ctr">
            <a:solidFill>
              <a:srgbClr val="0000FF"/>
            </a:solidFill>
            <a:prstDash val="solid"/>
            <a:round/>
            <a:headEnd type="none" w="med" len="med"/>
            <a:tailEnd type="arrow"/>
          </a:ln>
          <a:effectLst/>
        </p:spPr>
      </p:cxnSp>
      <p:sp>
        <p:nvSpPr>
          <p:cNvPr id="18" name="TextBox 17"/>
          <p:cNvSpPr txBox="1"/>
          <p:nvPr/>
        </p:nvSpPr>
        <p:spPr>
          <a:xfrm>
            <a:off x="6072198" y="405450"/>
            <a:ext cx="2643206" cy="523220"/>
          </a:xfrm>
          <a:prstGeom prst="rect">
            <a:avLst/>
          </a:prstGeom>
          <a:noFill/>
        </p:spPr>
        <p:txBody>
          <a:bodyPr wrap="square" rtlCol="0">
            <a:spAutoFit/>
          </a:bodyPr>
          <a:lstStyle/>
          <a:p>
            <a:pPr algn="r"/>
            <a:r>
              <a:rPr lang="zh-CN" altLang="en-US" sz="2800" b="1" dirty="0" smtClean="0">
                <a:solidFill>
                  <a:srgbClr val="FF6600"/>
                </a:solidFill>
                <a:latin typeface="黑体" pitchFamily="49" charset="-122"/>
                <a:ea typeface="黑体" pitchFamily="49" charset="-122"/>
              </a:rPr>
              <a:t>内部寄存器</a:t>
            </a:r>
            <a:endParaRPr lang="zh-CN" altLang="en-US" sz="2800" b="1" dirty="0">
              <a:solidFill>
                <a:srgbClr val="FF6600"/>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C0D3610A-01E7-4C37-ADA5-A329FA08AABF}" type="slidenum">
              <a:rPr lang="zh-CN" altLang="en-US"/>
              <a:pPr/>
              <a:t>159</a:t>
            </a:fld>
            <a:endParaRPr lang="en-US" altLang="zh-CN"/>
          </a:p>
        </p:txBody>
      </p:sp>
      <p:sp>
        <p:nvSpPr>
          <p:cNvPr id="760834" name="Rectangle 2"/>
          <p:cNvSpPr>
            <a:spLocks noGrp="1" noChangeArrowheads="1"/>
          </p:cNvSpPr>
          <p:nvPr>
            <p:ph type="title"/>
          </p:nvPr>
        </p:nvSpPr>
        <p:spPr>
          <a:xfrm>
            <a:off x="395420" y="374650"/>
            <a:ext cx="8596180" cy="533400"/>
          </a:xfrm>
        </p:spPr>
        <p:txBody>
          <a:bodyPr/>
          <a:lstStyle/>
          <a:p>
            <a:r>
              <a:rPr lang="en-US" altLang="zh-CN" dirty="0" smtClean="0">
                <a:ea typeface="黑体" pitchFamily="2" charset="-122"/>
              </a:rPr>
              <a:t>Pentium</a:t>
            </a:r>
            <a:r>
              <a:rPr lang="en-US" altLang="zh-CN" dirty="0">
                <a:ea typeface="黑体" pitchFamily="2" charset="-122"/>
              </a:rPr>
              <a:t>(</a:t>
            </a:r>
            <a:r>
              <a:rPr lang="zh-CN" altLang="en-US" dirty="0">
                <a:ea typeface="黑体" pitchFamily="2" charset="-122"/>
              </a:rPr>
              <a:t>奔腾</a:t>
            </a:r>
            <a:r>
              <a:rPr lang="en-US" altLang="zh-CN" dirty="0">
                <a:ea typeface="黑体" pitchFamily="2" charset="-122"/>
              </a:rPr>
              <a:t>)</a:t>
            </a:r>
            <a:r>
              <a:rPr lang="zh-CN" altLang="en-US" dirty="0">
                <a:ea typeface="黑体" pitchFamily="2" charset="-122"/>
              </a:rPr>
              <a:t>处理器</a:t>
            </a:r>
            <a:endParaRPr lang="zh-CN" altLang="en-US" dirty="0"/>
          </a:p>
        </p:txBody>
      </p:sp>
      <p:sp>
        <p:nvSpPr>
          <p:cNvPr id="6" name="内容占位符 5"/>
          <p:cNvSpPr>
            <a:spLocks noGrp="1"/>
          </p:cNvSpPr>
          <p:nvPr>
            <p:ph idx="1"/>
          </p:nvPr>
        </p:nvSpPr>
        <p:spPr>
          <a:xfrm>
            <a:off x="1071538" y="6010316"/>
            <a:ext cx="7000924" cy="633394"/>
          </a:xfrm>
        </p:spPr>
        <p:txBody>
          <a:bodyPr/>
          <a:lstStyle/>
          <a:p>
            <a:pPr algn="ctr">
              <a:buNone/>
            </a:pPr>
            <a:r>
              <a:rPr lang="zh-CN" altLang="en-US" dirty="0" smtClean="0">
                <a:latin typeface="宋体" charset="-122"/>
              </a:rPr>
              <a:t>控制寄存器</a:t>
            </a:r>
            <a:endParaRPr lang="zh-CN" altLang="en-US" dirty="0"/>
          </a:p>
        </p:txBody>
      </p:sp>
      <p:pic>
        <p:nvPicPr>
          <p:cNvPr id="13" name="Picture 7" descr="D:\待加工书稿\微型计算机原理及接口技术\02.files\image106.emz"/>
          <p:cNvPicPr>
            <a:picLocks noChangeAspect="1" noChangeArrowheads="1"/>
          </p:cNvPicPr>
          <p:nvPr/>
        </p:nvPicPr>
        <p:blipFill>
          <a:blip r:embed="rId3" cstate="print"/>
          <a:srcRect l="8103"/>
          <a:stretch>
            <a:fillRect/>
          </a:stretch>
        </p:blipFill>
        <p:spPr bwMode="auto">
          <a:xfrm>
            <a:off x="238124" y="928670"/>
            <a:ext cx="8620156" cy="4430133"/>
          </a:xfrm>
          <a:prstGeom prst="rect">
            <a:avLst/>
          </a:prstGeom>
          <a:noFill/>
        </p:spPr>
      </p:pic>
      <p:sp>
        <p:nvSpPr>
          <p:cNvPr id="16" name="TextBox 15"/>
          <p:cNvSpPr txBox="1"/>
          <p:nvPr/>
        </p:nvSpPr>
        <p:spPr>
          <a:xfrm>
            <a:off x="881066" y="2152624"/>
            <a:ext cx="2286016" cy="461665"/>
          </a:xfrm>
          <a:prstGeom prst="rect">
            <a:avLst/>
          </a:prstGeom>
          <a:solidFill>
            <a:schemeClr val="bg1"/>
          </a:solidFill>
        </p:spPr>
        <p:txBody>
          <a:bodyPr wrap="square" rtlCol="0">
            <a:spAutoFit/>
          </a:bodyPr>
          <a:lstStyle/>
          <a:p>
            <a:r>
              <a:rPr lang="zh-CN" altLang="en-US" sz="2400" b="1" dirty="0" smtClean="0"/>
              <a:t>页目录基地址</a:t>
            </a:r>
            <a:endParaRPr lang="zh-CN" altLang="en-US" sz="2400" b="1" dirty="0"/>
          </a:p>
        </p:txBody>
      </p:sp>
      <p:sp>
        <p:nvSpPr>
          <p:cNvPr id="18" name="TextBox 17"/>
          <p:cNvSpPr txBox="1"/>
          <p:nvPr/>
        </p:nvSpPr>
        <p:spPr>
          <a:xfrm>
            <a:off x="4452966" y="2191025"/>
            <a:ext cx="1357322" cy="461665"/>
          </a:xfrm>
          <a:prstGeom prst="rect">
            <a:avLst/>
          </a:prstGeom>
          <a:solidFill>
            <a:schemeClr val="bg1"/>
          </a:solidFill>
        </p:spPr>
        <p:txBody>
          <a:bodyPr wrap="square" rtlCol="0">
            <a:spAutoFit/>
          </a:bodyPr>
          <a:lstStyle/>
          <a:p>
            <a:r>
              <a:rPr lang="zh-CN" altLang="en-US" sz="2400" b="1" dirty="0" smtClean="0"/>
              <a:t>保留</a:t>
            </a:r>
            <a:endParaRPr lang="zh-CN" altLang="en-US" sz="2400" b="1" dirty="0"/>
          </a:p>
        </p:txBody>
      </p:sp>
      <p:sp>
        <p:nvSpPr>
          <p:cNvPr id="19" name="TextBox 18"/>
          <p:cNvSpPr txBox="1"/>
          <p:nvPr/>
        </p:nvSpPr>
        <p:spPr>
          <a:xfrm>
            <a:off x="2667016" y="2976843"/>
            <a:ext cx="3143272" cy="461665"/>
          </a:xfrm>
          <a:prstGeom prst="rect">
            <a:avLst/>
          </a:prstGeom>
          <a:solidFill>
            <a:schemeClr val="bg1"/>
          </a:solidFill>
        </p:spPr>
        <p:txBody>
          <a:bodyPr wrap="square" rtlCol="0">
            <a:spAutoFit/>
          </a:bodyPr>
          <a:lstStyle/>
          <a:p>
            <a:r>
              <a:rPr lang="zh-CN" altLang="en-US" sz="2400" b="1" dirty="0" smtClean="0"/>
              <a:t>页失效的线性地址</a:t>
            </a:r>
            <a:endParaRPr lang="zh-CN" altLang="en-US" sz="2400" b="1" dirty="0"/>
          </a:p>
        </p:txBody>
      </p:sp>
      <p:sp>
        <p:nvSpPr>
          <p:cNvPr id="20" name="TextBox 19"/>
          <p:cNvSpPr txBox="1"/>
          <p:nvPr/>
        </p:nvSpPr>
        <p:spPr>
          <a:xfrm>
            <a:off x="3309958" y="3795698"/>
            <a:ext cx="2286016" cy="461665"/>
          </a:xfrm>
          <a:prstGeom prst="rect">
            <a:avLst/>
          </a:prstGeom>
          <a:solidFill>
            <a:schemeClr val="bg1"/>
          </a:solidFill>
        </p:spPr>
        <p:txBody>
          <a:bodyPr wrap="square" rtlCol="0">
            <a:spAutoFit/>
          </a:bodyPr>
          <a:lstStyle/>
          <a:p>
            <a:r>
              <a:rPr lang="zh-CN" altLang="en-US" sz="2400" b="1" dirty="0" smtClean="0"/>
              <a:t>保     留</a:t>
            </a:r>
            <a:endParaRPr lang="zh-CN" altLang="en-US" sz="2400" b="1" dirty="0"/>
          </a:p>
        </p:txBody>
      </p:sp>
      <p:sp>
        <p:nvSpPr>
          <p:cNvPr id="21" name="TextBox 20"/>
          <p:cNvSpPr txBox="1"/>
          <p:nvPr/>
        </p:nvSpPr>
        <p:spPr>
          <a:xfrm>
            <a:off x="1624352" y="4610422"/>
            <a:ext cx="863252" cy="461665"/>
          </a:xfrm>
          <a:prstGeom prst="rect">
            <a:avLst/>
          </a:prstGeom>
          <a:solidFill>
            <a:schemeClr val="bg1"/>
          </a:solidFill>
        </p:spPr>
        <p:txBody>
          <a:bodyPr wrap="square" rtlCol="0">
            <a:spAutoFit/>
          </a:bodyPr>
          <a:lstStyle/>
          <a:p>
            <a:r>
              <a:rPr lang="zh-CN" altLang="en-US" sz="2400" b="1" dirty="0" smtClean="0"/>
              <a:t>保留</a:t>
            </a:r>
            <a:endParaRPr lang="zh-CN" altLang="en-US" sz="2400" b="1" dirty="0"/>
          </a:p>
        </p:txBody>
      </p:sp>
      <p:sp>
        <p:nvSpPr>
          <p:cNvPr id="22" name="TextBox 21"/>
          <p:cNvSpPr txBox="1"/>
          <p:nvPr/>
        </p:nvSpPr>
        <p:spPr>
          <a:xfrm>
            <a:off x="3901737" y="4631687"/>
            <a:ext cx="727364" cy="461665"/>
          </a:xfrm>
          <a:prstGeom prst="rect">
            <a:avLst/>
          </a:prstGeom>
          <a:solidFill>
            <a:schemeClr val="bg1"/>
          </a:solidFill>
        </p:spPr>
        <p:txBody>
          <a:bodyPr wrap="square" lIns="0" rIns="0" rtlCol="0">
            <a:spAutoFit/>
          </a:bodyPr>
          <a:lstStyle/>
          <a:p>
            <a:r>
              <a:rPr lang="zh-CN" altLang="en-US" sz="2400" b="1" dirty="0" smtClean="0"/>
              <a:t>保留</a:t>
            </a:r>
            <a:endParaRPr lang="zh-CN" altLang="en-US" sz="2400" b="1" dirty="0"/>
          </a:p>
        </p:txBody>
      </p:sp>
      <p:sp>
        <p:nvSpPr>
          <p:cNvPr id="23" name="TextBox 22"/>
          <p:cNvSpPr txBox="1"/>
          <p:nvPr/>
        </p:nvSpPr>
        <p:spPr>
          <a:xfrm>
            <a:off x="7715272" y="5214950"/>
            <a:ext cx="714380" cy="1015663"/>
          </a:xfrm>
          <a:prstGeom prst="rect">
            <a:avLst/>
          </a:prstGeom>
          <a:noFill/>
        </p:spPr>
        <p:txBody>
          <a:bodyPr wrap="square" rtlCol="0">
            <a:spAutoFit/>
          </a:bodyPr>
          <a:lstStyle/>
          <a:p>
            <a:pPr algn="l"/>
            <a:r>
              <a:rPr lang="zh-CN" altLang="en-US" sz="2000" b="1" dirty="0" smtClean="0">
                <a:solidFill>
                  <a:srgbClr val="FF0066"/>
                </a:solidFill>
              </a:rPr>
              <a:t>保护允许位</a:t>
            </a:r>
            <a:endParaRPr lang="zh-CN" altLang="en-US" sz="2000" b="1" dirty="0">
              <a:solidFill>
                <a:srgbClr val="FF0066"/>
              </a:solidFill>
            </a:endParaRPr>
          </a:p>
        </p:txBody>
      </p:sp>
      <p:sp>
        <p:nvSpPr>
          <p:cNvPr id="24" name="TextBox 23"/>
          <p:cNvSpPr txBox="1"/>
          <p:nvPr/>
        </p:nvSpPr>
        <p:spPr>
          <a:xfrm>
            <a:off x="6357950" y="5214950"/>
            <a:ext cx="714380" cy="1015663"/>
          </a:xfrm>
          <a:prstGeom prst="rect">
            <a:avLst/>
          </a:prstGeom>
          <a:noFill/>
        </p:spPr>
        <p:txBody>
          <a:bodyPr wrap="square" rtlCol="0">
            <a:spAutoFit/>
          </a:bodyPr>
          <a:lstStyle/>
          <a:p>
            <a:pPr algn="l"/>
            <a:r>
              <a:rPr lang="zh-CN" altLang="en-US" sz="2000" b="1" dirty="0" smtClean="0">
                <a:solidFill>
                  <a:srgbClr val="FF0066"/>
                </a:solidFill>
              </a:rPr>
              <a:t>任务转换位</a:t>
            </a:r>
            <a:endParaRPr lang="zh-CN" altLang="en-US" sz="2000" b="1" dirty="0">
              <a:solidFill>
                <a:srgbClr val="FF0066"/>
              </a:solidFill>
            </a:endParaRPr>
          </a:p>
        </p:txBody>
      </p:sp>
      <p:sp>
        <p:nvSpPr>
          <p:cNvPr id="25" name="TextBox 24"/>
          <p:cNvSpPr txBox="1"/>
          <p:nvPr/>
        </p:nvSpPr>
        <p:spPr>
          <a:xfrm>
            <a:off x="1571604" y="5364320"/>
            <a:ext cx="1285884" cy="707886"/>
          </a:xfrm>
          <a:prstGeom prst="rect">
            <a:avLst/>
          </a:prstGeom>
          <a:noFill/>
        </p:spPr>
        <p:txBody>
          <a:bodyPr wrap="square" rtlCol="0">
            <a:spAutoFit/>
          </a:bodyPr>
          <a:lstStyle/>
          <a:p>
            <a:pPr algn="l"/>
            <a:r>
              <a:rPr lang="en-US" altLang="zh-CN" sz="2000" b="1" dirty="0" smtClean="0">
                <a:solidFill>
                  <a:schemeClr val="accent5">
                    <a:lumMod val="50000"/>
                  </a:schemeClr>
                </a:solidFill>
              </a:rPr>
              <a:t>Cache</a:t>
            </a:r>
            <a:br>
              <a:rPr lang="en-US" altLang="zh-CN" sz="2000" b="1" dirty="0" smtClean="0">
                <a:solidFill>
                  <a:schemeClr val="accent5">
                    <a:lumMod val="50000"/>
                  </a:schemeClr>
                </a:solidFill>
              </a:rPr>
            </a:br>
            <a:r>
              <a:rPr lang="zh-CN" altLang="en-US" sz="2000" b="1" dirty="0" smtClean="0">
                <a:solidFill>
                  <a:schemeClr val="accent5">
                    <a:lumMod val="50000"/>
                  </a:schemeClr>
                </a:solidFill>
              </a:rPr>
              <a:t>不允许位</a:t>
            </a:r>
            <a:endParaRPr lang="zh-CN" altLang="en-US" sz="2000" b="1" dirty="0">
              <a:solidFill>
                <a:schemeClr val="accent5">
                  <a:lumMod val="50000"/>
                </a:schemeClr>
              </a:solidFill>
            </a:endParaRPr>
          </a:p>
        </p:txBody>
      </p:sp>
      <p:sp>
        <p:nvSpPr>
          <p:cNvPr id="26" name="TextBox 25"/>
          <p:cNvSpPr txBox="1"/>
          <p:nvPr/>
        </p:nvSpPr>
        <p:spPr>
          <a:xfrm>
            <a:off x="142844" y="5572140"/>
            <a:ext cx="1285884" cy="707886"/>
          </a:xfrm>
          <a:prstGeom prst="rect">
            <a:avLst/>
          </a:prstGeom>
          <a:noFill/>
        </p:spPr>
        <p:txBody>
          <a:bodyPr wrap="square" rtlCol="0">
            <a:spAutoFit/>
          </a:bodyPr>
          <a:lstStyle/>
          <a:p>
            <a:pPr algn="l"/>
            <a:r>
              <a:rPr lang="zh-CN" altLang="en-US" sz="2000" b="1" dirty="0" smtClean="0">
                <a:solidFill>
                  <a:srgbClr val="FF0066"/>
                </a:solidFill>
              </a:rPr>
              <a:t>页式管理允许位</a:t>
            </a:r>
            <a:endParaRPr lang="zh-CN" altLang="en-US" sz="2000" b="1" dirty="0">
              <a:solidFill>
                <a:srgbClr val="FF0066"/>
              </a:solidFill>
            </a:endParaRPr>
          </a:p>
        </p:txBody>
      </p:sp>
      <p:cxnSp>
        <p:nvCxnSpPr>
          <p:cNvPr id="28" name="直接箭头连接符 27"/>
          <p:cNvCxnSpPr/>
          <p:nvPr/>
        </p:nvCxnSpPr>
        <p:spPr bwMode="auto">
          <a:xfrm rot="5400000">
            <a:off x="285720" y="5429264"/>
            <a:ext cx="428628" cy="1588"/>
          </a:xfrm>
          <a:prstGeom prst="straightConnector1">
            <a:avLst/>
          </a:prstGeom>
          <a:noFill/>
          <a:ln w="28575" cap="flat" cmpd="sng" algn="ctr">
            <a:solidFill>
              <a:srgbClr val="FF6600"/>
            </a:solidFill>
            <a:prstDash val="solid"/>
            <a:round/>
            <a:headEnd type="none" w="med" len="med"/>
            <a:tailEnd type="triangle" w="med" len="lg"/>
          </a:ln>
          <a:effectLst/>
        </p:spPr>
      </p:cxnSp>
      <p:sp>
        <p:nvSpPr>
          <p:cNvPr id="32" name="任意多边形 31"/>
          <p:cNvSpPr/>
          <p:nvPr/>
        </p:nvSpPr>
        <p:spPr bwMode="auto">
          <a:xfrm>
            <a:off x="956930" y="5231219"/>
            <a:ext cx="712382" cy="483797"/>
          </a:xfrm>
          <a:custGeom>
            <a:avLst/>
            <a:gdLst>
              <a:gd name="connsiteX0" fmla="*/ 0 w 712382"/>
              <a:gd name="connsiteY0" fmla="*/ 0 h 510362"/>
              <a:gd name="connsiteX1" fmla="*/ 138223 w 712382"/>
              <a:gd name="connsiteY1" fmla="*/ 297711 h 510362"/>
              <a:gd name="connsiteX2" fmla="*/ 712382 w 712382"/>
              <a:gd name="connsiteY2" fmla="*/ 510362 h 510362"/>
            </a:gdLst>
            <a:ahLst/>
            <a:cxnLst>
              <a:cxn ang="0">
                <a:pos x="connsiteX0" y="connsiteY0"/>
              </a:cxn>
              <a:cxn ang="0">
                <a:pos x="connsiteX1" y="connsiteY1"/>
              </a:cxn>
              <a:cxn ang="0">
                <a:pos x="connsiteX2" y="connsiteY2"/>
              </a:cxn>
            </a:cxnLst>
            <a:rect l="l" t="t" r="r" b="b"/>
            <a:pathLst>
              <a:path w="712382" h="510362">
                <a:moveTo>
                  <a:pt x="0" y="0"/>
                </a:moveTo>
                <a:cubicBezTo>
                  <a:pt x="9746" y="106325"/>
                  <a:pt x="19493" y="212651"/>
                  <a:pt x="138223" y="297711"/>
                </a:cubicBezTo>
                <a:cubicBezTo>
                  <a:pt x="256953" y="382771"/>
                  <a:pt x="484667" y="446566"/>
                  <a:pt x="712382" y="510362"/>
                </a:cubicBezTo>
              </a:path>
            </a:pathLst>
          </a:custGeom>
          <a:noFill/>
          <a:ln w="28575" cap="flat" cmpd="sng" algn="ctr">
            <a:solidFill>
              <a:schemeClr val="accent1">
                <a:lumMod val="75000"/>
              </a:schemeClr>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33" name="TextBox 32"/>
          <p:cNvSpPr txBox="1"/>
          <p:nvPr/>
        </p:nvSpPr>
        <p:spPr>
          <a:xfrm>
            <a:off x="6072198" y="405450"/>
            <a:ext cx="2643206" cy="523220"/>
          </a:xfrm>
          <a:prstGeom prst="rect">
            <a:avLst/>
          </a:prstGeom>
          <a:noFill/>
        </p:spPr>
        <p:txBody>
          <a:bodyPr wrap="square" rtlCol="0">
            <a:spAutoFit/>
          </a:bodyPr>
          <a:lstStyle/>
          <a:p>
            <a:pPr algn="r"/>
            <a:r>
              <a:rPr lang="zh-CN" altLang="en-US" sz="2800" b="1" dirty="0" smtClean="0">
                <a:solidFill>
                  <a:srgbClr val="FF6600"/>
                </a:solidFill>
                <a:latin typeface="黑体" pitchFamily="49" charset="-122"/>
                <a:ea typeface="黑体" pitchFamily="49" charset="-122"/>
              </a:rPr>
              <a:t>内部寄存器</a:t>
            </a:r>
            <a:endParaRPr lang="zh-CN" altLang="en-US" sz="2800" b="1" dirty="0">
              <a:solidFill>
                <a:srgbClr val="FF6600"/>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323849" y="333375"/>
            <a:ext cx="8640763" cy="574675"/>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a:t>
            </a:r>
            <a:r>
              <a:rPr lang="zh-CN" altLang="en-US" sz="2800" b="1" dirty="0">
                <a:solidFill>
                  <a:srgbClr val="00007D"/>
                </a:solidFill>
                <a:ea typeface="黑体" pitchFamily="2" charset="-122"/>
              </a:rPr>
              <a:t>      </a:t>
            </a:r>
            <a:r>
              <a:rPr lang="en-US" altLang="zh-CN" sz="2800" b="1" dirty="0">
                <a:solidFill>
                  <a:srgbClr val="006600"/>
                </a:solidFill>
                <a:ea typeface="黑体" pitchFamily="2" charset="-122"/>
              </a:rPr>
              <a:t>2.1.3 </a:t>
            </a:r>
            <a:r>
              <a:rPr lang="zh-CN" altLang="en-US" sz="2800" b="1" dirty="0">
                <a:solidFill>
                  <a:srgbClr val="006600"/>
                </a:solidFill>
                <a:ea typeface="黑体" pitchFamily="2" charset="-122"/>
              </a:rPr>
              <a:t>寄存器、主存和</a:t>
            </a:r>
            <a:r>
              <a:rPr lang="en-US" altLang="zh-CN" sz="2800" b="1" dirty="0">
                <a:solidFill>
                  <a:srgbClr val="006600"/>
                </a:solidFill>
                <a:ea typeface="黑体" pitchFamily="2" charset="-122"/>
              </a:rPr>
              <a:t>IO</a:t>
            </a:r>
            <a:r>
              <a:rPr lang="zh-CN" altLang="en-US" sz="2800" b="1" dirty="0">
                <a:solidFill>
                  <a:srgbClr val="006600"/>
                </a:solidFill>
                <a:ea typeface="黑体" pitchFamily="2" charset="-122"/>
              </a:rPr>
              <a:t>结构</a:t>
            </a:r>
            <a:endParaRPr lang="zh-CN" altLang="en-US" sz="2400" b="1" dirty="0">
              <a:solidFill>
                <a:srgbClr val="006600"/>
              </a:solidFill>
              <a:ea typeface="黑体" pitchFamily="2" charset="-122"/>
            </a:endParaRPr>
          </a:p>
        </p:txBody>
      </p:sp>
      <p:sp>
        <p:nvSpPr>
          <p:cNvPr id="9" name="灯片编号占位符 4"/>
          <p:cNvSpPr>
            <a:spLocks noGrp="1"/>
          </p:cNvSpPr>
          <p:nvPr>
            <p:ph type="sldNum" sz="quarter" idx="11"/>
          </p:nvPr>
        </p:nvSpPr>
        <p:spPr/>
        <p:txBody>
          <a:bodyPr/>
          <a:lstStyle/>
          <a:p>
            <a:fld id="{CF067756-986A-4FD7-A900-F3FD29439405}" type="slidenum">
              <a:rPr lang="zh-CN" altLang="en-US"/>
              <a:pPr/>
              <a:t>16</a:t>
            </a:fld>
            <a:endParaRPr lang="en-US" altLang="zh-CN"/>
          </a:p>
        </p:txBody>
      </p:sp>
      <p:graphicFrame>
        <p:nvGraphicFramePr>
          <p:cNvPr id="793609" name="Object 9"/>
          <p:cNvGraphicFramePr>
            <a:graphicFrameLocks noChangeAspect="1"/>
          </p:cNvGraphicFramePr>
          <p:nvPr>
            <p:extLst>
              <p:ext uri="{D42A27DB-BD31-4B8C-83A1-F6EECF244321}">
                <p14:modId xmlns:p14="http://schemas.microsoft.com/office/powerpoint/2010/main" val="1862551383"/>
              </p:ext>
            </p:extLst>
          </p:nvPr>
        </p:nvGraphicFramePr>
        <p:xfrm>
          <a:off x="4124500" y="764630"/>
          <a:ext cx="4587875" cy="3317875"/>
        </p:xfrm>
        <a:graphic>
          <a:graphicData uri="http://schemas.openxmlformats.org/presentationml/2006/ole">
            <mc:AlternateContent xmlns:mc="http://schemas.openxmlformats.org/markup-compatibility/2006">
              <mc:Choice xmlns:v="urn:schemas-microsoft-com:vml" Requires="v">
                <p:oleObj spid="_x0000_s793703" name="Visio" r:id="rId3" imgW="2072335" imgH="1491691" progId="Visio.Drawing.11">
                  <p:embed/>
                </p:oleObj>
              </mc:Choice>
              <mc:Fallback>
                <p:oleObj name="Visio" r:id="rId3" imgW="2072335" imgH="1491691" progId="Visio.Drawing.11">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4500" y="764630"/>
                        <a:ext cx="4587875" cy="3317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3"/>
          <p:cNvSpPr txBox="1">
            <a:spLocks noChangeArrowheads="1"/>
          </p:cNvSpPr>
          <p:nvPr/>
        </p:nvSpPr>
        <p:spPr bwMode="auto">
          <a:xfrm>
            <a:off x="1043509" y="1700759"/>
            <a:ext cx="4104571" cy="252585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fontAlgn="base">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fontAlgn="base">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a:buClr>
                <a:srgbClr val="FF6600"/>
              </a:buClr>
              <a:buFont typeface="Wingdings" pitchFamily="2" charset="2"/>
              <a:buChar char="u"/>
            </a:pPr>
            <a:r>
              <a:rPr lang="zh-CN" altLang="en-US" sz="2400" b="1" kern="0" dirty="0" smtClean="0">
                <a:solidFill>
                  <a:srgbClr val="0000FF"/>
                </a:solidFill>
                <a:latin typeface="Times New Roman" pitchFamily="18" charset="0"/>
              </a:rPr>
              <a:t>段寄存器的使用</a:t>
            </a:r>
            <a:endParaRPr lang="en-US" altLang="zh-CN" sz="2400" b="1" kern="0" dirty="0" smtClean="0">
              <a:solidFill>
                <a:srgbClr val="0000FF"/>
              </a:solidFill>
              <a:latin typeface="Times New Roman" pitchFamily="18" charset="0"/>
            </a:endParaRPr>
          </a:p>
          <a:p>
            <a:pPr>
              <a:buClr>
                <a:srgbClr val="FF6600"/>
              </a:buClr>
              <a:buFont typeface="Wingdings" pitchFamily="2" charset="2"/>
              <a:buChar char="u"/>
            </a:pPr>
            <a:endParaRPr lang="en-US" altLang="zh-CN" sz="2400" b="1" kern="0" dirty="0">
              <a:latin typeface="Times New Roman" pitchFamily="18" charset="0"/>
            </a:endParaRPr>
          </a:p>
          <a:p>
            <a:pPr>
              <a:buClr>
                <a:srgbClr val="FF6600"/>
              </a:buClr>
              <a:buFont typeface="Wingdings" pitchFamily="2" charset="2"/>
              <a:buChar char="u"/>
            </a:pPr>
            <a:endParaRPr lang="en-US" altLang="zh-CN" sz="2400" b="1" kern="0" dirty="0">
              <a:latin typeface="Times New Roman" pitchFamily="18" charset="0"/>
            </a:endParaRPr>
          </a:p>
          <a:p>
            <a:pPr>
              <a:buClr>
                <a:srgbClr val="FF6600"/>
              </a:buClr>
              <a:buFont typeface="Wingdings" pitchFamily="2" charset="2"/>
              <a:buChar char="u"/>
            </a:pPr>
            <a:r>
              <a:rPr lang="zh-CN" altLang="en-US" sz="2400" b="1" kern="0" dirty="0" smtClean="0">
                <a:solidFill>
                  <a:srgbClr val="0000FF"/>
                </a:solidFill>
                <a:latin typeface="Times New Roman" pitchFamily="18" charset="0"/>
              </a:rPr>
              <a:t>特殊的主存区域</a:t>
            </a:r>
            <a:endParaRPr lang="zh-CN" altLang="en-US" sz="2400" b="1" kern="0" dirty="0">
              <a:solidFill>
                <a:srgbClr val="0000FF"/>
              </a:solidFill>
              <a:latin typeface="Times New Roman" pitchFamily="18" charset="0"/>
            </a:endParaRPr>
          </a:p>
        </p:txBody>
      </p:sp>
      <p:sp>
        <p:nvSpPr>
          <p:cNvPr id="5" name="矩形 4"/>
          <p:cNvSpPr/>
          <p:nvPr/>
        </p:nvSpPr>
        <p:spPr>
          <a:xfrm>
            <a:off x="1403560" y="3501010"/>
            <a:ext cx="7561052" cy="2825389"/>
          </a:xfrm>
          <a:prstGeom prst="rect">
            <a:avLst/>
          </a:prstGeom>
        </p:spPr>
        <p:txBody>
          <a:bodyPr wrap="square">
            <a:spAutoFit/>
          </a:bodyPr>
          <a:lstStyle/>
          <a:p>
            <a:pPr marL="273050" indent="-273050" algn="l">
              <a:spcBef>
                <a:spcPct val="20000"/>
              </a:spcBef>
              <a:buClr>
                <a:srgbClr val="008000"/>
              </a:buClr>
              <a:buSzPct val="75000"/>
              <a:buFont typeface="Wingdings" pitchFamily="2" charset="2"/>
              <a:buChar char="l"/>
            </a:pPr>
            <a:r>
              <a:rPr lang="zh-CN" altLang="en-US" sz="2400" b="1" kern="0" dirty="0">
                <a:solidFill>
                  <a:srgbClr val="000000"/>
                </a:solidFill>
                <a:latin typeface="Times New Roman" pitchFamily="18" charset="0"/>
                <a:ea typeface="宋体"/>
              </a:rPr>
              <a:t>中断向量区：</a:t>
            </a:r>
            <a:r>
              <a:rPr lang="en-US" altLang="zh-CN" sz="2400" b="1" kern="0" dirty="0">
                <a:solidFill>
                  <a:srgbClr val="000000"/>
                </a:solidFill>
                <a:latin typeface="Times New Roman" pitchFamily="18" charset="0"/>
                <a:ea typeface="宋体"/>
              </a:rPr>
              <a:t>00000H</a:t>
            </a:r>
            <a:r>
              <a:rPr lang="zh-CN" altLang="en-US" sz="2400" b="1" kern="0" dirty="0">
                <a:solidFill>
                  <a:srgbClr val="000000"/>
                </a:solidFill>
                <a:latin typeface="Times New Roman" pitchFamily="18" charset="0"/>
                <a:ea typeface="宋体"/>
              </a:rPr>
              <a:t>～</a:t>
            </a:r>
            <a:r>
              <a:rPr lang="en-US" altLang="zh-CN" sz="2400" b="1" kern="0" dirty="0">
                <a:solidFill>
                  <a:srgbClr val="000000"/>
                </a:solidFill>
                <a:latin typeface="Times New Roman" pitchFamily="18" charset="0"/>
                <a:ea typeface="宋体"/>
              </a:rPr>
              <a:t>003FFH</a:t>
            </a:r>
            <a:r>
              <a:rPr lang="zh-CN" altLang="en-US" sz="2400" b="1" kern="0" dirty="0">
                <a:solidFill>
                  <a:srgbClr val="000000"/>
                </a:solidFill>
                <a:latin typeface="Times New Roman" pitchFamily="18" charset="0"/>
                <a:ea typeface="宋体"/>
              </a:rPr>
              <a:t>（</a:t>
            </a:r>
            <a:r>
              <a:rPr lang="en-US" altLang="zh-CN" sz="2400" b="1" kern="0" dirty="0">
                <a:solidFill>
                  <a:srgbClr val="000000"/>
                </a:solidFill>
                <a:latin typeface="Times New Roman" pitchFamily="18" charset="0"/>
                <a:ea typeface="宋体"/>
              </a:rPr>
              <a:t>1KB</a:t>
            </a:r>
            <a:r>
              <a:rPr lang="zh-CN" altLang="en-US" sz="2400" b="1" kern="0" dirty="0">
                <a:solidFill>
                  <a:srgbClr val="000000"/>
                </a:solidFill>
                <a:latin typeface="Times New Roman" pitchFamily="18" charset="0"/>
                <a:ea typeface="宋体"/>
              </a:rPr>
              <a:t>）</a:t>
            </a:r>
            <a:br>
              <a:rPr lang="zh-CN" altLang="en-US" sz="2400" b="1" kern="0" dirty="0">
                <a:solidFill>
                  <a:srgbClr val="000000"/>
                </a:solidFill>
                <a:latin typeface="Times New Roman" pitchFamily="18" charset="0"/>
                <a:ea typeface="宋体"/>
              </a:rPr>
            </a:br>
            <a:r>
              <a:rPr lang="zh-CN" altLang="en-US" sz="2400" b="1" kern="0" dirty="0">
                <a:solidFill>
                  <a:srgbClr val="000000"/>
                </a:solidFill>
                <a:latin typeface="Times New Roman" pitchFamily="18" charset="0"/>
                <a:ea typeface="宋体"/>
              </a:rPr>
              <a:t>每个中断向量占</a:t>
            </a:r>
            <a:r>
              <a:rPr lang="en-US" altLang="zh-CN" sz="2400" b="1" kern="0" dirty="0">
                <a:solidFill>
                  <a:srgbClr val="000000"/>
                </a:solidFill>
                <a:latin typeface="Times New Roman" pitchFamily="18" charset="0"/>
                <a:ea typeface="宋体"/>
              </a:rPr>
              <a:t>4</a:t>
            </a:r>
            <a:r>
              <a:rPr lang="zh-CN" altLang="en-US" sz="2400" b="1" kern="0" dirty="0">
                <a:solidFill>
                  <a:srgbClr val="000000"/>
                </a:solidFill>
                <a:latin typeface="Times New Roman" pitchFamily="18" charset="0"/>
                <a:ea typeface="宋体"/>
              </a:rPr>
              <a:t>个字节，</a:t>
            </a:r>
            <a:r>
              <a:rPr lang="en-US" altLang="zh-CN" sz="2400" b="1" kern="0" dirty="0">
                <a:solidFill>
                  <a:srgbClr val="000000"/>
                </a:solidFill>
                <a:latin typeface="Times New Roman" pitchFamily="18" charset="0"/>
                <a:ea typeface="宋体"/>
              </a:rPr>
              <a:t>256×4</a:t>
            </a:r>
            <a:r>
              <a:rPr lang="zh-CN" altLang="en-US" sz="2400" b="1" kern="0" dirty="0">
                <a:solidFill>
                  <a:srgbClr val="000000"/>
                </a:solidFill>
                <a:latin typeface="Times New Roman" pitchFamily="18" charset="0"/>
                <a:ea typeface="宋体"/>
              </a:rPr>
              <a:t>＝</a:t>
            </a:r>
            <a:r>
              <a:rPr lang="en-US" altLang="zh-CN" sz="2400" b="1" kern="0" dirty="0">
                <a:solidFill>
                  <a:srgbClr val="000000"/>
                </a:solidFill>
                <a:latin typeface="Times New Roman" pitchFamily="18" charset="0"/>
                <a:ea typeface="宋体"/>
              </a:rPr>
              <a:t>1K</a:t>
            </a:r>
          </a:p>
          <a:p>
            <a:pPr marL="273050" indent="-273050" algn="l">
              <a:spcBef>
                <a:spcPct val="20000"/>
              </a:spcBef>
              <a:buClr>
                <a:srgbClr val="008000"/>
              </a:buClr>
              <a:buSzPct val="75000"/>
              <a:buFont typeface="Wingdings" pitchFamily="2" charset="2"/>
              <a:buChar char="l"/>
            </a:pPr>
            <a:r>
              <a:rPr lang="zh-CN" altLang="en-US" sz="2400" b="1" kern="0" dirty="0">
                <a:solidFill>
                  <a:srgbClr val="000000"/>
                </a:solidFill>
                <a:latin typeface="Times New Roman" pitchFamily="18" charset="0"/>
                <a:ea typeface="宋体"/>
              </a:rPr>
              <a:t>显示缓冲区</a:t>
            </a:r>
            <a:r>
              <a:rPr lang="zh-CN" altLang="en-US" sz="2400" b="1" kern="0" dirty="0" smtClean="0">
                <a:solidFill>
                  <a:srgbClr val="000000"/>
                </a:solidFill>
                <a:latin typeface="Times New Roman" pitchFamily="18" charset="0"/>
                <a:ea typeface="宋体"/>
              </a:rPr>
              <a:t>：</a:t>
            </a:r>
            <a:r>
              <a:rPr lang="zh-CN" altLang="en-US" sz="2400" b="1" kern="0" dirty="0">
                <a:solidFill>
                  <a:srgbClr val="000000"/>
                </a:solidFill>
                <a:latin typeface="Times New Roman" pitchFamily="18" charset="0"/>
                <a:ea typeface="宋体"/>
              </a:rPr>
              <a:t/>
            </a:r>
            <a:br>
              <a:rPr lang="zh-CN" altLang="en-US" sz="2400" b="1" kern="0" dirty="0">
                <a:solidFill>
                  <a:srgbClr val="000000"/>
                </a:solidFill>
                <a:latin typeface="Times New Roman" pitchFamily="18" charset="0"/>
                <a:ea typeface="宋体"/>
              </a:rPr>
            </a:br>
            <a:r>
              <a:rPr lang="en-US" altLang="zh-CN" sz="2400" b="1" kern="0" dirty="0">
                <a:solidFill>
                  <a:srgbClr val="000000"/>
                </a:solidFill>
                <a:latin typeface="Times New Roman" pitchFamily="18" charset="0"/>
                <a:ea typeface="宋体"/>
              </a:rPr>
              <a:t>B0000H</a:t>
            </a:r>
            <a:r>
              <a:rPr lang="zh-CN" altLang="en-US" sz="2400" b="1" kern="0" dirty="0">
                <a:solidFill>
                  <a:srgbClr val="000000"/>
                </a:solidFill>
                <a:latin typeface="Times New Roman" pitchFamily="18" charset="0"/>
                <a:ea typeface="宋体"/>
              </a:rPr>
              <a:t>～</a:t>
            </a:r>
            <a:r>
              <a:rPr lang="en-US" altLang="zh-CN" sz="2400" b="1" kern="0" dirty="0" smtClean="0">
                <a:solidFill>
                  <a:srgbClr val="000000"/>
                </a:solidFill>
                <a:latin typeface="Times New Roman" pitchFamily="18" charset="0"/>
                <a:ea typeface="宋体"/>
              </a:rPr>
              <a:t>B0F9FH</a:t>
            </a:r>
            <a:r>
              <a:rPr lang="zh-CN" altLang="en-US" sz="2400" b="1" kern="0" dirty="0">
                <a:solidFill>
                  <a:srgbClr val="FF6600"/>
                </a:solidFill>
                <a:latin typeface="Times New Roman" pitchFamily="18" charset="0"/>
                <a:ea typeface="宋体"/>
              </a:rPr>
              <a:t> </a:t>
            </a:r>
            <a:r>
              <a:rPr lang="zh-CN" altLang="en-US" sz="2400" b="1" kern="0" dirty="0" smtClean="0">
                <a:solidFill>
                  <a:srgbClr val="FF6600"/>
                </a:solidFill>
                <a:latin typeface="Times New Roman" pitchFamily="18" charset="0"/>
                <a:ea typeface="宋体"/>
              </a:rPr>
              <a:t>（</a:t>
            </a:r>
            <a:r>
              <a:rPr lang="en-US" altLang="zh-CN" sz="2400" b="1" dirty="0">
                <a:solidFill>
                  <a:srgbClr val="FF6600"/>
                </a:solidFill>
                <a:latin typeface="Times New Roman" pitchFamily="18" charset="0"/>
              </a:rPr>
              <a:t> 25×80×2</a:t>
            </a:r>
            <a:r>
              <a:rPr lang="zh-CN" altLang="en-US" sz="2400" b="1" dirty="0">
                <a:solidFill>
                  <a:srgbClr val="FF6600"/>
                </a:solidFill>
                <a:latin typeface="Times New Roman" pitchFamily="18" charset="0"/>
              </a:rPr>
              <a:t>＝</a:t>
            </a:r>
            <a:r>
              <a:rPr lang="en-US" altLang="zh-CN" sz="2400" b="1" dirty="0">
                <a:solidFill>
                  <a:srgbClr val="FF6600"/>
                </a:solidFill>
                <a:latin typeface="Times New Roman" pitchFamily="18" charset="0"/>
              </a:rPr>
              <a:t>4000</a:t>
            </a:r>
            <a:r>
              <a:rPr lang="zh-CN" altLang="en-US" sz="2400" b="1" dirty="0">
                <a:solidFill>
                  <a:srgbClr val="FF6600"/>
                </a:solidFill>
                <a:latin typeface="Times New Roman" pitchFamily="18" charset="0"/>
              </a:rPr>
              <a:t>字节</a:t>
            </a:r>
            <a:r>
              <a:rPr lang="zh-CN" altLang="en-US" sz="2400" b="1" kern="0" dirty="0" smtClean="0">
                <a:solidFill>
                  <a:srgbClr val="FF6600"/>
                </a:solidFill>
                <a:latin typeface="Times New Roman" pitchFamily="18" charset="0"/>
                <a:ea typeface="宋体"/>
              </a:rPr>
              <a:t>）</a:t>
            </a:r>
            <a:r>
              <a:rPr lang="en-US" altLang="zh-CN" sz="2400" b="1" kern="0" dirty="0" smtClean="0">
                <a:solidFill>
                  <a:srgbClr val="000000"/>
                </a:solidFill>
                <a:latin typeface="Times New Roman" pitchFamily="18" charset="0"/>
                <a:ea typeface="宋体"/>
              </a:rPr>
              <a:t/>
            </a:r>
            <a:br>
              <a:rPr lang="en-US" altLang="zh-CN" sz="2400" b="1" kern="0" dirty="0" smtClean="0">
                <a:solidFill>
                  <a:srgbClr val="000000"/>
                </a:solidFill>
                <a:latin typeface="Times New Roman" pitchFamily="18" charset="0"/>
                <a:ea typeface="宋体"/>
              </a:rPr>
            </a:br>
            <a:r>
              <a:rPr lang="en-US" altLang="zh-CN" sz="2400" b="1" kern="0" dirty="0" smtClean="0">
                <a:solidFill>
                  <a:srgbClr val="000000"/>
                </a:solidFill>
                <a:latin typeface="Times New Roman" pitchFamily="18" charset="0"/>
                <a:ea typeface="宋体"/>
              </a:rPr>
              <a:t>B8000H</a:t>
            </a:r>
            <a:r>
              <a:rPr lang="zh-CN" altLang="en-US" sz="2400" b="1" kern="0" dirty="0">
                <a:solidFill>
                  <a:srgbClr val="000000"/>
                </a:solidFill>
                <a:latin typeface="Times New Roman" pitchFamily="18" charset="0"/>
                <a:ea typeface="宋体"/>
              </a:rPr>
              <a:t>～</a:t>
            </a:r>
            <a:r>
              <a:rPr lang="en-US" altLang="zh-CN" sz="2400" b="1" kern="0" dirty="0">
                <a:solidFill>
                  <a:srgbClr val="000000"/>
                </a:solidFill>
                <a:latin typeface="Times New Roman" pitchFamily="18" charset="0"/>
                <a:ea typeface="宋体"/>
              </a:rPr>
              <a:t>BFFFFH</a:t>
            </a:r>
            <a:r>
              <a:rPr lang="zh-CN" altLang="en-US" sz="2400" b="1" kern="0" dirty="0">
                <a:solidFill>
                  <a:srgbClr val="FF6600"/>
                </a:solidFill>
                <a:latin typeface="Times New Roman" pitchFamily="18" charset="0"/>
                <a:ea typeface="宋体"/>
              </a:rPr>
              <a:t>（</a:t>
            </a:r>
            <a:r>
              <a:rPr lang="en-US" altLang="zh-CN" sz="2400" b="1" kern="0" dirty="0">
                <a:solidFill>
                  <a:srgbClr val="FF6600"/>
                </a:solidFill>
                <a:latin typeface="Times New Roman" pitchFamily="18" charset="0"/>
                <a:ea typeface="宋体"/>
              </a:rPr>
              <a:t>32KB</a:t>
            </a:r>
            <a:r>
              <a:rPr lang="zh-CN" altLang="en-US" sz="2400" b="1" kern="0" dirty="0">
                <a:solidFill>
                  <a:srgbClr val="FF6600"/>
                </a:solidFill>
                <a:latin typeface="Times New Roman" pitchFamily="18" charset="0"/>
                <a:ea typeface="宋体"/>
              </a:rPr>
              <a:t>）</a:t>
            </a:r>
          </a:p>
          <a:p>
            <a:pPr marL="273050" indent="-273050" algn="l">
              <a:spcBef>
                <a:spcPct val="20000"/>
              </a:spcBef>
              <a:buClr>
                <a:srgbClr val="008000"/>
              </a:buClr>
              <a:buSzPct val="75000"/>
              <a:buFont typeface="Wingdings" pitchFamily="2" charset="2"/>
              <a:buChar char="l"/>
            </a:pPr>
            <a:r>
              <a:rPr lang="zh-CN" altLang="en-US" sz="2400" b="1" kern="0" dirty="0">
                <a:solidFill>
                  <a:srgbClr val="000000"/>
                </a:solidFill>
                <a:latin typeface="Times New Roman" pitchFamily="18" charset="0"/>
                <a:ea typeface="宋体"/>
              </a:rPr>
              <a:t>启动区：</a:t>
            </a:r>
            <a:r>
              <a:rPr lang="en-US" altLang="zh-CN" sz="2400" b="1" kern="0" dirty="0">
                <a:solidFill>
                  <a:srgbClr val="000000"/>
                </a:solidFill>
                <a:latin typeface="Times New Roman" pitchFamily="18" charset="0"/>
                <a:ea typeface="宋体"/>
              </a:rPr>
              <a:t>FFFF0H</a:t>
            </a:r>
            <a:r>
              <a:rPr lang="zh-CN" altLang="en-US" sz="2400" b="1" kern="0" dirty="0">
                <a:solidFill>
                  <a:srgbClr val="000000"/>
                </a:solidFill>
                <a:latin typeface="Times New Roman" pitchFamily="18" charset="0"/>
                <a:ea typeface="宋体"/>
              </a:rPr>
              <a:t>～</a:t>
            </a:r>
            <a:r>
              <a:rPr lang="en-US" altLang="zh-CN" sz="2400" b="1" kern="0" dirty="0">
                <a:solidFill>
                  <a:srgbClr val="000000"/>
                </a:solidFill>
                <a:latin typeface="Times New Roman" pitchFamily="18" charset="0"/>
                <a:ea typeface="宋体"/>
              </a:rPr>
              <a:t>FFFFFH</a:t>
            </a:r>
            <a:r>
              <a:rPr lang="zh-CN" altLang="en-US" sz="2400" b="1" kern="0" dirty="0">
                <a:solidFill>
                  <a:srgbClr val="FF6600"/>
                </a:solidFill>
                <a:latin typeface="Times New Roman" pitchFamily="18" charset="0"/>
                <a:ea typeface="宋体"/>
              </a:rPr>
              <a:t>（</a:t>
            </a:r>
            <a:r>
              <a:rPr lang="en-US" altLang="zh-CN" sz="2400" b="1" kern="0" dirty="0">
                <a:solidFill>
                  <a:srgbClr val="FF6600"/>
                </a:solidFill>
                <a:latin typeface="Times New Roman" pitchFamily="18" charset="0"/>
                <a:ea typeface="宋体"/>
              </a:rPr>
              <a:t>16</a:t>
            </a:r>
            <a:r>
              <a:rPr lang="zh-CN" altLang="en-US" sz="2400" b="1" kern="0" dirty="0">
                <a:solidFill>
                  <a:srgbClr val="FF6600"/>
                </a:solidFill>
                <a:latin typeface="Times New Roman" pitchFamily="18" charset="0"/>
                <a:ea typeface="宋体"/>
              </a:rPr>
              <a:t>个字节）</a:t>
            </a:r>
            <a:br>
              <a:rPr lang="zh-CN" altLang="en-US" sz="2400" b="1" kern="0" dirty="0">
                <a:solidFill>
                  <a:srgbClr val="FF6600"/>
                </a:solidFill>
                <a:latin typeface="Times New Roman" pitchFamily="18" charset="0"/>
                <a:ea typeface="宋体"/>
              </a:rPr>
            </a:br>
            <a:r>
              <a:rPr lang="zh-CN" altLang="en-US" sz="2400" b="1" kern="0" dirty="0">
                <a:solidFill>
                  <a:srgbClr val="000000"/>
                </a:solidFill>
                <a:latin typeface="Times New Roman" pitchFamily="18" charset="0"/>
                <a:ea typeface="宋体"/>
              </a:rPr>
              <a:t>无条件转移指令</a:t>
            </a:r>
          </a:p>
        </p:txBody>
      </p:sp>
      <p:sp>
        <p:nvSpPr>
          <p:cNvPr id="8" name="内容占位符 2"/>
          <p:cNvSpPr txBox="1">
            <a:spLocks/>
          </p:cNvSpPr>
          <p:nvPr/>
        </p:nvSpPr>
        <p:spPr bwMode="auto">
          <a:xfrm>
            <a:off x="357188" y="836641"/>
            <a:ext cx="8501062" cy="97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800" b="1">
                <a:solidFill>
                  <a:schemeClr val="tx1"/>
                </a:solidFill>
                <a:latin typeface="+mn-lt"/>
                <a:ea typeface="楷体_GB2312" pitchFamily="49" charset="-122"/>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400" b="1">
                <a:solidFill>
                  <a:schemeClr val="tx1"/>
                </a:solidFill>
                <a:latin typeface="+mn-lt"/>
                <a:ea typeface="楷体_GB2312" pitchFamily="49"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000" b="1">
                <a:solidFill>
                  <a:schemeClr val="tx1"/>
                </a:solidFill>
                <a:latin typeface="+mn-lt"/>
                <a:ea typeface="楷体_GB2312" pitchFamily="49"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b="1">
                <a:solidFill>
                  <a:schemeClr val="tx1"/>
                </a:solidFill>
                <a:latin typeface="+mn-lt"/>
                <a:ea typeface="楷体_GB2312" pitchFamily="49"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1600" b="1">
                <a:solidFill>
                  <a:schemeClr val="tx1"/>
                </a:solidFill>
                <a:latin typeface="+mn-lt"/>
                <a:ea typeface="楷体_GB2312" pitchFamily="49" charset="-122"/>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a:spcBef>
                <a:spcPts val="0"/>
              </a:spcBef>
              <a:buFont typeface="Wingdings" panose="05000000000000000000" pitchFamily="2" charset="2"/>
              <a:buNone/>
              <a:defRPr/>
            </a:pPr>
            <a:r>
              <a:rPr lang="en-US" altLang="zh-CN" kern="0" dirty="0" smtClean="0">
                <a:latin typeface="Times New Roman" panose="02020603050405020304" pitchFamily="18" charset="0"/>
                <a:ea typeface="宋体" panose="02010600030101010101" pitchFamily="2" charset="-122"/>
                <a:cs typeface="Times New Roman" panose="02020603050405020304" pitchFamily="18" charset="0"/>
              </a:rPr>
              <a:t>2. </a:t>
            </a:r>
            <a:r>
              <a:rPr lang="zh-CN" altLang="en-US" kern="0" dirty="0" smtClean="0">
                <a:latin typeface="Times New Roman" panose="02020603050405020304" pitchFamily="18" charset="0"/>
                <a:ea typeface="宋体" panose="02010600030101010101" pitchFamily="2" charset="-122"/>
                <a:cs typeface="Times New Roman" panose="02020603050405020304" pitchFamily="18" charset="0"/>
              </a:rPr>
              <a:t>主存结构</a:t>
            </a:r>
            <a:endParaRPr lang="en-US" altLang="zh-CN" kern="0" dirty="0" smtClean="0">
              <a:latin typeface="Times New Roman" panose="02020603050405020304" pitchFamily="18" charset="0"/>
              <a:ea typeface="宋体" panose="02010600030101010101" pitchFamily="2" charset="-122"/>
              <a:cs typeface="Times New Roman" panose="02020603050405020304" pitchFamily="18" charset="0"/>
            </a:endParaRPr>
          </a:p>
          <a:p>
            <a:pPr marL="536575" lvl="1" indent="-268288">
              <a:spcBef>
                <a:spcPts val="0"/>
              </a:spcBef>
              <a:buClr>
                <a:srgbClr val="009900"/>
              </a:buClr>
              <a:buSzPct val="75000"/>
              <a:buFont typeface="Wingdings" panose="05000000000000000000" pitchFamily="2" charset="2"/>
              <a:buChar char="l"/>
              <a:defRPr/>
            </a:pPr>
            <a:r>
              <a:rPr lang="zh-CN" altLang="en-US" sz="2800" kern="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分段结构</a:t>
            </a:r>
            <a:r>
              <a:rPr lang="zh-CN" altLang="en-US" sz="2800" kern="0" dirty="0" smtClean="0">
                <a:latin typeface="Times New Roman" panose="02020603050405020304" pitchFamily="18" charset="0"/>
                <a:ea typeface="宋体" panose="02010600030101010101" pitchFamily="2" charset="-122"/>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animEffect transition="in" filter="slide(fromBottom)">
                                      <p:cBhvr>
                                        <p:cTn id="7" dur="500"/>
                                        <p:tgtEl>
                                          <p:spTgt spid="1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13" dur="500"/>
                                        <p:tgtEl>
                                          <p:spTgt spid="5">
                                            <p:txEl>
                                              <p:pRg st="0" end="0"/>
                                            </p:txEl>
                                          </p:spTgt>
                                        </p:tgtEl>
                                      </p:cBhvr>
                                    </p:animEffect>
                                  </p:childTnLst>
                                </p:cTn>
                              </p:par>
                            </p:childTnLst>
                          </p:cTn>
                        </p:par>
                        <p:par>
                          <p:cTn id="14" fill="hold">
                            <p:stCondLst>
                              <p:cond delay="500"/>
                            </p:stCondLst>
                            <p:childTnLst>
                              <p:par>
                                <p:cTn id="15" presetID="12" presetClass="entr" presetSubtype="4" fill="hold" nodeType="after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additive="base">
                                        <p:cTn id="17"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8" dur="500"/>
                                        <p:tgtEl>
                                          <p:spTgt spid="5">
                                            <p:txEl>
                                              <p:pRg st="1" end="1"/>
                                            </p:txEl>
                                          </p:spTgt>
                                        </p:tgtEl>
                                      </p:cBhvr>
                                    </p:animEffect>
                                  </p:childTnLst>
                                </p:cTn>
                              </p:par>
                            </p:childTnLst>
                          </p:cTn>
                        </p:par>
                        <p:par>
                          <p:cTn id="19" fill="hold">
                            <p:stCondLst>
                              <p:cond delay="1000"/>
                            </p:stCondLst>
                            <p:childTnLst>
                              <p:par>
                                <p:cTn id="20" presetID="12" presetClass="entr" presetSubtype="4" fill="hold" nodeType="after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 calcmode="lin" valueType="num">
                                      <p:cBhvr additive="base">
                                        <p:cTn id="22"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2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C0D3610A-01E7-4C37-ADA5-A329FA08AABF}" type="slidenum">
              <a:rPr lang="zh-CN" altLang="en-US"/>
              <a:pPr/>
              <a:t>160</a:t>
            </a:fld>
            <a:endParaRPr lang="en-US" altLang="zh-CN"/>
          </a:p>
        </p:txBody>
      </p:sp>
      <p:sp>
        <p:nvSpPr>
          <p:cNvPr id="760834" name="Rectangle 2"/>
          <p:cNvSpPr>
            <a:spLocks noGrp="1" noChangeArrowheads="1"/>
          </p:cNvSpPr>
          <p:nvPr>
            <p:ph type="title"/>
          </p:nvPr>
        </p:nvSpPr>
        <p:spPr>
          <a:xfrm>
            <a:off x="395420" y="374650"/>
            <a:ext cx="8596180" cy="533400"/>
          </a:xfrm>
        </p:spPr>
        <p:txBody>
          <a:bodyPr/>
          <a:lstStyle/>
          <a:p>
            <a:r>
              <a:rPr lang="en-US" altLang="zh-CN" dirty="0" smtClean="0">
                <a:ea typeface="黑体" pitchFamily="2" charset="-122"/>
              </a:rPr>
              <a:t>Pentium</a:t>
            </a:r>
            <a:r>
              <a:rPr lang="en-US" altLang="zh-CN" dirty="0">
                <a:ea typeface="黑体" pitchFamily="2" charset="-122"/>
              </a:rPr>
              <a:t>(</a:t>
            </a:r>
            <a:r>
              <a:rPr lang="zh-CN" altLang="en-US" dirty="0">
                <a:ea typeface="黑体" pitchFamily="2" charset="-122"/>
              </a:rPr>
              <a:t>奔腾</a:t>
            </a:r>
            <a:r>
              <a:rPr lang="en-US" altLang="zh-CN" dirty="0">
                <a:ea typeface="黑体" pitchFamily="2" charset="-122"/>
              </a:rPr>
              <a:t>)</a:t>
            </a:r>
            <a:r>
              <a:rPr lang="zh-CN" altLang="en-US" dirty="0">
                <a:ea typeface="黑体" pitchFamily="2" charset="-122"/>
              </a:rPr>
              <a:t>处理器</a:t>
            </a:r>
            <a:endParaRPr lang="zh-CN" altLang="en-US" dirty="0"/>
          </a:p>
        </p:txBody>
      </p:sp>
      <p:sp>
        <p:nvSpPr>
          <p:cNvPr id="6" name="内容占位符 5"/>
          <p:cNvSpPr>
            <a:spLocks noGrp="1"/>
          </p:cNvSpPr>
          <p:nvPr>
            <p:ph idx="1"/>
          </p:nvPr>
        </p:nvSpPr>
        <p:spPr>
          <a:xfrm>
            <a:off x="1071538" y="6010316"/>
            <a:ext cx="7000924" cy="633394"/>
          </a:xfrm>
        </p:spPr>
        <p:txBody>
          <a:bodyPr/>
          <a:lstStyle/>
          <a:p>
            <a:pPr algn="ctr">
              <a:buNone/>
            </a:pPr>
            <a:r>
              <a:rPr lang="zh-CN" altLang="en-US" dirty="0" smtClean="0">
                <a:latin typeface="宋体" charset="-122"/>
              </a:rPr>
              <a:t>调试寄存器</a:t>
            </a:r>
            <a:endParaRPr lang="zh-CN" altLang="en-US" dirty="0"/>
          </a:p>
        </p:txBody>
      </p:sp>
      <p:pic>
        <p:nvPicPr>
          <p:cNvPr id="27" name="Picture 5" descr="D:\待加工书稿\微型计算机原理及接口技术\02.files\image108.emz"/>
          <p:cNvPicPr>
            <a:picLocks noChangeAspect="1" noChangeArrowheads="1"/>
          </p:cNvPicPr>
          <p:nvPr/>
        </p:nvPicPr>
        <p:blipFill>
          <a:blip r:embed="rId3" cstate="print"/>
          <a:srcRect/>
          <a:stretch>
            <a:fillRect/>
          </a:stretch>
        </p:blipFill>
        <p:spPr bwMode="auto">
          <a:xfrm>
            <a:off x="1524000" y="801706"/>
            <a:ext cx="6096000" cy="5199062"/>
          </a:xfrm>
          <a:prstGeom prst="rect">
            <a:avLst/>
          </a:prstGeom>
          <a:noFill/>
        </p:spPr>
      </p:pic>
      <p:sp>
        <p:nvSpPr>
          <p:cNvPr id="29" name="TextBox 28"/>
          <p:cNvSpPr txBox="1"/>
          <p:nvPr/>
        </p:nvSpPr>
        <p:spPr>
          <a:xfrm>
            <a:off x="6072198" y="405450"/>
            <a:ext cx="2643206" cy="523220"/>
          </a:xfrm>
          <a:prstGeom prst="rect">
            <a:avLst/>
          </a:prstGeom>
          <a:noFill/>
        </p:spPr>
        <p:txBody>
          <a:bodyPr wrap="square" rtlCol="0">
            <a:spAutoFit/>
          </a:bodyPr>
          <a:lstStyle/>
          <a:p>
            <a:pPr algn="r"/>
            <a:r>
              <a:rPr lang="zh-CN" altLang="en-US" sz="2800" b="1" dirty="0" smtClean="0">
                <a:solidFill>
                  <a:srgbClr val="FF6600"/>
                </a:solidFill>
                <a:latin typeface="黑体" pitchFamily="49" charset="-122"/>
                <a:ea typeface="黑体" pitchFamily="49" charset="-122"/>
              </a:rPr>
              <a:t>内部寄存器</a:t>
            </a:r>
            <a:endParaRPr lang="zh-CN" altLang="en-US" sz="2800" b="1" dirty="0">
              <a:solidFill>
                <a:srgbClr val="FF6600"/>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C0D3610A-01E7-4C37-ADA5-A329FA08AABF}" type="slidenum">
              <a:rPr lang="zh-CN" altLang="en-US"/>
              <a:pPr/>
              <a:t>161</a:t>
            </a:fld>
            <a:endParaRPr lang="en-US" altLang="zh-CN"/>
          </a:p>
        </p:txBody>
      </p:sp>
      <p:sp>
        <p:nvSpPr>
          <p:cNvPr id="760834" name="Rectangle 2"/>
          <p:cNvSpPr>
            <a:spLocks noGrp="1" noChangeArrowheads="1"/>
          </p:cNvSpPr>
          <p:nvPr>
            <p:ph type="title"/>
          </p:nvPr>
        </p:nvSpPr>
        <p:spPr>
          <a:xfrm>
            <a:off x="395420" y="374650"/>
            <a:ext cx="8596180" cy="533400"/>
          </a:xfrm>
        </p:spPr>
        <p:txBody>
          <a:bodyPr/>
          <a:lstStyle/>
          <a:p>
            <a:r>
              <a:rPr lang="en-US" altLang="zh-CN" dirty="0" smtClean="0">
                <a:ea typeface="黑体" pitchFamily="2" charset="-122"/>
              </a:rPr>
              <a:t>Pentium</a:t>
            </a:r>
            <a:r>
              <a:rPr lang="en-US" altLang="zh-CN" dirty="0">
                <a:ea typeface="黑体" pitchFamily="2" charset="-122"/>
              </a:rPr>
              <a:t>(</a:t>
            </a:r>
            <a:r>
              <a:rPr lang="zh-CN" altLang="en-US" dirty="0">
                <a:ea typeface="黑体" pitchFamily="2" charset="-122"/>
              </a:rPr>
              <a:t>奔腾</a:t>
            </a:r>
            <a:r>
              <a:rPr lang="en-US" altLang="zh-CN" dirty="0">
                <a:ea typeface="黑体" pitchFamily="2" charset="-122"/>
              </a:rPr>
              <a:t>)</a:t>
            </a:r>
            <a:r>
              <a:rPr lang="zh-CN" altLang="en-US" dirty="0">
                <a:ea typeface="黑体" pitchFamily="2" charset="-122"/>
              </a:rPr>
              <a:t>处理器</a:t>
            </a:r>
            <a:endParaRPr lang="zh-CN" altLang="en-US" dirty="0"/>
          </a:p>
        </p:txBody>
      </p:sp>
      <p:sp>
        <p:nvSpPr>
          <p:cNvPr id="6" name="内容占位符 5"/>
          <p:cNvSpPr>
            <a:spLocks noGrp="1"/>
          </p:cNvSpPr>
          <p:nvPr>
            <p:ph idx="1"/>
          </p:nvPr>
        </p:nvSpPr>
        <p:spPr>
          <a:xfrm>
            <a:off x="1071538" y="5500702"/>
            <a:ext cx="7000924" cy="633394"/>
          </a:xfrm>
        </p:spPr>
        <p:txBody>
          <a:bodyPr/>
          <a:lstStyle/>
          <a:p>
            <a:pPr algn="ctr">
              <a:buNone/>
            </a:pPr>
            <a:r>
              <a:rPr lang="zh-CN" altLang="en-US" dirty="0" smtClean="0">
                <a:latin typeface="宋体" charset="-122"/>
              </a:rPr>
              <a:t>系统地址寄存器</a:t>
            </a:r>
            <a:endParaRPr lang="zh-CN" altLang="en-US" dirty="0"/>
          </a:p>
        </p:txBody>
      </p:sp>
      <p:pic>
        <p:nvPicPr>
          <p:cNvPr id="7" name="Picture 7" descr="D:\待加工书稿\微型计算机原理及接口技术\02.files\image110.emz"/>
          <p:cNvPicPr>
            <a:picLocks noChangeAspect="1" noChangeArrowheads="1"/>
          </p:cNvPicPr>
          <p:nvPr/>
        </p:nvPicPr>
        <p:blipFill>
          <a:blip r:embed="rId3" cstate="print"/>
          <a:srcRect/>
          <a:stretch>
            <a:fillRect/>
          </a:stretch>
        </p:blipFill>
        <p:spPr bwMode="auto">
          <a:xfrm>
            <a:off x="152550" y="1285860"/>
            <a:ext cx="8798142" cy="3071834"/>
          </a:xfrm>
          <a:prstGeom prst="rect">
            <a:avLst/>
          </a:prstGeom>
          <a:noFill/>
        </p:spPr>
      </p:pic>
      <p:sp>
        <p:nvSpPr>
          <p:cNvPr id="8" name="TextBox 7"/>
          <p:cNvSpPr txBox="1"/>
          <p:nvPr/>
        </p:nvSpPr>
        <p:spPr>
          <a:xfrm>
            <a:off x="6072198" y="405450"/>
            <a:ext cx="2643206" cy="523220"/>
          </a:xfrm>
          <a:prstGeom prst="rect">
            <a:avLst/>
          </a:prstGeom>
          <a:noFill/>
        </p:spPr>
        <p:txBody>
          <a:bodyPr wrap="square" rtlCol="0">
            <a:spAutoFit/>
          </a:bodyPr>
          <a:lstStyle/>
          <a:p>
            <a:pPr algn="r"/>
            <a:r>
              <a:rPr lang="zh-CN" altLang="en-US" sz="2800" b="1" dirty="0" smtClean="0">
                <a:solidFill>
                  <a:srgbClr val="FF6600"/>
                </a:solidFill>
                <a:latin typeface="黑体" pitchFamily="49" charset="-122"/>
                <a:ea typeface="黑体" pitchFamily="49" charset="-122"/>
              </a:rPr>
              <a:t>内部寄存器</a:t>
            </a:r>
            <a:endParaRPr lang="zh-CN" altLang="en-US" sz="2800" b="1" dirty="0">
              <a:solidFill>
                <a:srgbClr val="FF6600"/>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82100847-346C-4DFE-A021-18A692A0A471}" type="slidenum">
              <a:rPr lang="zh-CN" altLang="en-US"/>
              <a:pPr/>
              <a:t>162</a:t>
            </a:fld>
            <a:endParaRPr lang="en-US" altLang="zh-CN"/>
          </a:p>
        </p:txBody>
      </p:sp>
      <p:sp>
        <p:nvSpPr>
          <p:cNvPr id="762882" name="Rectangle 2"/>
          <p:cNvSpPr>
            <a:spLocks noGrp="1" noChangeArrowheads="1"/>
          </p:cNvSpPr>
          <p:nvPr>
            <p:ph type="title"/>
          </p:nvPr>
        </p:nvSpPr>
        <p:spPr>
          <a:xfrm>
            <a:off x="395420" y="374650"/>
            <a:ext cx="8596180" cy="533400"/>
          </a:xfrm>
        </p:spPr>
        <p:txBody>
          <a:bodyPr/>
          <a:lstStyle/>
          <a:p>
            <a:r>
              <a:rPr lang="en-US" altLang="zh-CN" dirty="0" smtClean="0">
                <a:ea typeface="黑体" pitchFamily="2" charset="-122"/>
              </a:rPr>
              <a:t>Pentium</a:t>
            </a:r>
            <a:r>
              <a:rPr lang="en-US" altLang="zh-CN" dirty="0">
                <a:ea typeface="黑体" pitchFamily="2" charset="-122"/>
              </a:rPr>
              <a:t>(</a:t>
            </a:r>
            <a:r>
              <a:rPr lang="zh-CN" altLang="en-US" dirty="0">
                <a:ea typeface="黑体" pitchFamily="2" charset="-122"/>
              </a:rPr>
              <a:t>奔腾</a:t>
            </a:r>
            <a:r>
              <a:rPr lang="en-US" altLang="zh-CN" dirty="0">
                <a:ea typeface="黑体" pitchFamily="2" charset="-122"/>
              </a:rPr>
              <a:t>)</a:t>
            </a:r>
            <a:r>
              <a:rPr lang="zh-CN" altLang="en-US" dirty="0">
                <a:ea typeface="黑体" pitchFamily="2" charset="-122"/>
              </a:rPr>
              <a:t>处理器</a:t>
            </a:r>
            <a:endParaRPr lang="zh-CN" altLang="en-US" dirty="0"/>
          </a:p>
        </p:txBody>
      </p:sp>
      <p:sp>
        <p:nvSpPr>
          <p:cNvPr id="762883" name="Rectangle 3"/>
          <p:cNvSpPr>
            <a:spLocks noGrp="1" noChangeArrowheads="1"/>
          </p:cNvSpPr>
          <p:nvPr>
            <p:ph type="body" idx="1"/>
          </p:nvPr>
        </p:nvSpPr>
        <p:spPr>
          <a:xfrm>
            <a:off x="152400" y="990600"/>
            <a:ext cx="8839200" cy="5715000"/>
          </a:xfrm>
        </p:spPr>
        <p:txBody>
          <a:bodyPr/>
          <a:lstStyle/>
          <a:p>
            <a:pPr marL="533400" indent="-533400">
              <a:spcBef>
                <a:spcPts val="600"/>
              </a:spcBef>
              <a:buSzTx/>
              <a:buFont typeface="Wingdings" pitchFamily="2" charset="2"/>
              <a:buAutoNum type="arabicPeriod" startAt="2"/>
            </a:pPr>
            <a:r>
              <a:rPr lang="zh-CN" altLang="en-US" dirty="0"/>
              <a:t>特权级与描述符</a:t>
            </a:r>
          </a:p>
          <a:p>
            <a:pPr marL="1071563" lvl="1" indent="-533400">
              <a:spcBef>
                <a:spcPts val="600"/>
              </a:spcBef>
              <a:buSzTx/>
              <a:buFont typeface="Wingdings" pitchFamily="2" charset="2"/>
              <a:buAutoNum type="circleNumDbPlain"/>
            </a:pPr>
            <a:r>
              <a:rPr lang="zh-CN" altLang="en-US" dirty="0"/>
              <a:t>特权级</a:t>
            </a:r>
          </a:p>
          <a:p>
            <a:pPr marL="1071563" lvl="1" indent="-533400">
              <a:spcBef>
                <a:spcPts val="600"/>
              </a:spcBef>
              <a:buSzTx/>
              <a:buFont typeface="Wingdings" pitchFamily="2" charset="2"/>
              <a:buAutoNum type="circleNumDbPlain"/>
            </a:pPr>
            <a:r>
              <a:rPr lang="zh-CN" altLang="en-US" dirty="0"/>
              <a:t>保护措施</a:t>
            </a:r>
          </a:p>
          <a:p>
            <a:pPr marL="1071563" lvl="1" indent="-533400">
              <a:spcBef>
                <a:spcPts val="600"/>
              </a:spcBef>
              <a:buSzTx/>
              <a:buFont typeface="Wingdings" pitchFamily="2" charset="2"/>
              <a:buAutoNum type="circleNumDbPlain"/>
            </a:pPr>
            <a:r>
              <a:rPr lang="zh-CN" altLang="en-US" dirty="0"/>
              <a:t>描述符</a:t>
            </a:r>
          </a:p>
          <a:p>
            <a:pPr marL="1876425" lvl="2" indent="-533400">
              <a:spcBef>
                <a:spcPts val="600"/>
              </a:spcBef>
              <a:buSzTx/>
              <a:buFont typeface="Wingdings" pitchFamily="2" charset="2"/>
              <a:buAutoNum type="alphaLcParenR"/>
            </a:pPr>
            <a:r>
              <a:rPr lang="zh-CN" altLang="en-US" dirty="0"/>
              <a:t>选择符</a:t>
            </a:r>
          </a:p>
          <a:p>
            <a:pPr marL="1876425" lvl="2" indent="-533400">
              <a:spcBef>
                <a:spcPts val="600"/>
              </a:spcBef>
              <a:buSzTx/>
              <a:buFont typeface="Wingdings" pitchFamily="2" charset="2"/>
              <a:buAutoNum type="alphaLcParenR"/>
            </a:pPr>
            <a:r>
              <a:rPr lang="zh-CN" altLang="en-US" dirty="0"/>
              <a:t>段描述符</a:t>
            </a:r>
          </a:p>
          <a:p>
            <a:pPr marL="1876425" lvl="2" indent="-533400">
              <a:spcBef>
                <a:spcPts val="600"/>
              </a:spcBef>
              <a:buSzTx/>
              <a:buFont typeface="Wingdings" pitchFamily="2" charset="2"/>
              <a:buAutoNum type="alphaLcParenR"/>
            </a:pPr>
            <a:r>
              <a:rPr lang="zh-CN" altLang="en-US" dirty="0"/>
              <a:t>系统描述符</a:t>
            </a:r>
          </a:p>
          <a:p>
            <a:pPr marL="1876425" lvl="2" indent="-533400">
              <a:spcBef>
                <a:spcPts val="600"/>
              </a:spcBef>
              <a:buSzTx/>
              <a:buFont typeface="Wingdings" pitchFamily="2" charset="2"/>
              <a:buAutoNum type="alphaLcParenR"/>
            </a:pPr>
            <a:r>
              <a:rPr lang="zh-CN" altLang="en-US" dirty="0"/>
              <a:t>中断描述符</a:t>
            </a: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82100847-346C-4DFE-A021-18A692A0A471}" type="slidenum">
              <a:rPr lang="zh-CN" altLang="en-US"/>
              <a:pPr/>
              <a:t>163</a:t>
            </a:fld>
            <a:endParaRPr lang="en-US" altLang="zh-CN"/>
          </a:p>
        </p:txBody>
      </p:sp>
      <p:sp>
        <p:nvSpPr>
          <p:cNvPr id="762882" name="Rectangle 2"/>
          <p:cNvSpPr>
            <a:spLocks noGrp="1" noChangeArrowheads="1"/>
          </p:cNvSpPr>
          <p:nvPr>
            <p:ph type="title"/>
          </p:nvPr>
        </p:nvSpPr>
        <p:spPr>
          <a:xfrm>
            <a:off x="395420" y="374650"/>
            <a:ext cx="8596180" cy="533400"/>
          </a:xfrm>
        </p:spPr>
        <p:txBody>
          <a:bodyPr/>
          <a:lstStyle/>
          <a:p>
            <a:r>
              <a:rPr lang="en-US" altLang="zh-CN" dirty="0" smtClean="0">
                <a:ea typeface="黑体" pitchFamily="2" charset="-122"/>
              </a:rPr>
              <a:t>Pentium</a:t>
            </a:r>
            <a:r>
              <a:rPr lang="en-US" altLang="zh-CN" dirty="0">
                <a:ea typeface="黑体" pitchFamily="2" charset="-122"/>
              </a:rPr>
              <a:t>(</a:t>
            </a:r>
            <a:r>
              <a:rPr lang="zh-CN" altLang="en-US" dirty="0">
                <a:ea typeface="黑体" pitchFamily="2" charset="-122"/>
              </a:rPr>
              <a:t>奔腾</a:t>
            </a:r>
            <a:r>
              <a:rPr lang="en-US" altLang="zh-CN" dirty="0">
                <a:ea typeface="黑体" pitchFamily="2" charset="-122"/>
              </a:rPr>
              <a:t>)</a:t>
            </a:r>
            <a:r>
              <a:rPr lang="zh-CN" altLang="en-US" dirty="0">
                <a:ea typeface="黑体" pitchFamily="2" charset="-122"/>
              </a:rPr>
              <a:t>处理器</a:t>
            </a:r>
            <a:endParaRPr lang="zh-CN" altLang="en-US" dirty="0"/>
          </a:p>
        </p:txBody>
      </p:sp>
      <p:sp>
        <p:nvSpPr>
          <p:cNvPr id="762883" name="Rectangle 3"/>
          <p:cNvSpPr>
            <a:spLocks noGrp="1" noChangeArrowheads="1"/>
          </p:cNvSpPr>
          <p:nvPr>
            <p:ph type="body" idx="1"/>
          </p:nvPr>
        </p:nvSpPr>
        <p:spPr>
          <a:xfrm>
            <a:off x="152400" y="990600"/>
            <a:ext cx="8839200" cy="5715000"/>
          </a:xfrm>
        </p:spPr>
        <p:txBody>
          <a:bodyPr/>
          <a:lstStyle/>
          <a:p>
            <a:pPr marL="533400" indent="-533400">
              <a:spcBef>
                <a:spcPct val="10000"/>
              </a:spcBef>
              <a:buSzTx/>
              <a:buFont typeface="Wingdings" pitchFamily="2" charset="2"/>
              <a:buAutoNum type="arabicPeriod" startAt="2"/>
            </a:pPr>
            <a:r>
              <a:rPr lang="zh-CN" altLang="en-US" dirty="0"/>
              <a:t>特权级与描述符</a:t>
            </a:r>
          </a:p>
          <a:p>
            <a:pPr marL="1071563" lvl="1" indent="-533400">
              <a:spcBef>
                <a:spcPct val="10000"/>
              </a:spcBef>
              <a:buSzTx/>
              <a:buFont typeface="Wingdings" pitchFamily="2" charset="2"/>
              <a:buAutoNum type="circleNumDbPlain"/>
            </a:pPr>
            <a:r>
              <a:rPr lang="zh-CN" altLang="en-US" dirty="0"/>
              <a:t>特权</a:t>
            </a:r>
            <a:r>
              <a:rPr lang="zh-CN" altLang="en-US" dirty="0" smtClean="0"/>
              <a:t>级</a:t>
            </a:r>
            <a:endParaRPr lang="zh-CN" altLang="en-US" dirty="0"/>
          </a:p>
        </p:txBody>
      </p:sp>
      <p:pic>
        <p:nvPicPr>
          <p:cNvPr id="6" name="Picture 7" descr="D:\待加工书稿\微型计算机原理及接口技术\02.files\image112.emz"/>
          <p:cNvPicPr>
            <a:picLocks noChangeAspect="1" noChangeArrowheads="1"/>
          </p:cNvPicPr>
          <p:nvPr/>
        </p:nvPicPr>
        <p:blipFill>
          <a:blip r:embed="rId3" cstate="print"/>
          <a:srcRect/>
          <a:stretch>
            <a:fillRect/>
          </a:stretch>
        </p:blipFill>
        <p:spPr bwMode="auto">
          <a:xfrm>
            <a:off x="1214414" y="928670"/>
            <a:ext cx="7715304" cy="5543143"/>
          </a:xfrm>
          <a:prstGeom prst="rect">
            <a:avLst/>
          </a:prstGeom>
          <a:noFill/>
        </p:spPr>
      </p:pic>
      <p:sp>
        <p:nvSpPr>
          <p:cNvPr id="7" name="TextBox 6"/>
          <p:cNvSpPr txBox="1"/>
          <p:nvPr/>
        </p:nvSpPr>
        <p:spPr>
          <a:xfrm>
            <a:off x="357158" y="5977614"/>
            <a:ext cx="3571900" cy="523220"/>
          </a:xfrm>
          <a:prstGeom prst="rect">
            <a:avLst/>
          </a:prstGeom>
          <a:noFill/>
        </p:spPr>
        <p:txBody>
          <a:bodyPr wrap="square" rtlCol="0">
            <a:spAutoFit/>
          </a:bodyPr>
          <a:lstStyle/>
          <a:p>
            <a:pPr algn="l"/>
            <a:r>
              <a:rPr lang="zh-CN" altLang="en-US" sz="2800" b="1" dirty="0" smtClean="0">
                <a:solidFill>
                  <a:srgbClr val="000099"/>
                </a:solidFill>
                <a:latin typeface="宋体" charset="-122"/>
              </a:rPr>
              <a:t>四级特权级示意图</a:t>
            </a:r>
            <a:endParaRPr lang="zh-CN" altLang="en-US" sz="2800" b="1" dirty="0">
              <a:solidFill>
                <a:srgbClr val="000099"/>
              </a:solidFill>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82100847-346C-4DFE-A021-18A692A0A471}" type="slidenum">
              <a:rPr lang="zh-CN" altLang="en-US"/>
              <a:pPr/>
              <a:t>164</a:t>
            </a:fld>
            <a:endParaRPr lang="en-US" altLang="zh-CN"/>
          </a:p>
        </p:txBody>
      </p:sp>
      <p:sp>
        <p:nvSpPr>
          <p:cNvPr id="762882" name="Rectangle 2"/>
          <p:cNvSpPr>
            <a:spLocks noGrp="1" noChangeArrowheads="1"/>
          </p:cNvSpPr>
          <p:nvPr>
            <p:ph type="title"/>
          </p:nvPr>
        </p:nvSpPr>
        <p:spPr>
          <a:xfrm>
            <a:off x="395420" y="374650"/>
            <a:ext cx="8596180" cy="533400"/>
          </a:xfrm>
        </p:spPr>
        <p:txBody>
          <a:bodyPr/>
          <a:lstStyle/>
          <a:p>
            <a:r>
              <a:rPr lang="en-US" altLang="zh-CN" dirty="0" smtClean="0">
                <a:ea typeface="黑体" pitchFamily="2" charset="-122"/>
              </a:rPr>
              <a:t>Pentium</a:t>
            </a:r>
            <a:r>
              <a:rPr lang="en-US" altLang="zh-CN" dirty="0">
                <a:ea typeface="黑体" pitchFamily="2" charset="-122"/>
              </a:rPr>
              <a:t>(</a:t>
            </a:r>
            <a:r>
              <a:rPr lang="zh-CN" altLang="en-US" dirty="0">
                <a:ea typeface="黑体" pitchFamily="2" charset="-122"/>
              </a:rPr>
              <a:t>奔腾</a:t>
            </a:r>
            <a:r>
              <a:rPr lang="en-US" altLang="zh-CN" dirty="0">
                <a:ea typeface="黑体" pitchFamily="2" charset="-122"/>
              </a:rPr>
              <a:t>)</a:t>
            </a:r>
            <a:r>
              <a:rPr lang="zh-CN" altLang="en-US" dirty="0">
                <a:ea typeface="黑体" pitchFamily="2" charset="-122"/>
              </a:rPr>
              <a:t>处理器</a:t>
            </a:r>
            <a:endParaRPr lang="zh-CN" altLang="en-US" dirty="0"/>
          </a:p>
        </p:txBody>
      </p:sp>
      <p:sp>
        <p:nvSpPr>
          <p:cNvPr id="762883" name="Rectangle 3"/>
          <p:cNvSpPr>
            <a:spLocks noGrp="1" noChangeArrowheads="1"/>
          </p:cNvSpPr>
          <p:nvPr>
            <p:ph type="body" idx="1"/>
          </p:nvPr>
        </p:nvSpPr>
        <p:spPr>
          <a:xfrm>
            <a:off x="428596" y="990600"/>
            <a:ext cx="8563004" cy="5715000"/>
          </a:xfrm>
        </p:spPr>
        <p:txBody>
          <a:bodyPr/>
          <a:lstStyle/>
          <a:p>
            <a:pPr marL="446088" indent="-446088">
              <a:spcBef>
                <a:spcPts val="600"/>
              </a:spcBef>
              <a:buSzTx/>
              <a:buFont typeface="Wingdings" pitchFamily="2" charset="2"/>
              <a:buAutoNum type="arabicPeriod" startAt="2"/>
            </a:pPr>
            <a:r>
              <a:rPr lang="zh-CN" altLang="en-US" dirty="0"/>
              <a:t>特权级与描述符</a:t>
            </a:r>
          </a:p>
          <a:p>
            <a:pPr marL="876300" lvl="1" indent="-514350">
              <a:spcBef>
                <a:spcPts val="600"/>
              </a:spcBef>
              <a:buSzTx/>
              <a:buFont typeface="+mj-ea"/>
              <a:buAutoNum type="circleNumDbPlain" startAt="2"/>
            </a:pPr>
            <a:r>
              <a:rPr lang="zh-CN" altLang="en-US" dirty="0" smtClean="0"/>
              <a:t>保护措施</a:t>
            </a:r>
          </a:p>
          <a:p>
            <a:pPr marL="1169988" lvl="2" indent="-457200">
              <a:spcBef>
                <a:spcPts val="600"/>
              </a:spcBef>
              <a:buSzTx/>
              <a:buFont typeface="Wingdings" pitchFamily="2" charset="2"/>
              <a:buAutoNum type="alphaLcParenR"/>
            </a:pPr>
            <a:r>
              <a:rPr lang="zh-CN" altLang="en-US" dirty="0" smtClean="0"/>
              <a:t>段属性保护</a:t>
            </a:r>
            <a:endParaRPr lang="en-US" altLang="zh-CN" dirty="0" smtClean="0"/>
          </a:p>
          <a:p>
            <a:pPr marL="1169988" lvl="2" indent="-457200">
              <a:spcBef>
                <a:spcPts val="600"/>
              </a:spcBef>
              <a:buSzTx/>
              <a:buFont typeface="Wingdings" pitchFamily="2" charset="2"/>
              <a:buAutoNum type="alphaLcParenR"/>
            </a:pPr>
            <a:r>
              <a:rPr lang="zh-CN" altLang="en-US" dirty="0" smtClean="0"/>
              <a:t>对段的读</a:t>
            </a:r>
            <a:r>
              <a:rPr lang="en-US" altLang="zh-CN" dirty="0" smtClean="0"/>
              <a:t>/</a:t>
            </a:r>
            <a:r>
              <a:rPr lang="zh-CN" altLang="en-US" dirty="0" smtClean="0"/>
              <a:t>写权限保护</a:t>
            </a:r>
            <a:endParaRPr lang="en-US" altLang="zh-CN" dirty="0" smtClean="0"/>
          </a:p>
          <a:p>
            <a:pPr marL="1169988" lvl="2" indent="-457200">
              <a:spcBef>
                <a:spcPts val="600"/>
              </a:spcBef>
              <a:buSzTx/>
              <a:buFont typeface="Wingdings" pitchFamily="2" charset="2"/>
              <a:buAutoNum type="alphaLcParenR"/>
            </a:pPr>
            <a:r>
              <a:rPr lang="zh-CN" altLang="en-US" dirty="0" smtClean="0"/>
              <a:t>段限制检查</a:t>
            </a:r>
            <a:endParaRPr lang="en-US" altLang="zh-CN" dirty="0" smtClean="0"/>
          </a:p>
          <a:p>
            <a:pPr marL="1169988" lvl="2" indent="-457200">
              <a:spcBef>
                <a:spcPts val="600"/>
              </a:spcBef>
              <a:buSzTx/>
              <a:buFont typeface="Wingdings" pitchFamily="2" charset="2"/>
              <a:buAutoNum type="alphaLcParenR"/>
            </a:pPr>
            <a:r>
              <a:rPr lang="zh-CN" altLang="en-US" dirty="0" smtClean="0"/>
              <a:t>存在性检查</a:t>
            </a:r>
            <a:endParaRPr lang="en-US" altLang="zh-CN" dirty="0" smtClean="0"/>
          </a:p>
          <a:p>
            <a:pPr marL="1169988" lvl="2" indent="-457200">
              <a:spcBef>
                <a:spcPts val="600"/>
              </a:spcBef>
              <a:buSzTx/>
              <a:buFont typeface="Wingdings" pitchFamily="2" charset="2"/>
              <a:buAutoNum type="alphaLcParenR"/>
            </a:pPr>
            <a:r>
              <a:rPr lang="zh-CN" altLang="en-US" dirty="0" smtClean="0"/>
              <a:t>任务间的保护</a:t>
            </a:r>
            <a:endParaRPr lang="zh-CN" altLang="en-US"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82100847-346C-4DFE-A021-18A692A0A471}" type="slidenum">
              <a:rPr lang="zh-CN" altLang="en-US"/>
              <a:pPr/>
              <a:t>165</a:t>
            </a:fld>
            <a:endParaRPr lang="en-US" altLang="zh-CN"/>
          </a:p>
        </p:txBody>
      </p:sp>
      <p:sp>
        <p:nvSpPr>
          <p:cNvPr id="762882" name="Rectangle 2"/>
          <p:cNvSpPr>
            <a:spLocks noGrp="1" noChangeArrowheads="1"/>
          </p:cNvSpPr>
          <p:nvPr>
            <p:ph type="title"/>
          </p:nvPr>
        </p:nvSpPr>
        <p:spPr>
          <a:xfrm>
            <a:off x="395420" y="374650"/>
            <a:ext cx="8596180" cy="533400"/>
          </a:xfrm>
        </p:spPr>
        <p:txBody>
          <a:bodyPr/>
          <a:lstStyle/>
          <a:p>
            <a:r>
              <a:rPr lang="en-US" altLang="zh-CN" dirty="0" smtClean="0">
                <a:ea typeface="黑体" pitchFamily="2" charset="-122"/>
              </a:rPr>
              <a:t>Pentium</a:t>
            </a:r>
            <a:r>
              <a:rPr lang="en-US" altLang="zh-CN" dirty="0">
                <a:ea typeface="黑体" pitchFamily="2" charset="-122"/>
              </a:rPr>
              <a:t>(</a:t>
            </a:r>
            <a:r>
              <a:rPr lang="zh-CN" altLang="en-US" dirty="0">
                <a:ea typeface="黑体" pitchFamily="2" charset="-122"/>
              </a:rPr>
              <a:t>奔腾</a:t>
            </a:r>
            <a:r>
              <a:rPr lang="en-US" altLang="zh-CN" dirty="0">
                <a:ea typeface="黑体" pitchFamily="2" charset="-122"/>
              </a:rPr>
              <a:t>)</a:t>
            </a:r>
            <a:r>
              <a:rPr lang="zh-CN" altLang="en-US" dirty="0">
                <a:ea typeface="黑体" pitchFamily="2" charset="-122"/>
              </a:rPr>
              <a:t>处理器</a:t>
            </a:r>
            <a:endParaRPr lang="zh-CN" altLang="en-US" dirty="0"/>
          </a:p>
        </p:txBody>
      </p:sp>
      <p:sp>
        <p:nvSpPr>
          <p:cNvPr id="762883" name="Rectangle 3"/>
          <p:cNvSpPr>
            <a:spLocks noGrp="1" noChangeArrowheads="1"/>
          </p:cNvSpPr>
          <p:nvPr>
            <p:ph type="body" idx="1"/>
          </p:nvPr>
        </p:nvSpPr>
        <p:spPr>
          <a:xfrm>
            <a:off x="571472" y="990600"/>
            <a:ext cx="8420128" cy="5715000"/>
          </a:xfrm>
        </p:spPr>
        <p:txBody>
          <a:bodyPr/>
          <a:lstStyle/>
          <a:p>
            <a:pPr marL="361950" indent="-361950">
              <a:spcBef>
                <a:spcPct val="10000"/>
              </a:spcBef>
              <a:buSzTx/>
              <a:buFont typeface="Wingdings" pitchFamily="2" charset="2"/>
              <a:buAutoNum type="arabicPeriod" startAt="2"/>
            </a:pPr>
            <a:r>
              <a:rPr lang="zh-CN" altLang="en-US" dirty="0"/>
              <a:t>特权级与描述符</a:t>
            </a:r>
          </a:p>
          <a:p>
            <a:pPr marL="808038" lvl="1" indent="-446088">
              <a:spcBef>
                <a:spcPct val="10000"/>
              </a:spcBef>
              <a:buSzTx/>
              <a:buFont typeface="+mj-ea"/>
              <a:buAutoNum type="circleNumDbPlain" startAt="3"/>
            </a:pPr>
            <a:r>
              <a:rPr lang="zh-CN" altLang="en-US" dirty="0" smtClean="0"/>
              <a:t>描述符</a:t>
            </a:r>
            <a:endParaRPr lang="zh-CN" altLang="en-US" dirty="0"/>
          </a:p>
          <a:p>
            <a:pPr marL="1169988" lvl="2" indent="-457200">
              <a:spcBef>
                <a:spcPct val="10000"/>
              </a:spcBef>
              <a:buSzTx/>
              <a:buFont typeface="Wingdings" pitchFamily="2" charset="2"/>
              <a:buAutoNum type="alphaLcParenR"/>
            </a:pPr>
            <a:r>
              <a:rPr lang="zh-CN" altLang="en-US" dirty="0"/>
              <a:t>选择符</a:t>
            </a:r>
          </a:p>
          <a:p>
            <a:pPr marL="1169988" lvl="2" indent="-457200">
              <a:spcBef>
                <a:spcPct val="10000"/>
              </a:spcBef>
              <a:buSzTx/>
              <a:buFont typeface="Wingdings" pitchFamily="2" charset="2"/>
              <a:buAutoNum type="alphaLcParenR"/>
            </a:pPr>
            <a:r>
              <a:rPr lang="zh-CN" altLang="en-US" dirty="0">
                <a:solidFill>
                  <a:schemeClr val="bg1">
                    <a:lumMod val="75000"/>
                  </a:schemeClr>
                </a:solidFill>
              </a:rPr>
              <a:t>段描述符</a:t>
            </a:r>
          </a:p>
          <a:p>
            <a:pPr marL="1169988" lvl="2" indent="-457200">
              <a:spcBef>
                <a:spcPct val="10000"/>
              </a:spcBef>
              <a:buSzTx/>
              <a:buFont typeface="Wingdings" pitchFamily="2" charset="2"/>
              <a:buAutoNum type="alphaLcParenR"/>
            </a:pPr>
            <a:r>
              <a:rPr lang="zh-CN" altLang="en-US" dirty="0">
                <a:solidFill>
                  <a:schemeClr val="bg1">
                    <a:lumMod val="75000"/>
                  </a:schemeClr>
                </a:solidFill>
              </a:rPr>
              <a:t>系统描述符</a:t>
            </a:r>
          </a:p>
          <a:p>
            <a:pPr marL="1169988" lvl="2" indent="-457200">
              <a:spcBef>
                <a:spcPct val="10000"/>
              </a:spcBef>
              <a:buSzTx/>
              <a:buFont typeface="Wingdings" pitchFamily="2" charset="2"/>
              <a:buAutoNum type="alphaLcParenR"/>
            </a:pPr>
            <a:r>
              <a:rPr lang="zh-CN" altLang="en-US" dirty="0">
                <a:solidFill>
                  <a:schemeClr val="bg1">
                    <a:lumMod val="75000"/>
                  </a:schemeClr>
                </a:solidFill>
              </a:rPr>
              <a:t>中断描述符</a:t>
            </a:r>
          </a:p>
        </p:txBody>
      </p:sp>
      <p:pic>
        <p:nvPicPr>
          <p:cNvPr id="6" name="Picture 7" descr="D:\待加工书稿\微型计算机原理及接口技术\02.files\image114.emz"/>
          <p:cNvPicPr>
            <a:picLocks noChangeAspect="1" noChangeArrowheads="1"/>
          </p:cNvPicPr>
          <p:nvPr/>
        </p:nvPicPr>
        <p:blipFill>
          <a:blip r:embed="rId3" cstate="print"/>
          <a:srcRect/>
          <a:stretch>
            <a:fillRect/>
          </a:stretch>
        </p:blipFill>
        <p:spPr bwMode="auto">
          <a:xfrm>
            <a:off x="675268" y="4191664"/>
            <a:ext cx="7682946" cy="1166162"/>
          </a:xfrm>
          <a:prstGeom prst="rect">
            <a:avLst/>
          </a:prstGeom>
          <a:noFill/>
        </p:spPr>
      </p:pic>
      <p:sp>
        <p:nvSpPr>
          <p:cNvPr id="7" name="矩形 6"/>
          <p:cNvSpPr/>
          <p:nvPr/>
        </p:nvSpPr>
        <p:spPr>
          <a:xfrm>
            <a:off x="3685607" y="5548986"/>
            <a:ext cx="2100839" cy="523220"/>
          </a:xfrm>
          <a:prstGeom prst="rect">
            <a:avLst/>
          </a:prstGeom>
        </p:spPr>
        <p:txBody>
          <a:bodyPr wrap="square">
            <a:spAutoFit/>
          </a:bodyPr>
          <a:lstStyle/>
          <a:p>
            <a:r>
              <a:rPr lang="zh-CN" altLang="en-US" sz="2800" b="1" dirty="0" smtClean="0">
                <a:latin typeface="宋体" charset="-122"/>
              </a:rPr>
              <a:t>选择符格式</a:t>
            </a:r>
            <a:r>
              <a:rPr lang="zh-CN" altLang="en-US" sz="2800" b="1" dirty="0" smtClean="0"/>
              <a:t> </a:t>
            </a:r>
            <a:endParaRPr lang="zh-CN" altLang="en-US" sz="2800" b="1" dirty="0"/>
          </a:p>
        </p:txBody>
      </p:sp>
      <p:sp>
        <p:nvSpPr>
          <p:cNvPr id="8" name="TextBox 7"/>
          <p:cNvSpPr txBox="1"/>
          <p:nvPr/>
        </p:nvSpPr>
        <p:spPr>
          <a:xfrm>
            <a:off x="6786578" y="3786190"/>
            <a:ext cx="1571636" cy="523220"/>
          </a:xfrm>
          <a:prstGeom prst="rect">
            <a:avLst/>
          </a:prstGeom>
          <a:noFill/>
        </p:spPr>
        <p:txBody>
          <a:bodyPr wrap="square" rtlCol="0">
            <a:spAutoFit/>
          </a:bodyPr>
          <a:lstStyle/>
          <a:p>
            <a:r>
              <a:rPr lang="zh-CN" altLang="en-US" sz="2800" b="1" dirty="0" smtClean="0">
                <a:solidFill>
                  <a:srgbClr val="FF0066"/>
                </a:solidFill>
              </a:rPr>
              <a:t>特权级</a:t>
            </a:r>
            <a:endParaRPr lang="zh-CN" altLang="en-US" sz="2800" b="1" dirty="0">
              <a:solidFill>
                <a:srgbClr val="FF0066"/>
              </a:solidFill>
            </a:endParaRPr>
          </a:p>
        </p:txBody>
      </p:sp>
      <p:sp>
        <p:nvSpPr>
          <p:cNvPr id="9" name="TextBox 8"/>
          <p:cNvSpPr txBox="1"/>
          <p:nvPr/>
        </p:nvSpPr>
        <p:spPr>
          <a:xfrm>
            <a:off x="5500694" y="3334408"/>
            <a:ext cx="1857388" cy="523220"/>
          </a:xfrm>
          <a:prstGeom prst="rect">
            <a:avLst/>
          </a:prstGeom>
          <a:noFill/>
        </p:spPr>
        <p:txBody>
          <a:bodyPr wrap="square" rtlCol="0">
            <a:spAutoFit/>
          </a:bodyPr>
          <a:lstStyle/>
          <a:p>
            <a:r>
              <a:rPr lang="zh-CN" altLang="en-US" sz="2800" b="1" dirty="0" smtClean="0">
                <a:solidFill>
                  <a:srgbClr val="FF0066"/>
                </a:solidFill>
              </a:rPr>
              <a:t>全局</a:t>
            </a:r>
            <a:r>
              <a:rPr lang="en-US" altLang="zh-CN" sz="2800" b="1" dirty="0" smtClean="0">
                <a:solidFill>
                  <a:srgbClr val="FF0066"/>
                </a:solidFill>
              </a:rPr>
              <a:t>/</a:t>
            </a:r>
            <a:r>
              <a:rPr lang="zh-CN" altLang="en-US" sz="2800" b="1" dirty="0" smtClean="0">
                <a:solidFill>
                  <a:srgbClr val="FF0066"/>
                </a:solidFill>
              </a:rPr>
              <a:t>局部</a:t>
            </a:r>
            <a:endParaRPr lang="zh-CN" altLang="en-US" sz="2800" b="1" dirty="0">
              <a:solidFill>
                <a:srgbClr val="FF0066"/>
              </a:solidFill>
            </a:endParaRPr>
          </a:p>
        </p:txBody>
      </p:sp>
      <p:cxnSp>
        <p:nvCxnSpPr>
          <p:cNvPr id="11" name="直接箭头连接符 10"/>
          <p:cNvCxnSpPr/>
          <p:nvPr/>
        </p:nvCxnSpPr>
        <p:spPr bwMode="auto">
          <a:xfrm rot="5400000" flipH="1" flipV="1">
            <a:off x="5857884" y="4214818"/>
            <a:ext cx="857256" cy="1588"/>
          </a:xfrm>
          <a:prstGeom prst="straightConnector1">
            <a:avLst/>
          </a:prstGeom>
          <a:noFill/>
          <a:ln w="28575" cap="flat" cmpd="sng" algn="ctr">
            <a:solidFill>
              <a:srgbClr val="FF6600"/>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82100847-346C-4DFE-A021-18A692A0A471}" type="slidenum">
              <a:rPr lang="zh-CN" altLang="en-US"/>
              <a:pPr/>
              <a:t>166</a:t>
            </a:fld>
            <a:endParaRPr lang="en-US" altLang="zh-CN"/>
          </a:p>
        </p:txBody>
      </p:sp>
      <p:sp>
        <p:nvSpPr>
          <p:cNvPr id="762882" name="Rectangle 2"/>
          <p:cNvSpPr>
            <a:spLocks noGrp="1" noChangeArrowheads="1"/>
          </p:cNvSpPr>
          <p:nvPr>
            <p:ph type="title"/>
          </p:nvPr>
        </p:nvSpPr>
        <p:spPr>
          <a:xfrm>
            <a:off x="395420" y="374650"/>
            <a:ext cx="8596180" cy="533400"/>
          </a:xfrm>
        </p:spPr>
        <p:txBody>
          <a:bodyPr/>
          <a:lstStyle/>
          <a:p>
            <a:r>
              <a:rPr lang="en-US" altLang="zh-CN" dirty="0" smtClean="0">
                <a:ea typeface="黑体" pitchFamily="2" charset="-122"/>
              </a:rPr>
              <a:t>Pentium</a:t>
            </a:r>
            <a:r>
              <a:rPr lang="en-US" altLang="zh-CN" dirty="0">
                <a:ea typeface="黑体" pitchFamily="2" charset="-122"/>
              </a:rPr>
              <a:t>(</a:t>
            </a:r>
            <a:r>
              <a:rPr lang="zh-CN" altLang="en-US" dirty="0">
                <a:ea typeface="黑体" pitchFamily="2" charset="-122"/>
              </a:rPr>
              <a:t>奔腾</a:t>
            </a:r>
            <a:r>
              <a:rPr lang="en-US" altLang="zh-CN" dirty="0">
                <a:ea typeface="黑体" pitchFamily="2" charset="-122"/>
              </a:rPr>
              <a:t>)</a:t>
            </a:r>
            <a:r>
              <a:rPr lang="zh-CN" altLang="en-US" dirty="0">
                <a:ea typeface="黑体" pitchFamily="2" charset="-122"/>
              </a:rPr>
              <a:t>处理器</a:t>
            </a:r>
            <a:endParaRPr lang="zh-CN" altLang="en-US" dirty="0"/>
          </a:p>
        </p:txBody>
      </p:sp>
      <p:sp>
        <p:nvSpPr>
          <p:cNvPr id="762883" name="Rectangle 3"/>
          <p:cNvSpPr>
            <a:spLocks noGrp="1" noChangeArrowheads="1"/>
          </p:cNvSpPr>
          <p:nvPr>
            <p:ph type="body" idx="1"/>
          </p:nvPr>
        </p:nvSpPr>
        <p:spPr>
          <a:xfrm>
            <a:off x="571472" y="990600"/>
            <a:ext cx="8420128" cy="5715000"/>
          </a:xfrm>
        </p:spPr>
        <p:txBody>
          <a:bodyPr/>
          <a:lstStyle/>
          <a:p>
            <a:pPr marL="361950" indent="-361950">
              <a:spcBef>
                <a:spcPct val="10000"/>
              </a:spcBef>
              <a:buSzTx/>
              <a:buFont typeface="Wingdings" pitchFamily="2" charset="2"/>
              <a:buAutoNum type="arabicPeriod" startAt="2"/>
            </a:pPr>
            <a:r>
              <a:rPr lang="zh-CN" altLang="en-US" dirty="0"/>
              <a:t>特权级与描述符</a:t>
            </a:r>
          </a:p>
          <a:p>
            <a:pPr marL="808038" lvl="1" indent="-446088">
              <a:spcBef>
                <a:spcPct val="10000"/>
              </a:spcBef>
              <a:buSzTx/>
              <a:buFont typeface="+mj-ea"/>
              <a:buAutoNum type="circleNumDbPlain" startAt="3"/>
            </a:pPr>
            <a:r>
              <a:rPr lang="zh-CN" altLang="en-US" dirty="0" smtClean="0"/>
              <a:t>描述符</a:t>
            </a:r>
            <a:endParaRPr lang="zh-CN" altLang="en-US" dirty="0"/>
          </a:p>
          <a:p>
            <a:pPr marL="1227138" lvl="2" indent="-514350">
              <a:spcBef>
                <a:spcPct val="10000"/>
              </a:spcBef>
              <a:buSzTx/>
              <a:buFont typeface="+mj-lt"/>
              <a:buAutoNum type="alphaLcParenR" startAt="2"/>
            </a:pPr>
            <a:r>
              <a:rPr lang="zh-CN" altLang="en-US" dirty="0" smtClean="0"/>
              <a:t>段描述符</a:t>
            </a:r>
            <a:endParaRPr lang="zh-CN" altLang="en-US" dirty="0"/>
          </a:p>
        </p:txBody>
      </p:sp>
      <p:sp>
        <p:nvSpPr>
          <p:cNvPr id="7" name="矩形 6"/>
          <p:cNvSpPr/>
          <p:nvPr/>
        </p:nvSpPr>
        <p:spPr>
          <a:xfrm>
            <a:off x="2928926" y="5429264"/>
            <a:ext cx="3172409" cy="523220"/>
          </a:xfrm>
          <a:prstGeom prst="rect">
            <a:avLst/>
          </a:prstGeom>
        </p:spPr>
        <p:txBody>
          <a:bodyPr wrap="square">
            <a:spAutoFit/>
          </a:bodyPr>
          <a:lstStyle/>
          <a:p>
            <a:r>
              <a:rPr lang="zh-CN" altLang="en-US" sz="2800" b="1" dirty="0" smtClean="0">
                <a:latin typeface="宋体" charset="-122"/>
              </a:rPr>
              <a:t>段描述符格式</a:t>
            </a:r>
            <a:endParaRPr lang="zh-CN" altLang="en-US" sz="2800" b="1" dirty="0"/>
          </a:p>
        </p:txBody>
      </p:sp>
      <p:pic>
        <p:nvPicPr>
          <p:cNvPr id="10" name="Picture 9" descr="D:\待加工书稿\微型计算机原理及接口技术\02.files\image116.emz"/>
          <p:cNvPicPr>
            <a:picLocks noChangeAspect="1" noChangeArrowheads="1"/>
          </p:cNvPicPr>
          <p:nvPr/>
        </p:nvPicPr>
        <p:blipFill>
          <a:blip r:embed="rId3" cstate="print"/>
          <a:srcRect/>
          <a:stretch>
            <a:fillRect/>
          </a:stretch>
        </p:blipFill>
        <p:spPr bwMode="auto">
          <a:xfrm>
            <a:off x="198984" y="2928934"/>
            <a:ext cx="8802172" cy="1857388"/>
          </a:xfrm>
          <a:prstGeom prst="rect">
            <a:avLst/>
          </a:prstGeom>
          <a:noFill/>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82100847-346C-4DFE-A021-18A692A0A471}" type="slidenum">
              <a:rPr lang="zh-CN" altLang="en-US"/>
              <a:pPr/>
              <a:t>167</a:t>
            </a:fld>
            <a:endParaRPr lang="en-US" altLang="zh-CN"/>
          </a:p>
        </p:txBody>
      </p:sp>
      <p:sp>
        <p:nvSpPr>
          <p:cNvPr id="762882" name="Rectangle 2"/>
          <p:cNvSpPr>
            <a:spLocks noGrp="1" noChangeArrowheads="1"/>
          </p:cNvSpPr>
          <p:nvPr>
            <p:ph type="title"/>
          </p:nvPr>
        </p:nvSpPr>
        <p:spPr>
          <a:xfrm>
            <a:off x="395420" y="374650"/>
            <a:ext cx="8596180" cy="533400"/>
          </a:xfrm>
        </p:spPr>
        <p:txBody>
          <a:bodyPr/>
          <a:lstStyle/>
          <a:p>
            <a:r>
              <a:rPr lang="en-US" altLang="zh-CN" dirty="0" smtClean="0">
                <a:ea typeface="黑体" pitchFamily="2" charset="-122"/>
              </a:rPr>
              <a:t>Pentium</a:t>
            </a:r>
            <a:r>
              <a:rPr lang="en-US" altLang="zh-CN" dirty="0">
                <a:ea typeface="黑体" pitchFamily="2" charset="-122"/>
              </a:rPr>
              <a:t>(</a:t>
            </a:r>
            <a:r>
              <a:rPr lang="zh-CN" altLang="en-US" dirty="0">
                <a:ea typeface="黑体" pitchFamily="2" charset="-122"/>
              </a:rPr>
              <a:t>奔腾</a:t>
            </a:r>
            <a:r>
              <a:rPr lang="en-US" altLang="zh-CN" dirty="0">
                <a:ea typeface="黑体" pitchFamily="2" charset="-122"/>
              </a:rPr>
              <a:t>)</a:t>
            </a:r>
            <a:r>
              <a:rPr lang="zh-CN" altLang="en-US" dirty="0">
                <a:ea typeface="黑体" pitchFamily="2" charset="-122"/>
              </a:rPr>
              <a:t>处理器</a:t>
            </a:r>
            <a:endParaRPr lang="zh-CN" altLang="en-US" dirty="0"/>
          </a:p>
        </p:txBody>
      </p:sp>
      <p:sp>
        <p:nvSpPr>
          <p:cNvPr id="762883" name="Rectangle 3"/>
          <p:cNvSpPr>
            <a:spLocks noGrp="1" noChangeArrowheads="1"/>
          </p:cNvSpPr>
          <p:nvPr>
            <p:ph type="body" idx="1"/>
          </p:nvPr>
        </p:nvSpPr>
        <p:spPr>
          <a:xfrm>
            <a:off x="571472" y="990600"/>
            <a:ext cx="8420128" cy="5715000"/>
          </a:xfrm>
        </p:spPr>
        <p:txBody>
          <a:bodyPr/>
          <a:lstStyle/>
          <a:p>
            <a:pPr marL="361950" indent="-361950">
              <a:spcBef>
                <a:spcPct val="10000"/>
              </a:spcBef>
              <a:buSzTx/>
              <a:buFont typeface="Wingdings" pitchFamily="2" charset="2"/>
              <a:buAutoNum type="arabicPeriod" startAt="2"/>
            </a:pPr>
            <a:r>
              <a:rPr lang="zh-CN" altLang="en-US" dirty="0"/>
              <a:t>特权级与描述符</a:t>
            </a:r>
          </a:p>
          <a:p>
            <a:pPr marL="808038" lvl="1" indent="-446088">
              <a:spcBef>
                <a:spcPct val="10000"/>
              </a:spcBef>
              <a:buSzTx/>
              <a:buFont typeface="+mj-ea"/>
              <a:buAutoNum type="circleNumDbPlain" startAt="3"/>
            </a:pPr>
            <a:r>
              <a:rPr lang="zh-CN" altLang="en-US" dirty="0" smtClean="0"/>
              <a:t>描述符</a:t>
            </a:r>
            <a:endParaRPr lang="zh-CN" altLang="en-US" dirty="0"/>
          </a:p>
          <a:p>
            <a:pPr marL="1073150" lvl="2" indent="-360363">
              <a:spcBef>
                <a:spcPct val="10000"/>
              </a:spcBef>
              <a:buSzTx/>
              <a:buFont typeface="+mj-lt"/>
              <a:buAutoNum type="alphaLcParenR" startAt="3"/>
            </a:pPr>
            <a:r>
              <a:rPr lang="zh-CN" altLang="en-US" dirty="0" smtClean="0"/>
              <a:t>系统描述符</a:t>
            </a:r>
            <a:endParaRPr lang="zh-CN" altLang="en-US" dirty="0"/>
          </a:p>
        </p:txBody>
      </p:sp>
      <p:sp>
        <p:nvSpPr>
          <p:cNvPr id="7" name="矩形 6"/>
          <p:cNvSpPr/>
          <p:nvPr/>
        </p:nvSpPr>
        <p:spPr>
          <a:xfrm>
            <a:off x="2857488" y="5286388"/>
            <a:ext cx="3429024" cy="523220"/>
          </a:xfrm>
          <a:prstGeom prst="rect">
            <a:avLst/>
          </a:prstGeom>
        </p:spPr>
        <p:txBody>
          <a:bodyPr wrap="square">
            <a:spAutoFit/>
          </a:bodyPr>
          <a:lstStyle/>
          <a:p>
            <a:r>
              <a:rPr lang="zh-CN" altLang="en-US" sz="2800" b="1" dirty="0" smtClean="0">
                <a:latin typeface="宋体" charset="-122"/>
              </a:rPr>
              <a:t>系统描述符的格式</a:t>
            </a:r>
            <a:endParaRPr lang="zh-CN" altLang="en-US" sz="2800" b="1" dirty="0"/>
          </a:p>
        </p:txBody>
      </p:sp>
      <p:pic>
        <p:nvPicPr>
          <p:cNvPr id="8" name="Picture 8" descr="D:\待加工书稿\微型计算机原理及接口技术\02.files\image120.emz"/>
          <p:cNvPicPr>
            <a:picLocks noChangeAspect="1" noChangeArrowheads="1"/>
          </p:cNvPicPr>
          <p:nvPr/>
        </p:nvPicPr>
        <p:blipFill>
          <a:blip r:embed="rId3" cstate="print"/>
          <a:srcRect/>
          <a:stretch>
            <a:fillRect/>
          </a:stretch>
        </p:blipFill>
        <p:spPr bwMode="auto">
          <a:xfrm>
            <a:off x="134143" y="3143248"/>
            <a:ext cx="8970603" cy="1500198"/>
          </a:xfrm>
          <a:prstGeom prst="rect">
            <a:avLst/>
          </a:prstGeom>
          <a:noFill/>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82100847-346C-4DFE-A021-18A692A0A471}" type="slidenum">
              <a:rPr lang="zh-CN" altLang="en-US"/>
              <a:pPr/>
              <a:t>168</a:t>
            </a:fld>
            <a:endParaRPr lang="en-US" altLang="zh-CN"/>
          </a:p>
        </p:txBody>
      </p:sp>
      <p:sp>
        <p:nvSpPr>
          <p:cNvPr id="762882" name="Rectangle 2"/>
          <p:cNvSpPr>
            <a:spLocks noGrp="1" noChangeArrowheads="1"/>
          </p:cNvSpPr>
          <p:nvPr>
            <p:ph type="title"/>
          </p:nvPr>
        </p:nvSpPr>
        <p:spPr>
          <a:xfrm>
            <a:off x="395420" y="374650"/>
            <a:ext cx="8596180" cy="533400"/>
          </a:xfrm>
        </p:spPr>
        <p:txBody>
          <a:bodyPr/>
          <a:lstStyle/>
          <a:p>
            <a:r>
              <a:rPr lang="en-US" altLang="zh-CN" dirty="0" smtClean="0">
                <a:ea typeface="黑体" pitchFamily="2" charset="-122"/>
              </a:rPr>
              <a:t>Pentium</a:t>
            </a:r>
            <a:r>
              <a:rPr lang="en-US" altLang="zh-CN" dirty="0">
                <a:ea typeface="黑体" pitchFamily="2" charset="-122"/>
              </a:rPr>
              <a:t>(</a:t>
            </a:r>
            <a:r>
              <a:rPr lang="zh-CN" altLang="en-US" dirty="0">
                <a:ea typeface="黑体" pitchFamily="2" charset="-122"/>
              </a:rPr>
              <a:t>奔腾</a:t>
            </a:r>
            <a:r>
              <a:rPr lang="en-US" altLang="zh-CN" dirty="0">
                <a:ea typeface="黑体" pitchFamily="2" charset="-122"/>
              </a:rPr>
              <a:t>)</a:t>
            </a:r>
            <a:r>
              <a:rPr lang="zh-CN" altLang="en-US" dirty="0">
                <a:ea typeface="黑体" pitchFamily="2" charset="-122"/>
              </a:rPr>
              <a:t>处理器</a:t>
            </a:r>
            <a:endParaRPr lang="zh-CN" altLang="en-US" dirty="0"/>
          </a:p>
        </p:txBody>
      </p:sp>
      <p:sp>
        <p:nvSpPr>
          <p:cNvPr id="762883" name="Rectangle 3"/>
          <p:cNvSpPr>
            <a:spLocks noGrp="1" noChangeArrowheads="1"/>
          </p:cNvSpPr>
          <p:nvPr>
            <p:ph type="body" idx="1"/>
          </p:nvPr>
        </p:nvSpPr>
        <p:spPr>
          <a:xfrm>
            <a:off x="571472" y="990600"/>
            <a:ext cx="8420128" cy="5715000"/>
          </a:xfrm>
        </p:spPr>
        <p:txBody>
          <a:bodyPr/>
          <a:lstStyle/>
          <a:p>
            <a:pPr marL="361950" indent="-361950">
              <a:spcBef>
                <a:spcPct val="10000"/>
              </a:spcBef>
              <a:buSzTx/>
              <a:buFont typeface="Wingdings" pitchFamily="2" charset="2"/>
              <a:buAutoNum type="arabicPeriod" startAt="2"/>
            </a:pPr>
            <a:r>
              <a:rPr lang="zh-CN" altLang="en-US" dirty="0"/>
              <a:t>特权级与描述符</a:t>
            </a:r>
          </a:p>
          <a:p>
            <a:pPr marL="808038" lvl="1" indent="-446088">
              <a:spcBef>
                <a:spcPct val="10000"/>
              </a:spcBef>
              <a:buSzTx/>
              <a:buFont typeface="+mj-ea"/>
              <a:buAutoNum type="circleNumDbPlain" startAt="3"/>
            </a:pPr>
            <a:r>
              <a:rPr lang="zh-CN" altLang="en-US" dirty="0" smtClean="0"/>
              <a:t>描述符</a:t>
            </a:r>
            <a:endParaRPr lang="zh-CN" altLang="en-US" dirty="0"/>
          </a:p>
          <a:p>
            <a:pPr marL="1227137" lvl="2" indent="-514350">
              <a:spcBef>
                <a:spcPct val="10000"/>
              </a:spcBef>
              <a:buSzTx/>
              <a:buFont typeface="+mj-lt"/>
              <a:buAutoNum type="alphaLcParenR" startAt="4"/>
            </a:pPr>
            <a:r>
              <a:rPr lang="zh-CN" altLang="en-US" dirty="0" smtClean="0"/>
              <a:t>中断描述符</a:t>
            </a:r>
            <a:endParaRPr lang="zh-CN" altLang="en-US" dirty="0"/>
          </a:p>
        </p:txBody>
      </p:sp>
      <p:sp>
        <p:nvSpPr>
          <p:cNvPr id="7" name="矩形 6"/>
          <p:cNvSpPr/>
          <p:nvPr/>
        </p:nvSpPr>
        <p:spPr>
          <a:xfrm>
            <a:off x="2857488" y="5143512"/>
            <a:ext cx="3429024" cy="523220"/>
          </a:xfrm>
          <a:prstGeom prst="rect">
            <a:avLst/>
          </a:prstGeom>
        </p:spPr>
        <p:txBody>
          <a:bodyPr wrap="square">
            <a:spAutoFit/>
          </a:bodyPr>
          <a:lstStyle/>
          <a:p>
            <a:r>
              <a:rPr lang="zh-CN" altLang="en-US" sz="2800" b="1" dirty="0" smtClean="0">
                <a:latin typeface="宋体" charset="-122"/>
              </a:rPr>
              <a:t>中断描述符的格式</a:t>
            </a:r>
            <a:endParaRPr lang="zh-CN" altLang="en-US" sz="2800" b="1" dirty="0"/>
          </a:p>
        </p:txBody>
      </p:sp>
      <p:pic>
        <p:nvPicPr>
          <p:cNvPr id="9" name="Picture 7" descr="D:\待加工书稿\微型计算机原理及接口技术\02.files\image122.emz"/>
          <p:cNvPicPr>
            <a:picLocks noChangeAspect="1" noChangeArrowheads="1"/>
          </p:cNvPicPr>
          <p:nvPr/>
        </p:nvPicPr>
        <p:blipFill>
          <a:blip r:embed="rId3" cstate="print"/>
          <a:srcRect/>
          <a:stretch>
            <a:fillRect/>
          </a:stretch>
        </p:blipFill>
        <p:spPr bwMode="auto">
          <a:xfrm>
            <a:off x="216796" y="2828931"/>
            <a:ext cx="8855798" cy="1457325"/>
          </a:xfrm>
          <a:prstGeom prst="rect">
            <a:avLst/>
          </a:prstGeom>
          <a:noFill/>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B8FEDA45-4105-4C60-9650-3DE6695AFB1A}" type="slidenum">
              <a:rPr lang="zh-CN" altLang="en-US"/>
              <a:pPr/>
              <a:t>169</a:t>
            </a:fld>
            <a:endParaRPr lang="en-US" altLang="zh-CN"/>
          </a:p>
        </p:txBody>
      </p:sp>
      <p:sp>
        <p:nvSpPr>
          <p:cNvPr id="764930" name="Rectangle 2"/>
          <p:cNvSpPr>
            <a:spLocks noGrp="1" noChangeArrowheads="1"/>
          </p:cNvSpPr>
          <p:nvPr>
            <p:ph type="title"/>
          </p:nvPr>
        </p:nvSpPr>
        <p:spPr>
          <a:xfrm>
            <a:off x="395420" y="374650"/>
            <a:ext cx="8596180" cy="533400"/>
          </a:xfrm>
        </p:spPr>
        <p:txBody>
          <a:bodyPr/>
          <a:lstStyle/>
          <a:p>
            <a:r>
              <a:rPr lang="en-US" altLang="zh-CN" dirty="0" smtClean="0">
                <a:ea typeface="黑体" pitchFamily="2" charset="-122"/>
              </a:rPr>
              <a:t>Pentium</a:t>
            </a:r>
            <a:r>
              <a:rPr lang="en-US" altLang="zh-CN" dirty="0">
                <a:ea typeface="黑体" pitchFamily="2" charset="-122"/>
              </a:rPr>
              <a:t>(</a:t>
            </a:r>
            <a:r>
              <a:rPr lang="zh-CN" altLang="en-US" dirty="0">
                <a:ea typeface="黑体" pitchFamily="2" charset="-122"/>
              </a:rPr>
              <a:t>奔腾</a:t>
            </a:r>
            <a:r>
              <a:rPr lang="en-US" altLang="zh-CN" dirty="0">
                <a:ea typeface="黑体" pitchFamily="2" charset="-122"/>
              </a:rPr>
              <a:t>)</a:t>
            </a:r>
            <a:r>
              <a:rPr lang="zh-CN" altLang="en-US" dirty="0">
                <a:ea typeface="黑体" pitchFamily="2" charset="-122"/>
              </a:rPr>
              <a:t>处理器</a:t>
            </a:r>
            <a:endParaRPr lang="zh-CN" altLang="en-US" dirty="0"/>
          </a:p>
        </p:txBody>
      </p:sp>
      <p:sp>
        <p:nvSpPr>
          <p:cNvPr id="764931" name="Rectangle 3"/>
          <p:cNvSpPr>
            <a:spLocks noGrp="1" noChangeArrowheads="1"/>
          </p:cNvSpPr>
          <p:nvPr>
            <p:ph type="body" idx="1"/>
          </p:nvPr>
        </p:nvSpPr>
        <p:spPr>
          <a:xfrm>
            <a:off x="571472" y="990600"/>
            <a:ext cx="8420128" cy="5715000"/>
          </a:xfrm>
        </p:spPr>
        <p:txBody>
          <a:bodyPr/>
          <a:lstStyle/>
          <a:p>
            <a:pPr marL="361950" indent="-361950">
              <a:spcBef>
                <a:spcPts val="600"/>
              </a:spcBef>
              <a:buSzTx/>
              <a:buFont typeface="Wingdings" pitchFamily="2" charset="2"/>
              <a:buAutoNum type="arabicPeriod" startAt="3"/>
            </a:pPr>
            <a:r>
              <a:rPr lang="zh-CN" altLang="en-US" dirty="0"/>
              <a:t>工作模式</a:t>
            </a:r>
          </a:p>
          <a:p>
            <a:pPr marL="893763" lvl="1" indent="-531813">
              <a:spcBef>
                <a:spcPts val="600"/>
              </a:spcBef>
              <a:buSzTx/>
              <a:buFont typeface="Wingdings" pitchFamily="2" charset="2"/>
              <a:buAutoNum type="circleNumDbPlain"/>
            </a:pPr>
            <a:r>
              <a:rPr lang="zh-CN" altLang="en-US" dirty="0"/>
              <a:t>实地址模式</a:t>
            </a:r>
          </a:p>
          <a:p>
            <a:pPr marL="893763" lvl="1" indent="-531813">
              <a:spcBef>
                <a:spcPts val="600"/>
              </a:spcBef>
              <a:buSzTx/>
              <a:buFont typeface="Wingdings" pitchFamily="2" charset="2"/>
              <a:buAutoNum type="circleNumDbPlain"/>
            </a:pPr>
            <a:r>
              <a:rPr lang="zh-CN" altLang="en-US" dirty="0"/>
              <a:t>保护模式</a:t>
            </a:r>
          </a:p>
          <a:p>
            <a:pPr marL="1254125" lvl="2" indent="-360363">
              <a:spcBef>
                <a:spcPts val="600"/>
              </a:spcBef>
            </a:pPr>
            <a:r>
              <a:rPr lang="zh-CN" altLang="en-US" dirty="0"/>
              <a:t>保护模式下内存的分段管理</a:t>
            </a:r>
          </a:p>
          <a:p>
            <a:pPr marL="1254125" lvl="2" indent="-360363">
              <a:spcBef>
                <a:spcPts val="600"/>
              </a:spcBef>
            </a:pPr>
            <a:r>
              <a:rPr lang="zh-CN" altLang="en-US" dirty="0"/>
              <a:t>保护模式下内存的分页管理</a:t>
            </a:r>
          </a:p>
          <a:p>
            <a:pPr marL="893763" lvl="1" indent="-531813">
              <a:spcBef>
                <a:spcPts val="600"/>
              </a:spcBef>
              <a:buSzTx/>
              <a:buFont typeface="Wingdings" pitchFamily="2" charset="2"/>
              <a:buAutoNum type="circleNumDbPlain"/>
            </a:pPr>
            <a:r>
              <a:rPr lang="zh-CN" altLang="en-US" dirty="0"/>
              <a:t>虚拟</a:t>
            </a:r>
            <a:r>
              <a:rPr lang="en-US" altLang="zh-CN" dirty="0"/>
              <a:t>8086</a:t>
            </a:r>
            <a:r>
              <a:rPr lang="zh-CN" altLang="en-US" dirty="0"/>
              <a:t>模式</a:t>
            </a:r>
          </a:p>
          <a:p>
            <a:pPr marL="893763" lvl="1" indent="-531813">
              <a:spcBef>
                <a:spcPts val="600"/>
              </a:spcBef>
              <a:buSzTx/>
              <a:buFont typeface="Wingdings" pitchFamily="2" charset="2"/>
              <a:buAutoNum type="circleNumDbPlain"/>
            </a:pPr>
            <a:r>
              <a:rPr lang="zh-CN" altLang="en-US" dirty="0"/>
              <a:t>系统管理模式</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2"/>
          <p:cNvSpPr>
            <a:spLocks noGrp="1" noChangeArrowheads="1"/>
          </p:cNvSpPr>
          <p:nvPr>
            <p:ph type="title"/>
          </p:nvPr>
        </p:nvSpPr>
        <p:spPr>
          <a:xfrm>
            <a:off x="323850" y="333375"/>
            <a:ext cx="8640760" cy="574675"/>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a:t>
            </a:r>
            <a:r>
              <a:rPr lang="zh-CN" altLang="en-US" sz="2800" b="1" dirty="0">
                <a:solidFill>
                  <a:srgbClr val="00007D"/>
                </a:solidFill>
                <a:ea typeface="黑体" pitchFamily="2" charset="-122"/>
              </a:rPr>
              <a:t>      </a:t>
            </a:r>
            <a:r>
              <a:rPr lang="en-US" altLang="zh-CN" sz="2800" b="1" dirty="0">
                <a:solidFill>
                  <a:srgbClr val="006600"/>
                </a:solidFill>
                <a:ea typeface="黑体" pitchFamily="2" charset="-122"/>
              </a:rPr>
              <a:t>2.1.3 </a:t>
            </a:r>
            <a:r>
              <a:rPr lang="zh-CN" altLang="en-US" sz="2800" b="1" dirty="0">
                <a:solidFill>
                  <a:srgbClr val="006600"/>
                </a:solidFill>
                <a:ea typeface="黑体" pitchFamily="2" charset="-122"/>
              </a:rPr>
              <a:t>寄存器、主存和</a:t>
            </a:r>
            <a:r>
              <a:rPr lang="en-US" altLang="zh-CN" sz="2800" b="1" dirty="0">
                <a:solidFill>
                  <a:srgbClr val="006600"/>
                </a:solidFill>
                <a:ea typeface="黑体" pitchFamily="2" charset="-122"/>
              </a:rPr>
              <a:t>IO</a:t>
            </a:r>
            <a:r>
              <a:rPr lang="zh-CN" altLang="en-US" sz="2800" b="1" dirty="0">
                <a:solidFill>
                  <a:srgbClr val="006600"/>
                </a:solidFill>
                <a:ea typeface="黑体" pitchFamily="2" charset="-122"/>
              </a:rPr>
              <a:t>结构</a:t>
            </a:r>
            <a:endParaRPr lang="zh-CN" altLang="en-US" sz="2400" b="1" dirty="0">
              <a:solidFill>
                <a:srgbClr val="006600"/>
              </a:solidFill>
              <a:ea typeface="黑体" pitchFamily="2" charset="-122"/>
            </a:endParaRPr>
          </a:p>
        </p:txBody>
      </p:sp>
      <p:sp>
        <p:nvSpPr>
          <p:cNvPr id="9" name="灯片编号占位符 4"/>
          <p:cNvSpPr>
            <a:spLocks noGrp="1"/>
          </p:cNvSpPr>
          <p:nvPr>
            <p:ph type="sldNum" sz="quarter" idx="11"/>
          </p:nvPr>
        </p:nvSpPr>
        <p:spPr/>
        <p:txBody>
          <a:bodyPr/>
          <a:lstStyle/>
          <a:p>
            <a:fld id="{4896F9FF-7074-4FF5-A1DE-37EE7861A258}" type="slidenum">
              <a:rPr lang="zh-CN" altLang="en-US"/>
              <a:pPr/>
              <a:t>17</a:t>
            </a:fld>
            <a:endParaRPr lang="en-US" altLang="zh-CN"/>
          </a:p>
        </p:txBody>
      </p:sp>
      <p:sp>
        <p:nvSpPr>
          <p:cNvPr id="8" name="矩形 7"/>
          <p:cNvSpPr/>
          <p:nvPr/>
        </p:nvSpPr>
        <p:spPr bwMode="auto">
          <a:xfrm>
            <a:off x="3779890" y="4109040"/>
            <a:ext cx="1872260" cy="2160300"/>
          </a:xfrm>
          <a:prstGeom prst="rect">
            <a:avLst/>
          </a:prstGeom>
          <a:solidFill>
            <a:srgbClr val="FFFF66"/>
          </a:solidFill>
          <a:ln w="28575" cap="flat" cmpd="sng" algn="ctr">
            <a:solidFill>
              <a:srgbClr val="000000"/>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cs typeface="Times New Roman" pitchFamily="18" charset="0"/>
              </a:rPr>
              <a:t>640KB</a:t>
            </a:r>
            <a:endParaRPr kumimoji="0" lang="zh-CN" altLang="en-US" sz="2000" b="1"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10" name="矩形 9"/>
          <p:cNvSpPr/>
          <p:nvPr/>
        </p:nvSpPr>
        <p:spPr bwMode="auto">
          <a:xfrm>
            <a:off x="3779890" y="3604970"/>
            <a:ext cx="1872260" cy="504070"/>
          </a:xfrm>
          <a:prstGeom prst="rect">
            <a:avLst/>
          </a:prstGeom>
          <a:solidFill>
            <a:srgbClr val="CCFFFF"/>
          </a:solidFill>
          <a:ln w="28575" cap="flat" cmpd="sng" algn="ctr">
            <a:solidFill>
              <a:srgbClr val="000000"/>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cs typeface="Times New Roman" pitchFamily="18" charset="0"/>
              </a:rPr>
              <a:t>96KB</a:t>
            </a:r>
            <a:endParaRPr kumimoji="0" lang="zh-CN" altLang="en-US" sz="2000" b="1"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11" name="矩形 10"/>
          <p:cNvSpPr/>
          <p:nvPr/>
        </p:nvSpPr>
        <p:spPr bwMode="auto">
          <a:xfrm>
            <a:off x="3779890" y="1732710"/>
            <a:ext cx="1872260" cy="1584220"/>
          </a:xfrm>
          <a:prstGeom prst="rect">
            <a:avLst/>
          </a:prstGeom>
          <a:solidFill>
            <a:srgbClr val="CCFFFF"/>
          </a:solidFill>
          <a:ln w="28575" cap="flat" cmpd="sng" algn="ctr">
            <a:solidFill>
              <a:srgbClr val="000000"/>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cs typeface="Times New Roman" pitchFamily="18" charset="0"/>
              </a:rPr>
              <a:t>192KB</a:t>
            </a:r>
            <a:endParaRPr kumimoji="0" lang="zh-CN" altLang="en-US" sz="2000" b="1"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12" name="矩形 11"/>
          <p:cNvSpPr/>
          <p:nvPr/>
        </p:nvSpPr>
        <p:spPr bwMode="auto">
          <a:xfrm>
            <a:off x="3779890" y="1012610"/>
            <a:ext cx="1872260" cy="720100"/>
          </a:xfrm>
          <a:prstGeom prst="rect">
            <a:avLst/>
          </a:prstGeom>
          <a:solidFill>
            <a:srgbClr val="FFCCFF"/>
          </a:solidFill>
          <a:ln w="28575" cap="flat" cmpd="sng" algn="ctr">
            <a:solidFill>
              <a:srgbClr val="000000"/>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cs typeface="Times New Roman" pitchFamily="18" charset="0"/>
              </a:rPr>
              <a:t>ROM-BIOS</a:t>
            </a:r>
          </a:p>
          <a:p>
            <a:pPr marL="0" marR="0" indent="0" algn="ctr" defTabSz="914400" rtl="0" eaLnBrk="1" fontAlgn="base" latinLnBrk="0" hangingPunct="1">
              <a:lnSpc>
                <a:spcPct val="100000"/>
              </a:lnSpc>
              <a:spcBef>
                <a:spcPct val="0"/>
              </a:spcBef>
              <a:spcAft>
                <a:spcPct val="0"/>
              </a:spcAft>
              <a:buClrTx/>
              <a:buSzTx/>
              <a:buFontTx/>
              <a:buNone/>
              <a:tabLst/>
            </a:pPr>
            <a:r>
              <a:rPr lang="en-US" altLang="zh-CN" sz="2000" b="1" smtClean="0">
                <a:latin typeface="Times New Roman" pitchFamily="18" charset="0"/>
                <a:cs typeface="Times New Roman" pitchFamily="18" charset="0"/>
              </a:rPr>
              <a:t>64KB</a:t>
            </a:r>
            <a:endParaRPr kumimoji="0" lang="zh-CN" altLang="en-US" sz="2000" b="1"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13" name="TextBox 12"/>
          <p:cNvSpPr txBox="1"/>
          <p:nvPr/>
        </p:nvSpPr>
        <p:spPr>
          <a:xfrm>
            <a:off x="2483710" y="5981300"/>
            <a:ext cx="1296180" cy="400110"/>
          </a:xfrm>
          <a:prstGeom prst="rect">
            <a:avLst/>
          </a:prstGeom>
          <a:noFill/>
        </p:spPr>
        <p:txBody>
          <a:bodyPr wrap="square" rtlCol="0">
            <a:spAutoFit/>
          </a:bodyPr>
          <a:lstStyle/>
          <a:p>
            <a:pPr algn="r"/>
            <a:r>
              <a:rPr lang="en-US" altLang="zh-CN" sz="2000" b="1" smtClean="0">
                <a:latin typeface="Times New Roman" pitchFamily="18" charset="0"/>
                <a:cs typeface="Times New Roman" pitchFamily="18" charset="0"/>
              </a:rPr>
              <a:t>00000</a:t>
            </a:r>
            <a:endParaRPr lang="zh-CN" altLang="en-US" sz="2000" b="1">
              <a:latin typeface="Times New Roman" pitchFamily="18" charset="0"/>
              <a:cs typeface="Times New Roman" pitchFamily="18" charset="0"/>
            </a:endParaRPr>
          </a:p>
        </p:txBody>
      </p:sp>
      <p:sp>
        <p:nvSpPr>
          <p:cNvPr id="14" name="TextBox 13"/>
          <p:cNvSpPr txBox="1"/>
          <p:nvPr/>
        </p:nvSpPr>
        <p:spPr>
          <a:xfrm>
            <a:off x="2483710" y="4068980"/>
            <a:ext cx="1296180" cy="400110"/>
          </a:xfrm>
          <a:prstGeom prst="rect">
            <a:avLst/>
          </a:prstGeom>
          <a:noFill/>
        </p:spPr>
        <p:txBody>
          <a:bodyPr wrap="square" rtlCol="0">
            <a:spAutoFit/>
          </a:bodyPr>
          <a:lstStyle/>
          <a:p>
            <a:pPr algn="r"/>
            <a:r>
              <a:rPr lang="en-US" altLang="zh-CN" sz="2000" b="1" smtClean="0">
                <a:latin typeface="Times New Roman" pitchFamily="18" charset="0"/>
                <a:cs typeface="Times New Roman" pitchFamily="18" charset="0"/>
              </a:rPr>
              <a:t>9FFFF</a:t>
            </a:r>
            <a:endParaRPr lang="zh-CN" altLang="en-US" sz="2000" b="1">
              <a:latin typeface="Times New Roman" pitchFamily="18" charset="0"/>
              <a:cs typeface="Times New Roman" pitchFamily="18" charset="0"/>
            </a:endParaRPr>
          </a:p>
        </p:txBody>
      </p:sp>
      <p:sp>
        <p:nvSpPr>
          <p:cNvPr id="15" name="TextBox 14"/>
          <p:cNvSpPr txBox="1"/>
          <p:nvPr/>
        </p:nvSpPr>
        <p:spPr>
          <a:xfrm>
            <a:off x="2483710" y="1436719"/>
            <a:ext cx="1296180" cy="400110"/>
          </a:xfrm>
          <a:prstGeom prst="rect">
            <a:avLst/>
          </a:prstGeom>
          <a:noFill/>
        </p:spPr>
        <p:txBody>
          <a:bodyPr wrap="square" rtlCol="0">
            <a:spAutoFit/>
          </a:bodyPr>
          <a:lstStyle/>
          <a:p>
            <a:pPr algn="r"/>
            <a:r>
              <a:rPr lang="en-US" altLang="zh-CN" sz="2000" b="1" smtClean="0">
                <a:latin typeface="Times New Roman" pitchFamily="18" charset="0"/>
                <a:cs typeface="Times New Roman" pitchFamily="18" charset="0"/>
              </a:rPr>
              <a:t>F0000</a:t>
            </a:r>
            <a:endParaRPr lang="zh-CN" altLang="en-US" sz="2000" b="1">
              <a:latin typeface="Times New Roman" pitchFamily="18" charset="0"/>
              <a:cs typeface="Times New Roman" pitchFamily="18" charset="0"/>
            </a:endParaRPr>
          </a:p>
        </p:txBody>
      </p:sp>
      <p:sp>
        <p:nvSpPr>
          <p:cNvPr id="16" name="TextBox 15"/>
          <p:cNvSpPr txBox="1"/>
          <p:nvPr/>
        </p:nvSpPr>
        <p:spPr>
          <a:xfrm>
            <a:off x="2483710" y="900540"/>
            <a:ext cx="1296180" cy="400110"/>
          </a:xfrm>
          <a:prstGeom prst="rect">
            <a:avLst/>
          </a:prstGeom>
          <a:noFill/>
        </p:spPr>
        <p:txBody>
          <a:bodyPr wrap="square" rtlCol="0">
            <a:spAutoFit/>
          </a:bodyPr>
          <a:lstStyle/>
          <a:p>
            <a:pPr algn="r"/>
            <a:r>
              <a:rPr lang="en-US" altLang="zh-CN" sz="2000" b="1" smtClean="0">
                <a:latin typeface="Times New Roman" pitchFamily="18" charset="0"/>
                <a:cs typeface="Times New Roman" pitchFamily="18" charset="0"/>
              </a:rPr>
              <a:t>FFFFF</a:t>
            </a:r>
            <a:endParaRPr lang="zh-CN" altLang="en-US" sz="2000" b="1">
              <a:latin typeface="Times New Roman" pitchFamily="18" charset="0"/>
              <a:cs typeface="Times New Roman" pitchFamily="18" charset="0"/>
            </a:endParaRPr>
          </a:p>
        </p:txBody>
      </p:sp>
      <p:sp>
        <p:nvSpPr>
          <p:cNvPr id="17" name="TextBox 16"/>
          <p:cNvSpPr txBox="1"/>
          <p:nvPr/>
        </p:nvSpPr>
        <p:spPr>
          <a:xfrm>
            <a:off x="2483710" y="3829097"/>
            <a:ext cx="1296180" cy="400110"/>
          </a:xfrm>
          <a:prstGeom prst="rect">
            <a:avLst/>
          </a:prstGeom>
          <a:noFill/>
        </p:spPr>
        <p:txBody>
          <a:bodyPr wrap="square" rtlCol="0">
            <a:spAutoFit/>
          </a:bodyPr>
          <a:lstStyle/>
          <a:p>
            <a:pPr algn="r"/>
            <a:r>
              <a:rPr lang="en-US" altLang="zh-CN" sz="2000" b="1" smtClean="0">
                <a:latin typeface="Times New Roman" pitchFamily="18" charset="0"/>
                <a:cs typeface="Times New Roman" pitchFamily="18" charset="0"/>
              </a:rPr>
              <a:t>A0000</a:t>
            </a:r>
            <a:endParaRPr lang="zh-CN" altLang="en-US" sz="2000" b="1">
              <a:latin typeface="Times New Roman" pitchFamily="18" charset="0"/>
              <a:cs typeface="Times New Roman" pitchFamily="18" charset="0"/>
            </a:endParaRPr>
          </a:p>
        </p:txBody>
      </p:sp>
      <p:sp>
        <p:nvSpPr>
          <p:cNvPr id="18" name="TextBox 17"/>
          <p:cNvSpPr txBox="1"/>
          <p:nvPr/>
        </p:nvSpPr>
        <p:spPr>
          <a:xfrm>
            <a:off x="2483710" y="1660700"/>
            <a:ext cx="1296180" cy="400110"/>
          </a:xfrm>
          <a:prstGeom prst="rect">
            <a:avLst/>
          </a:prstGeom>
          <a:noFill/>
        </p:spPr>
        <p:txBody>
          <a:bodyPr wrap="square" rtlCol="0">
            <a:spAutoFit/>
          </a:bodyPr>
          <a:lstStyle/>
          <a:p>
            <a:pPr algn="r"/>
            <a:r>
              <a:rPr lang="en-US" altLang="zh-CN" sz="2000" b="1" smtClean="0">
                <a:latin typeface="Times New Roman" pitchFamily="18" charset="0"/>
                <a:cs typeface="Times New Roman" pitchFamily="18" charset="0"/>
              </a:rPr>
              <a:t>EFFFF</a:t>
            </a:r>
            <a:endParaRPr lang="zh-CN" altLang="en-US" sz="2000" b="1">
              <a:latin typeface="Times New Roman" pitchFamily="18" charset="0"/>
              <a:cs typeface="Times New Roman" pitchFamily="18" charset="0"/>
            </a:endParaRPr>
          </a:p>
        </p:txBody>
      </p:sp>
      <p:sp>
        <p:nvSpPr>
          <p:cNvPr id="19" name="左大括号 18"/>
          <p:cNvSpPr/>
          <p:nvPr/>
        </p:nvSpPr>
        <p:spPr bwMode="auto">
          <a:xfrm>
            <a:off x="2627730" y="4253060"/>
            <a:ext cx="216030" cy="1944270"/>
          </a:xfrm>
          <a:prstGeom prst="leftBrace">
            <a:avLst>
              <a:gd name="adj1" fmla="val 45139"/>
              <a:gd name="adj2" fmla="val 50000"/>
            </a:avLst>
          </a:prstGeom>
          <a:noFill/>
          <a:ln w="19050" cap="flat" cmpd="sng" algn="ctr">
            <a:solidFill>
              <a:srgbClr val="FF0000"/>
            </a:solidFill>
            <a:prstDash val="solid"/>
            <a:round/>
            <a:headEnd type="none" w="med" len="med"/>
            <a:tailEnd type="none" w="med" len="lg"/>
          </a:ln>
          <a:effectLst/>
        </p:spPr>
        <p:txBody>
          <a:bodyPr rtlCol="0" anchor="ctr"/>
          <a:lstStyle/>
          <a:p>
            <a:pPr algn="ctr"/>
            <a:endParaRPr lang="zh-CN" altLang="en-US"/>
          </a:p>
        </p:txBody>
      </p:sp>
      <p:sp>
        <p:nvSpPr>
          <p:cNvPr id="20" name="TextBox 19"/>
          <p:cNvSpPr txBox="1"/>
          <p:nvPr/>
        </p:nvSpPr>
        <p:spPr>
          <a:xfrm>
            <a:off x="1187530" y="4829140"/>
            <a:ext cx="1440200" cy="707886"/>
          </a:xfrm>
          <a:prstGeom prst="rect">
            <a:avLst/>
          </a:prstGeom>
          <a:noFill/>
        </p:spPr>
        <p:txBody>
          <a:bodyPr wrap="square" rtlCol="0">
            <a:spAutoFit/>
          </a:bodyPr>
          <a:lstStyle/>
          <a:p>
            <a:pPr algn="r"/>
            <a:r>
              <a:rPr lang="en-US" altLang="zh-CN" sz="2000" b="1" smtClean="0">
                <a:solidFill>
                  <a:srgbClr val="FF0000"/>
                </a:solidFill>
                <a:latin typeface="Times New Roman" pitchFamily="18" charset="0"/>
                <a:cs typeface="Times New Roman" pitchFamily="18" charset="0"/>
              </a:rPr>
              <a:t>640KB</a:t>
            </a:r>
            <a:br>
              <a:rPr lang="en-US" altLang="zh-CN" sz="2000" b="1" smtClean="0">
                <a:solidFill>
                  <a:srgbClr val="FF0000"/>
                </a:solidFill>
                <a:latin typeface="Times New Roman" pitchFamily="18" charset="0"/>
                <a:cs typeface="Times New Roman" pitchFamily="18" charset="0"/>
              </a:rPr>
            </a:br>
            <a:r>
              <a:rPr lang="zh-CN" altLang="en-US" sz="2000" b="1" smtClean="0">
                <a:solidFill>
                  <a:srgbClr val="FF0000"/>
                </a:solidFill>
                <a:latin typeface="Times New Roman" pitchFamily="18" charset="0"/>
                <a:cs typeface="Times New Roman" pitchFamily="18" charset="0"/>
              </a:rPr>
              <a:t>常规内存</a:t>
            </a:r>
            <a:endParaRPr lang="zh-CN" altLang="en-US" sz="2000" b="1">
              <a:solidFill>
                <a:srgbClr val="FF0000"/>
              </a:solidFill>
              <a:latin typeface="Times New Roman" pitchFamily="18" charset="0"/>
              <a:cs typeface="Times New Roman" pitchFamily="18" charset="0"/>
            </a:endParaRPr>
          </a:p>
        </p:txBody>
      </p:sp>
      <p:sp>
        <p:nvSpPr>
          <p:cNvPr id="21" name="左大括号 20"/>
          <p:cNvSpPr/>
          <p:nvPr/>
        </p:nvSpPr>
        <p:spPr bwMode="auto">
          <a:xfrm>
            <a:off x="2627730" y="1012610"/>
            <a:ext cx="216030" cy="720100"/>
          </a:xfrm>
          <a:prstGeom prst="leftBrace">
            <a:avLst>
              <a:gd name="adj1" fmla="val 30417"/>
              <a:gd name="adj2" fmla="val 50000"/>
            </a:avLst>
          </a:prstGeom>
          <a:noFill/>
          <a:ln w="19050" cap="flat" cmpd="sng" algn="ctr">
            <a:solidFill>
              <a:srgbClr val="FF0000"/>
            </a:solidFill>
            <a:prstDash val="solid"/>
            <a:round/>
            <a:headEnd type="none" w="med" len="med"/>
            <a:tailEnd type="none" w="med" len="lg"/>
          </a:ln>
          <a:effectLst/>
        </p:spPr>
        <p:txBody>
          <a:bodyPr rtlCol="0" anchor="ctr"/>
          <a:lstStyle/>
          <a:p>
            <a:pPr algn="ctr"/>
            <a:endParaRPr lang="zh-CN" altLang="en-US"/>
          </a:p>
        </p:txBody>
      </p:sp>
      <p:sp>
        <p:nvSpPr>
          <p:cNvPr id="22" name="TextBox 21"/>
          <p:cNvSpPr txBox="1"/>
          <p:nvPr/>
        </p:nvSpPr>
        <p:spPr>
          <a:xfrm>
            <a:off x="827480" y="1188580"/>
            <a:ext cx="1800250" cy="400110"/>
          </a:xfrm>
          <a:prstGeom prst="rect">
            <a:avLst/>
          </a:prstGeom>
          <a:noFill/>
        </p:spPr>
        <p:txBody>
          <a:bodyPr wrap="square" rtlCol="0">
            <a:spAutoFit/>
          </a:bodyPr>
          <a:lstStyle/>
          <a:p>
            <a:pPr algn="r"/>
            <a:r>
              <a:rPr lang="en-US" altLang="zh-CN" sz="2000" b="1" smtClean="0">
                <a:solidFill>
                  <a:srgbClr val="FF0000"/>
                </a:solidFill>
                <a:latin typeface="Times New Roman" pitchFamily="18" charset="0"/>
                <a:cs typeface="Times New Roman" pitchFamily="18" charset="0"/>
              </a:rPr>
              <a:t>ROM-BIOS</a:t>
            </a:r>
            <a:endParaRPr lang="zh-CN" altLang="en-US" sz="2000" b="1">
              <a:solidFill>
                <a:srgbClr val="FF0000"/>
              </a:solidFill>
              <a:latin typeface="Times New Roman" pitchFamily="18" charset="0"/>
              <a:cs typeface="Times New Roman" pitchFamily="18" charset="0"/>
            </a:endParaRPr>
          </a:p>
        </p:txBody>
      </p:sp>
      <p:sp>
        <p:nvSpPr>
          <p:cNvPr id="23" name="左大括号 22"/>
          <p:cNvSpPr/>
          <p:nvPr/>
        </p:nvSpPr>
        <p:spPr bwMode="auto">
          <a:xfrm>
            <a:off x="2627730" y="1804720"/>
            <a:ext cx="216030" cy="2304320"/>
          </a:xfrm>
          <a:prstGeom prst="leftBrace">
            <a:avLst>
              <a:gd name="adj1" fmla="val 48820"/>
              <a:gd name="adj2" fmla="val 50000"/>
            </a:avLst>
          </a:prstGeom>
          <a:noFill/>
          <a:ln w="19050" cap="flat" cmpd="sng" algn="ctr">
            <a:solidFill>
              <a:srgbClr val="FF0000"/>
            </a:solidFill>
            <a:prstDash val="solid"/>
            <a:round/>
            <a:headEnd type="none" w="med" len="med"/>
            <a:tailEnd type="none" w="med" len="lg"/>
          </a:ln>
          <a:effectLst/>
        </p:spPr>
        <p:txBody>
          <a:bodyPr rtlCol="0" anchor="ctr"/>
          <a:lstStyle/>
          <a:p>
            <a:pPr algn="ctr"/>
            <a:endParaRPr lang="zh-CN" altLang="en-US"/>
          </a:p>
        </p:txBody>
      </p:sp>
      <p:sp>
        <p:nvSpPr>
          <p:cNvPr id="24" name="TextBox 23"/>
          <p:cNvSpPr txBox="1"/>
          <p:nvPr/>
        </p:nvSpPr>
        <p:spPr>
          <a:xfrm>
            <a:off x="1115520" y="2596830"/>
            <a:ext cx="1512210" cy="707886"/>
          </a:xfrm>
          <a:prstGeom prst="rect">
            <a:avLst/>
          </a:prstGeom>
          <a:noFill/>
        </p:spPr>
        <p:txBody>
          <a:bodyPr wrap="square" rtlCol="0">
            <a:spAutoFit/>
          </a:bodyPr>
          <a:lstStyle/>
          <a:p>
            <a:pPr algn="r"/>
            <a:r>
              <a:rPr lang="zh-CN" altLang="en-US" sz="2000" b="1" smtClean="0">
                <a:solidFill>
                  <a:srgbClr val="FF0000"/>
                </a:solidFill>
                <a:latin typeface="Times New Roman" pitchFamily="18" charset="0"/>
                <a:cs typeface="Times New Roman" pitchFamily="18" charset="0"/>
              </a:rPr>
              <a:t>外设提供</a:t>
            </a:r>
            <a:r>
              <a:rPr lang="en-US" altLang="zh-CN" sz="2000" b="1" smtClean="0">
                <a:solidFill>
                  <a:srgbClr val="FF0000"/>
                </a:solidFill>
                <a:latin typeface="Times New Roman" pitchFamily="18" charset="0"/>
                <a:cs typeface="Times New Roman" pitchFamily="18" charset="0"/>
              </a:rPr>
              <a:t/>
            </a:r>
            <a:br>
              <a:rPr lang="en-US" altLang="zh-CN" sz="2000" b="1" smtClean="0">
                <a:solidFill>
                  <a:srgbClr val="FF0000"/>
                </a:solidFill>
                <a:latin typeface="Times New Roman" pitchFamily="18" charset="0"/>
                <a:cs typeface="Times New Roman" pitchFamily="18" charset="0"/>
              </a:rPr>
            </a:br>
            <a:r>
              <a:rPr lang="en-US" altLang="zh-CN" sz="2000" b="1" smtClean="0">
                <a:solidFill>
                  <a:srgbClr val="FF0000"/>
                </a:solidFill>
                <a:latin typeface="+mn-ea"/>
                <a:ea typeface="+mn-ea"/>
                <a:cs typeface="Times New Roman" pitchFamily="18" charset="0"/>
              </a:rPr>
              <a:t>(</a:t>
            </a:r>
            <a:r>
              <a:rPr lang="en-US" altLang="zh-CN" sz="2000" b="1" smtClean="0">
                <a:solidFill>
                  <a:srgbClr val="FF0000"/>
                </a:solidFill>
                <a:latin typeface="Times New Roman" pitchFamily="18" charset="0"/>
                <a:cs typeface="Times New Roman" pitchFamily="18" charset="0"/>
              </a:rPr>
              <a:t>320KB</a:t>
            </a:r>
            <a:r>
              <a:rPr lang="en-US" altLang="zh-CN" sz="2000" b="1" smtClean="0">
                <a:solidFill>
                  <a:srgbClr val="FF0000"/>
                </a:solidFill>
                <a:latin typeface="+mn-ea"/>
                <a:ea typeface="+mn-ea"/>
                <a:cs typeface="Times New Roman" pitchFamily="18" charset="0"/>
              </a:rPr>
              <a:t>)</a:t>
            </a:r>
            <a:endParaRPr lang="zh-CN" altLang="en-US" sz="2000" b="1">
              <a:solidFill>
                <a:srgbClr val="FF0000"/>
              </a:solidFill>
              <a:latin typeface="+mn-ea"/>
              <a:ea typeface="+mn-ea"/>
              <a:cs typeface="Times New Roman" pitchFamily="18" charset="0"/>
            </a:endParaRPr>
          </a:p>
        </p:txBody>
      </p:sp>
      <p:sp>
        <p:nvSpPr>
          <p:cNvPr id="25" name="TextBox 24"/>
          <p:cNvSpPr txBox="1"/>
          <p:nvPr/>
        </p:nvSpPr>
        <p:spPr>
          <a:xfrm>
            <a:off x="5940190" y="3708930"/>
            <a:ext cx="1296180" cy="400110"/>
          </a:xfrm>
          <a:prstGeom prst="rect">
            <a:avLst/>
          </a:prstGeom>
          <a:noFill/>
        </p:spPr>
        <p:txBody>
          <a:bodyPr wrap="square" rtlCol="0">
            <a:spAutoFit/>
          </a:bodyPr>
          <a:lstStyle/>
          <a:p>
            <a:pPr algn="l"/>
            <a:r>
              <a:rPr lang="en-US" altLang="zh-CN" sz="2000" b="1" smtClean="0">
                <a:solidFill>
                  <a:srgbClr val="FF0000"/>
                </a:solidFill>
                <a:latin typeface="Times New Roman" pitchFamily="18" charset="0"/>
                <a:cs typeface="Times New Roman" pitchFamily="18" charset="0"/>
              </a:rPr>
              <a:t>B8000</a:t>
            </a:r>
            <a:endParaRPr lang="zh-CN" altLang="en-US" sz="2000" b="1">
              <a:solidFill>
                <a:srgbClr val="FF0000"/>
              </a:solidFill>
              <a:latin typeface="Times New Roman" pitchFamily="18" charset="0"/>
              <a:cs typeface="Times New Roman" pitchFamily="18" charset="0"/>
            </a:endParaRPr>
          </a:p>
        </p:txBody>
      </p:sp>
      <p:cxnSp>
        <p:nvCxnSpPr>
          <p:cNvPr id="120" name="直接连接符 119"/>
          <p:cNvCxnSpPr/>
          <p:nvPr/>
        </p:nvCxnSpPr>
        <p:spPr bwMode="auto">
          <a:xfrm flipV="1">
            <a:off x="5652150" y="3172910"/>
            <a:ext cx="1440200" cy="144020"/>
          </a:xfrm>
          <a:prstGeom prst="line">
            <a:avLst/>
          </a:prstGeom>
          <a:noFill/>
          <a:ln w="19050" cap="flat" cmpd="sng" algn="ctr">
            <a:solidFill>
              <a:srgbClr val="FF0000"/>
            </a:solidFill>
            <a:prstDash val="dash"/>
            <a:round/>
            <a:headEnd type="none" w="med" len="med"/>
            <a:tailEnd type="none" w="med" len="lg"/>
          </a:ln>
          <a:effectLst/>
        </p:spPr>
      </p:cxnSp>
      <p:cxnSp>
        <p:nvCxnSpPr>
          <p:cNvPr id="121" name="直接连接符 120"/>
          <p:cNvCxnSpPr/>
          <p:nvPr/>
        </p:nvCxnSpPr>
        <p:spPr bwMode="auto">
          <a:xfrm>
            <a:off x="5652150" y="3604970"/>
            <a:ext cx="1440200" cy="72010"/>
          </a:xfrm>
          <a:prstGeom prst="line">
            <a:avLst/>
          </a:prstGeom>
          <a:noFill/>
          <a:ln w="19050" cap="flat" cmpd="sng" algn="ctr">
            <a:solidFill>
              <a:srgbClr val="FF0000"/>
            </a:solidFill>
            <a:prstDash val="dash"/>
            <a:round/>
            <a:headEnd type="none" w="med" len="med"/>
            <a:tailEnd type="none" w="med" len="lg"/>
          </a:ln>
          <a:effectLst/>
        </p:spPr>
      </p:cxnSp>
      <p:sp>
        <p:nvSpPr>
          <p:cNvPr id="125" name="TextBox 124"/>
          <p:cNvSpPr txBox="1"/>
          <p:nvPr/>
        </p:nvSpPr>
        <p:spPr>
          <a:xfrm>
            <a:off x="5940190" y="2740850"/>
            <a:ext cx="1296180" cy="400110"/>
          </a:xfrm>
          <a:prstGeom prst="rect">
            <a:avLst/>
          </a:prstGeom>
          <a:noFill/>
        </p:spPr>
        <p:txBody>
          <a:bodyPr wrap="square" rtlCol="0">
            <a:spAutoFit/>
          </a:bodyPr>
          <a:lstStyle/>
          <a:p>
            <a:pPr algn="l"/>
            <a:r>
              <a:rPr lang="en-US" altLang="zh-CN" sz="2000" b="1" smtClean="0">
                <a:solidFill>
                  <a:srgbClr val="FF0000"/>
                </a:solidFill>
                <a:latin typeface="Times New Roman" pitchFamily="18" charset="0"/>
                <a:cs typeface="Times New Roman" pitchFamily="18" charset="0"/>
              </a:rPr>
              <a:t>BFFFF</a:t>
            </a:r>
            <a:endParaRPr lang="zh-CN" altLang="en-US" sz="2000" b="1">
              <a:solidFill>
                <a:srgbClr val="FF0000"/>
              </a:solidFill>
              <a:latin typeface="Times New Roman" pitchFamily="18" charset="0"/>
              <a:cs typeface="Times New Roman" pitchFamily="18" charset="0"/>
            </a:endParaRPr>
          </a:p>
        </p:txBody>
      </p:sp>
      <p:sp>
        <p:nvSpPr>
          <p:cNvPr id="126" name="TextBox 125"/>
          <p:cNvSpPr txBox="1"/>
          <p:nvPr/>
        </p:nvSpPr>
        <p:spPr>
          <a:xfrm>
            <a:off x="7020340" y="2524820"/>
            <a:ext cx="1296180" cy="584775"/>
          </a:xfrm>
          <a:prstGeom prst="rect">
            <a:avLst/>
          </a:prstGeom>
          <a:noFill/>
        </p:spPr>
        <p:txBody>
          <a:bodyPr wrap="square" rtlCol="0">
            <a:spAutoFit/>
          </a:bodyPr>
          <a:lstStyle/>
          <a:p>
            <a:r>
              <a:rPr lang="zh-CN" altLang="en-US" sz="3200" b="1" smtClean="0">
                <a:solidFill>
                  <a:srgbClr val="0000FF"/>
                </a:solidFill>
                <a:latin typeface="Times New Roman" pitchFamily="18" charset="0"/>
                <a:cs typeface="Times New Roman" pitchFamily="18" charset="0"/>
              </a:rPr>
              <a:t>显卡</a:t>
            </a:r>
            <a:endParaRPr lang="zh-CN" altLang="en-US" sz="3200" b="1">
              <a:solidFill>
                <a:srgbClr val="0000FF"/>
              </a:solidFill>
              <a:latin typeface="Times New Roman" pitchFamily="18" charset="0"/>
              <a:cs typeface="Times New Roman" pitchFamily="18" charset="0"/>
            </a:endParaRPr>
          </a:p>
        </p:txBody>
      </p:sp>
      <p:sp>
        <p:nvSpPr>
          <p:cNvPr id="127" name="TextBox 126"/>
          <p:cNvSpPr txBox="1"/>
          <p:nvPr/>
        </p:nvSpPr>
        <p:spPr>
          <a:xfrm>
            <a:off x="7020340" y="3172910"/>
            <a:ext cx="1296180" cy="523220"/>
          </a:xfrm>
          <a:prstGeom prst="rect">
            <a:avLst/>
          </a:prstGeom>
          <a:noFill/>
        </p:spPr>
        <p:txBody>
          <a:bodyPr wrap="square" rtlCol="0">
            <a:spAutoFit/>
          </a:bodyPr>
          <a:lstStyle/>
          <a:p>
            <a:r>
              <a:rPr lang="zh-CN" altLang="en-US" sz="2800" b="1" smtClean="0">
                <a:solidFill>
                  <a:srgbClr val="FF0000"/>
                </a:solidFill>
                <a:latin typeface="Times New Roman" pitchFamily="18" charset="0"/>
                <a:cs typeface="Times New Roman" pitchFamily="18" charset="0"/>
              </a:rPr>
              <a:t>显存</a:t>
            </a:r>
            <a:endParaRPr lang="zh-CN" altLang="en-US" sz="2800" b="1">
              <a:solidFill>
                <a:srgbClr val="FF0000"/>
              </a:solidFill>
              <a:latin typeface="Times New Roman" pitchFamily="18" charset="0"/>
              <a:cs typeface="Times New Roman" pitchFamily="18" charset="0"/>
            </a:endParaRPr>
          </a:p>
        </p:txBody>
      </p:sp>
      <p:sp>
        <p:nvSpPr>
          <p:cNvPr id="129" name="TextBox 128"/>
          <p:cNvSpPr txBox="1"/>
          <p:nvPr/>
        </p:nvSpPr>
        <p:spPr>
          <a:xfrm>
            <a:off x="6948330" y="3965020"/>
            <a:ext cx="1512210" cy="400110"/>
          </a:xfrm>
          <a:prstGeom prst="rect">
            <a:avLst/>
          </a:prstGeom>
          <a:noFill/>
        </p:spPr>
        <p:txBody>
          <a:bodyPr wrap="square" rtlCol="0">
            <a:spAutoFit/>
          </a:bodyPr>
          <a:lstStyle/>
          <a:p>
            <a:r>
              <a:rPr lang="en-US" altLang="zh-CN" sz="2000" b="1" smtClean="0">
                <a:solidFill>
                  <a:srgbClr val="FF0000"/>
                </a:solidFill>
                <a:latin typeface="+mn-ea"/>
                <a:ea typeface="+mn-ea"/>
                <a:cs typeface="Times New Roman" pitchFamily="18" charset="0"/>
              </a:rPr>
              <a:t>(</a:t>
            </a:r>
            <a:r>
              <a:rPr lang="en-US" altLang="zh-CN" sz="2000" b="1" smtClean="0">
                <a:solidFill>
                  <a:srgbClr val="FF0000"/>
                </a:solidFill>
                <a:latin typeface="Times New Roman" pitchFamily="18" charset="0"/>
                <a:cs typeface="Times New Roman" pitchFamily="18" charset="0"/>
              </a:rPr>
              <a:t>32KB</a:t>
            </a:r>
            <a:r>
              <a:rPr lang="en-US" altLang="zh-CN" sz="2000" b="1" smtClean="0">
                <a:solidFill>
                  <a:srgbClr val="FF0000"/>
                </a:solidFill>
                <a:latin typeface="+mn-ea"/>
                <a:ea typeface="+mn-ea"/>
                <a:cs typeface="Times New Roman" pitchFamily="18" charset="0"/>
              </a:rPr>
              <a:t>)</a:t>
            </a:r>
            <a:endParaRPr lang="zh-CN" altLang="en-US" sz="2000" b="1">
              <a:solidFill>
                <a:srgbClr val="FF0000"/>
              </a:solidFill>
              <a:latin typeface="+mn-ea"/>
              <a:ea typeface="+mn-ea"/>
              <a:cs typeface="Times New Roman" pitchFamily="18" charset="0"/>
            </a:endParaRPr>
          </a:p>
        </p:txBody>
      </p:sp>
      <p:sp>
        <p:nvSpPr>
          <p:cNvPr id="130" name="TextBox 129"/>
          <p:cNvSpPr txBox="1"/>
          <p:nvPr/>
        </p:nvSpPr>
        <p:spPr>
          <a:xfrm>
            <a:off x="323410" y="1477308"/>
            <a:ext cx="1080150" cy="4832092"/>
          </a:xfrm>
          <a:prstGeom prst="rect">
            <a:avLst/>
          </a:prstGeom>
          <a:noFill/>
        </p:spPr>
        <p:txBody>
          <a:bodyPr wrap="square" rtlCol="0">
            <a:spAutoFit/>
          </a:bodyPr>
          <a:lstStyle/>
          <a:p>
            <a:pPr lvl="0" algn="l">
              <a:spcBef>
                <a:spcPts val="0"/>
              </a:spcBef>
              <a:buClr>
                <a:srgbClr val="00007D"/>
              </a:buClr>
              <a:buSzPct val="75000"/>
            </a:pPr>
            <a:r>
              <a:rPr lang="en-US" altLang="zh-CN" sz="2800" b="1" kern="0" smtClean="0">
                <a:solidFill>
                  <a:srgbClr val="0000FF"/>
                </a:solidFill>
                <a:latin typeface="Times New Roman" pitchFamily="18" charset="0"/>
                <a:ea typeface="宋体"/>
              </a:rPr>
              <a:t>8086 </a:t>
            </a:r>
            <a:r>
              <a:rPr lang="zh-CN" altLang="en-US" sz="2800" b="1" kern="0" smtClean="0">
                <a:solidFill>
                  <a:srgbClr val="0000FF"/>
                </a:solidFill>
                <a:latin typeface="Times New Roman" pitchFamily="18" charset="0"/>
                <a:ea typeface="宋体"/>
              </a:rPr>
              <a:t>的 </a:t>
            </a:r>
            <a:r>
              <a:rPr lang="en-US" altLang="zh-CN" sz="2800" b="1" kern="0" smtClean="0">
                <a:solidFill>
                  <a:srgbClr val="0000FF"/>
                </a:solidFill>
                <a:latin typeface="Times New Roman" pitchFamily="18" charset="0"/>
                <a:ea typeface="宋体"/>
              </a:rPr>
              <a:t>1MB</a:t>
            </a:r>
            <a:r>
              <a:rPr lang="zh-CN" altLang="en-US" sz="2800" b="1" kern="0" smtClean="0">
                <a:solidFill>
                  <a:srgbClr val="0000FF"/>
                </a:solidFill>
                <a:latin typeface="Times New Roman" pitchFamily="18" charset="0"/>
                <a:ea typeface="宋体"/>
              </a:rPr>
              <a:t>内</a:t>
            </a:r>
            <a:endParaRPr lang="en-US" altLang="zh-CN" sz="2800" b="1" kern="0" smtClean="0">
              <a:solidFill>
                <a:srgbClr val="0000FF"/>
              </a:solidFill>
              <a:latin typeface="Times New Roman" pitchFamily="18" charset="0"/>
              <a:ea typeface="宋体"/>
            </a:endParaRPr>
          </a:p>
          <a:p>
            <a:pPr lvl="0" algn="l">
              <a:spcBef>
                <a:spcPts val="0"/>
              </a:spcBef>
              <a:buClr>
                <a:srgbClr val="00007D"/>
              </a:buClr>
              <a:buSzPct val="75000"/>
            </a:pPr>
            <a:r>
              <a:rPr lang="zh-CN" altLang="en-US" sz="2800" b="1" kern="0" smtClean="0">
                <a:solidFill>
                  <a:srgbClr val="0000FF"/>
                </a:solidFill>
                <a:latin typeface="Times New Roman" pitchFamily="18" charset="0"/>
                <a:ea typeface="宋体"/>
              </a:rPr>
              <a:t>存</a:t>
            </a:r>
            <a:endParaRPr lang="en-US" altLang="zh-CN" sz="2800" b="1" kern="0" smtClean="0">
              <a:solidFill>
                <a:srgbClr val="0000FF"/>
              </a:solidFill>
              <a:latin typeface="Times New Roman" pitchFamily="18" charset="0"/>
              <a:ea typeface="宋体"/>
            </a:endParaRPr>
          </a:p>
          <a:p>
            <a:pPr lvl="0" algn="l">
              <a:spcBef>
                <a:spcPts val="0"/>
              </a:spcBef>
              <a:buClr>
                <a:srgbClr val="00007D"/>
              </a:buClr>
              <a:buSzPct val="75000"/>
            </a:pPr>
            <a:r>
              <a:rPr lang="zh-CN" altLang="en-US" sz="2800" b="1" kern="0" smtClean="0">
                <a:solidFill>
                  <a:srgbClr val="0000FF"/>
                </a:solidFill>
                <a:latin typeface="Times New Roman" pitchFamily="18" charset="0"/>
                <a:ea typeface="宋体"/>
              </a:rPr>
              <a:t>空</a:t>
            </a:r>
            <a:endParaRPr lang="en-US" altLang="zh-CN" sz="2800" b="1" kern="0" smtClean="0">
              <a:solidFill>
                <a:srgbClr val="0000FF"/>
              </a:solidFill>
              <a:latin typeface="Times New Roman" pitchFamily="18" charset="0"/>
              <a:ea typeface="宋体"/>
            </a:endParaRPr>
          </a:p>
          <a:p>
            <a:pPr lvl="0" algn="l">
              <a:spcBef>
                <a:spcPts val="0"/>
              </a:spcBef>
              <a:buClr>
                <a:srgbClr val="00007D"/>
              </a:buClr>
              <a:buSzPct val="75000"/>
            </a:pPr>
            <a:r>
              <a:rPr lang="zh-CN" altLang="en-US" sz="2800" b="1" kern="0" smtClean="0">
                <a:solidFill>
                  <a:srgbClr val="0000FF"/>
                </a:solidFill>
                <a:latin typeface="Times New Roman" pitchFamily="18" charset="0"/>
                <a:ea typeface="宋体"/>
              </a:rPr>
              <a:t>间</a:t>
            </a:r>
            <a:endParaRPr lang="en-US" altLang="zh-CN" sz="2800" b="1" kern="0" smtClean="0">
              <a:solidFill>
                <a:srgbClr val="0000FF"/>
              </a:solidFill>
              <a:latin typeface="Times New Roman" pitchFamily="18" charset="0"/>
              <a:ea typeface="宋体"/>
            </a:endParaRPr>
          </a:p>
          <a:p>
            <a:pPr lvl="0" algn="l">
              <a:spcBef>
                <a:spcPts val="0"/>
              </a:spcBef>
              <a:buClr>
                <a:srgbClr val="00007D"/>
              </a:buClr>
              <a:buSzPct val="75000"/>
            </a:pPr>
            <a:r>
              <a:rPr lang="zh-CN" altLang="en-US" sz="2800" b="1" kern="0" smtClean="0">
                <a:solidFill>
                  <a:srgbClr val="0000FF"/>
                </a:solidFill>
                <a:latin typeface="Times New Roman" pitchFamily="18" charset="0"/>
                <a:ea typeface="宋体"/>
              </a:rPr>
              <a:t>使</a:t>
            </a:r>
            <a:endParaRPr lang="en-US" altLang="zh-CN" sz="2800" b="1" kern="0" smtClean="0">
              <a:solidFill>
                <a:srgbClr val="0000FF"/>
              </a:solidFill>
              <a:latin typeface="Times New Roman" pitchFamily="18" charset="0"/>
              <a:ea typeface="宋体"/>
            </a:endParaRPr>
          </a:p>
          <a:p>
            <a:pPr lvl="0" algn="l">
              <a:spcBef>
                <a:spcPts val="0"/>
              </a:spcBef>
              <a:buClr>
                <a:srgbClr val="00007D"/>
              </a:buClr>
              <a:buSzPct val="75000"/>
            </a:pPr>
            <a:r>
              <a:rPr lang="zh-CN" altLang="en-US" sz="2800" b="1" kern="0" smtClean="0">
                <a:solidFill>
                  <a:srgbClr val="0000FF"/>
                </a:solidFill>
                <a:latin typeface="Times New Roman" pitchFamily="18" charset="0"/>
                <a:ea typeface="宋体"/>
              </a:rPr>
              <a:t>用</a:t>
            </a:r>
            <a:endParaRPr lang="en-US" altLang="zh-CN" sz="2800" b="1" kern="0" smtClean="0">
              <a:solidFill>
                <a:srgbClr val="0000FF"/>
              </a:solidFill>
              <a:latin typeface="Times New Roman" pitchFamily="18" charset="0"/>
              <a:ea typeface="宋体"/>
            </a:endParaRPr>
          </a:p>
          <a:p>
            <a:pPr lvl="0" algn="l">
              <a:spcBef>
                <a:spcPts val="0"/>
              </a:spcBef>
              <a:buClr>
                <a:srgbClr val="00007D"/>
              </a:buClr>
              <a:buSzPct val="75000"/>
            </a:pPr>
            <a:r>
              <a:rPr lang="zh-CN" altLang="en-US" sz="2800" b="1" kern="0" smtClean="0">
                <a:solidFill>
                  <a:srgbClr val="0000FF"/>
                </a:solidFill>
                <a:latin typeface="Times New Roman" pitchFamily="18" charset="0"/>
                <a:ea typeface="宋体"/>
              </a:rPr>
              <a:t>情</a:t>
            </a:r>
            <a:endParaRPr lang="en-US" altLang="zh-CN" sz="2800" b="1" kern="0" smtClean="0">
              <a:solidFill>
                <a:srgbClr val="0000FF"/>
              </a:solidFill>
              <a:latin typeface="Times New Roman" pitchFamily="18" charset="0"/>
              <a:ea typeface="宋体"/>
            </a:endParaRPr>
          </a:p>
          <a:p>
            <a:pPr lvl="0" algn="l">
              <a:spcBef>
                <a:spcPts val="0"/>
              </a:spcBef>
              <a:buClr>
                <a:srgbClr val="00007D"/>
              </a:buClr>
              <a:buSzPct val="75000"/>
            </a:pPr>
            <a:r>
              <a:rPr lang="zh-CN" altLang="en-US" sz="2800" b="1" kern="0" smtClean="0">
                <a:solidFill>
                  <a:srgbClr val="0000FF"/>
                </a:solidFill>
                <a:latin typeface="Times New Roman" pitchFamily="18" charset="0"/>
                <a:ea typeface="宋体"/>
              </a:rPr>
              <a:t>况</a:t>
            </a:r>
            <a:endParaRPr lang="zh-CN" altLang="en-US" sz="3200" b="1" kern="0" smtClean="0">
              <a:solidFill>
                <a:srgbClr val="0000FF"/>
              </a:solidFill>
              <a:latin typeface="Times New Roman" pitchFamily="18" charset="0"/>
              <a:ea typeface="宋体"/>
            </a:endParaRPr>
          </a:p>
        </p:txBody>
      </p:sp>
      <p:cxnSp>
        <p:nvCxnSpPr>
          <p:cNvPr id="132" name="直接连接符 131"/>
          <p:cNvCxnSpPr/>
          <p:nvPr/>
        </p:nvCxnSpPr>
        <p:spPr bwMode="auto">
          <a:xfrm>
            <a:off x="3779890" y="6237390"/>
            <a:ext cx="1872260" cy="0"/>
          </a:xfrm>
          <a:prstGeom prst="line">
            <a:avLst/>
          </a:prstGeom>
          <a:noFill/>
          <a:ln w="38100" cap="flat" cmpd="sng" algn="ctr">
            <a:solidFill>
              <a:srgbClr val="FF0066"/>
            </a:solidFill>
            <a:prstDash val="solid"/>
            <a:round/>
            <a:headEnd type="none" w="med" len="med"/>
            <a:tailEnd type="none" w="med" len="lg"/>
          </a:ln>
          <a:effectLst/>
        </p:spPr>
      </p:cxnSp>
      <p:cxnSp>
        <p:nvCxnSpPr>
          <p:cNvPr id="133" name="直接连接符 132"/>
          <p:cNvCxnSpPr/>
          <p:nvPr/>
        </p:nvCxnSpPr>
        <p:spPr bwMode="auto">
          <a:xfrm>
            <a:off x="3779890" y="1048336"/>
            <a:ext cx="1872260" cy="0"/>
          </a:xfrm>
          <a:prstGeom prst="line">
            <a:avLst/>
          </a:prstGeom>
          <a:noFill/>
          <a:ln w="38100" cap="flat" cmpd="sng" algn="ctr">
            <a:solidFill>
              <a:srgbClr val="FF0066"/>
            </a:solidFill>
            <a:prstDash val="solid"/>
            <a:round/>
            <a:headEnd type="none" w="med" len="med"/>
            <a:tailEnd type="none" w="med" len="lg"/>
          </a:ln>
          <a:effectLst/>
        </p:spPr>
      </p:cxnSp>
      <p:sp>
        <p:nvSpPr>
          <p:cNvPr id="134" name="矩形 133"/>
          <p:cNvSpPr/>
          <p:nvPr/>
        </p:nvSpPr>
        <p:spPr>
          <a:xfrm>
            <a:off x="6086212" y="5397111"/>
            <a:ext cx="2878398" cy="1200329"/>
          </a:xfrm>
          <a:prstGeom prst="rect">
            <a:avLst/>
          </a:prstGeom>
        </p:spPr>
        <p:txBody>
          <a:bodyPr wrap="square">
            <a:spAutoFit/>
          </a:bodyPr>
          <a:lstStyle/>
          <a:p>
            <a:pPr algn="l"/>
            <a:r>
              <a:rPr lang="zh-CN" altLang="en-US" sz="2400" b="1" smtClean="0">
                <a:solidFill>
                  <a:srgbClr val="FF0000"/>
                </a:solidFill>
                <a:latin typeface="Times New Roman" pitchFamily="18" charset="0"/>
              </a:rPr>
              <a:t>中断向量区：</a:t>
            </a:r>
            <a:endParaRPr lang="en-US" altLang="zh-CN" sz="2400" b="1" smtClean="0">
              <a:solidFill>
                <a:srgbClr val="FF0000"/>
              </a:solidFill>
              <a:latin typeface="Times New Roman" pitchFamily="18" charset="0"/>
            </a:endParaRPr>
          </a:p>
          <a:p>
            <a:pPr algn="l"/>
            <a:r>
              <a:rPr lang="en-US" altLang="zh-CN" sz="2400" b="1" smtClean="0">
                <a:solidFill>
                  <a:srgbClr val="FF0000"/>
                </a:solidFill>
                <a:latin typeface="Times New Roman" pitchFamily="18" charset="0"/>
              </a:rPr>
              <a:t>00000H</a:t>
            </a:r>
            <a:r>
              <a:rPr lang="zh-CN" altLang="en-US" sz="2400" b="1" smtClean="0">
                <a:solidFill>
                  <a:srgbClr val="FF0000"/>
                </a:solidFill>
                <a:latin typeface="Times New Roman" pitchFamily="18" charset="0"/>
              </a:rPr>
              <a:t>～</a:t>
            </a:r>
            <a:r>
              <a:rPr lang="en-US" altLang="zh-CN" sz="2400" b="1" smtClean="0">
                <a:solidFill>
                  <a:srgbClr val="FF0000"/>
                </a:solidFill>
                <a:latin typeface="Times New Roman" pitchFamily="18" charset="0"/>
              </a:rPr>
              <a:t>003FFH</a:t>
            </a:r>
          </a:p>
          <a:p>
            <a:pPr algn="l"/>
            <a:r>
              <a:rPr lang="zh-CN" altLang="en-US" sz="2400" b="1" smtClean="0">
                <a:solidFill>
                  <a:srgbClr val="FF0000"/>
                </a:solidFill>
                <a:latin typeface="Times New Roman" pitchFamily="18" charset="0"/>
              </a:rPr>
              <a:t>（</a:t>
            </a:r>
            <a:r>
              <a:rPr lang="en-US" altLang="zh-CN" sz="2400" b="1" smtClean="0">
                <a:solidFill>
                  <a:srgbClr val="FF0000"/>
                </a:solidFill>
                <a:latin typeface="Times New Roman" pitchFamily="18" charset="0"/>
              </a:rPr>
              <a:t>1KB</a:t>
            </a:r>
            <a:r>
              <a:rPr lang="zh-CN" altLang="en-US" sz="2400" b="1" smtClean="0">
                <a:solidFill>
                  <a:srgbClr val="FF0000"/>
                </a:solidFill>
                <a:latin typeface="Times New Roman" pitchFamily="18" charset="0"/>
              </a:rPr>
              <a:t>）</a:t>
            </a:r>
            <a:endParaRPr lang="zh-CN" altLang="en-US" sz="2400">
              <a:solidFill>
                <a:srgbClr val="FF0000"/>
              </a:solidFill>
            </a:endParaRPr>
          </a:p>
        </p:txBody>
      </p:sp>
      <p:cxnSp>
        <p:nvCxnSpPr>
          <p:cNvPr id="136" name="直接箭头连接符 135"/>
          <p:cNvCxnSpPr/>
          <p:nvPr/>
        </p:nvCxnSpPr>
        <p:spPr bwMode="auto">
          <a:xfrm flipH="1">
            <a:off x="5724160" y="6237390"/>
            <a:ext cx="432060" cy="0"/>
          </a:xfrm>
          <a:prstGeom prst="straightConnector1">
            <a:avLst/>
          </a:prstGeom>
          <a:noFill/>
          <a:ln w="28575" cap="flat" cmpd="sng" algn="ctr">
            <a:solidFill>
              <a:srgbClr val="FF0000"/>
            </a:solidFill>
            <a:prstDash val="solid"/>
            <a:round/>
            <a:headEnd type="none" w="med" len="med"/>
            <a:tailEnd type="triangle" w="med" len="lg"/>
          </a:ln>
          <a:effectLst/>
        </p:spPr>
      </p:cxnSp>
      <p:sp>
        <p:nvSpPr>
          <p:cNvPr id="138" name="矩形 137"/>
          <p:cNvSpPr/>
          <p:nvPr/>
        </p:nvSpPr>
        <p:spPr>
          <a:xfrm>
            <a:off x="6084210" y="788471"/>
            <a:ext cx="2880400" cy="1200329"/>
          </a:xfrm>
          <a:prstGeom prst="rect">
            <a:avLst/>
          </a:prstGeom>
        </p:spPr>
        <p:txBody>
          <a:bodyPr wrap="square">
            <a:spAutoFit/>
          </a:bodyPr>
          <a:lstStyle/>
          <a:p>
            <a:pPr algn="l"/>
            <a:r>
              <a:rPr lang="zh-CN" altLang="en-US" sz="2400" b="1" smtClean="0">
                <a:solidFill>
                  <a:srgbClr val="FF0000"/>
                </a:solidFill>
                <a:latin typeface="Times New Roman" pitchFamily="18" charset="0"/>
              </a:rPr>
              <a:t>启动区：</a:t>
            </a:r>
            <a:endParaRPr lang="en-US" altLang="zh-CN" sz="2400" b="1" smtClean="0">
              <a:solidFill>
                <a:srgbClr val="FF0000"/>
              </a:solidFill>
              <a:latin typeface="Times New Roman" pitchFamily="18" charset="0"/>
            </a:endParaRPr>
          </a:p>
          <a:p>
            <a:pPr algn="l"/>
            <a:r>
              <a:rPr lang="en-US" altLang="zh-CN" sz="2400" b="1" smtClean="0">
                <a:solidFill>
                  <a:srgbClr val="FF0000"/>
                </a:solidFill>
                <a:latin typeface="Times New Roman" pitchFamily="18" charset="0"/>
              </a:rPr>
              <a:t>FFFF0H</a:t>
            </a:r>
            <a:r>
              <a:rPr lang="zh-CN" altLang="en-US" sz="2400" b="1" smtClean="0">
                <a:solidFill>
                  <a:srgbClr val="FF0000"/>
                </a:solidFill>
                <a:latin typeface="Times New Roman" pitchFamily="18" charset="0"/>
              </a:rPr>
              <a:t>～</a:t>
            </a:r>
            <a:r>
              <a:rPr lang="en-US" altLang="zh-CN" sz="2400" b="1" smtClean="0">
                <a:solidFill>
                  <a:srgbClr val="FF0000"/>
                </a:solidFill>
                <a:latin typeface="Times New Roman" pitchFamily="18" charset="0"/>
              </a:rPr>
              <a:t>FFFFFH</a:t>
            </a:r>
            <a:r>
              <a:rPr lang="zh-CN" altLang="en-US" sz="2400" b="1" smtClean="0">
                <a:solidFill>
                  <a:srgbClr val="FF0000"/>
                </a:solidFill>
                <a:latin typeface="Times New Roman" pitchFamily="18" charset="0"/>
              </a:rPr>
              <a:t>（</a:t>
            </a:r>
            <a:r>
              <a:rPr lang="en-US" altLang="zh-CN" sz="2400" b="1" smtClean="0">
                <a:solidFill>
                  <a:srgbClr val="FF0000"/>
                </a:solidFill>
                <a:latin typeface="Times New Roman" pitchFamily="18" charset="0"/>
              </a:rPr>
              <a:t>16</a:t>
            </a:r>
            <a:r>
              <a:rPr lang="zh-CN" altLang="en-US" sz="2400" b="1" smtClean="0">
                <a:solidFill>
                  <a:srgbClr val="FF0000"/>
                </a:solidFill>
                <a:latin typeface="Times New Roman" pitchFamily="18" charset="0"/>
              </a:rPr>
              <a:t>个字节）</a:t>
            </a:r>
            <a:endParaRPr lang="zh-CN" altLang="en-US" sz="2400">
              <a:solidFill>
                <a:srgbClr val="FF0000"/>
              </a:solidFill>
            </a:endParaRPr>
          </a:p>
        </p:txBody>
      </p:sp>
      <p:cxnSp>
        <p:nvCxnSpPr>
          <p:cNvPr id="139" name="直接箭头连接符 138"/>
          <p:cNvCxnSpPr/>
          <p:nvPr/>
        </p:nvCxnSpPr>
        <p:spPr bwMode="auto">
          <a:xfrm flipH="1">
            <a:off x="5724160" y="1052670"/>
            <a:ext cx="432060" cy="0"/>
          </a:xfrm>
          <a:prstGeom prst="straightConnector1">
            <a:avLst/>
          </a:prstGeom>
          <a:noFill/>
          <a:ln w="28575" cap="flat" cmpd="sng" algn="ctr">
            <a:solidFill>
              <a:srgbClr val="FF0000"/>
            </a:solidFill>
            <a:prstDash val="solid"/>
            <a:round/>
            <a:headEnd type="none" w="med" len="med"/>
            <a:tailEnd type="triangle" w="med" len="lg"/>
          </a:ln>
          <a:effectLst/>
        </p:spPr>
      </p:cxnSp>
      <p:sp>
        <p:nvSpPr>
          <p:cNvPr id="140" name="TextBox 139"/>
          <p:cNvSpPr txBox="1"/>
          <p:nvPr/>
        </p:nvSpPr>
        <p:spPr>
          <a:xfrm>
            <a:off x="2483710" y="3501010"/>
            <a:ext cx="1296180" cy="400110"/>
          </a:xfrm>
          <a:prstGeom prst="rect">
            <a:avLst/>
          </a:prstGeom>
          <a:noFill/>
        </p:spPr>
        <p:txBody>
          <a:bodyPr wrap="square" rtlCol="0">
            <a:spAutoFit/>
          </a:bodyPr>
          <a:lstStyle/>
          <a:p>
            <a:pPr algn="r"/>
            <a:r>
              <a:rPr lang="en-US" altLang="zh-CN" sz="2000" b="1" smtClean="0">
                <a:latin typeface="Times New Roman" pitchFamily="18" charset="0"/>
                <a:cs typeface="Times New Roman" pitchFamily="18" charset="0"/>
              </a:rPr>
              <a:t>B7FFF</a:t>
            </a:r>
            <a:endParaRPr lang="zh-CN" altLang="en-US" sz="2000" b="1">
              <a:latin typeface="Times New Roman" pitchFamily="18" charset="0"/>
              <a:cs typeface="Times New Roman" pitchFamily="18" charset="0"/>
            </a:endParaRPr>
          </a:p>
        </p:txBody>
      </p:sp>
      <p:sp>
        <p:nvSpPr>
          <p:cNvPr id="141" name="TextBox 140"/>
          <p:cNvSpPr txBox="1"/>
          <p:nvPr/>
        </p:nvSpPr>
        <p:spPr>
          <a:xfrm>
            <a:off x="2483710" y="3037146"/>
            <a:ext cx="1296180" cy="400110"/>
          </a:xfrm>
          <a:prstGeom prst="rect">
            <a:avLst/>
          </a:prstGeom>
          <a:noFill/>
        </p:spPr>
        <p:txBody>
          <a:bodyPr wrap="square" rtlCol="0">
            <a:spAutoFit/>
          </a:bodyPr>
          <a:lstStyle/>
          <a:p>
            <a:pPr algn="r"/>
            <a:r>
              <a:rPr lang="en-US" altLang="zh-CN" sz="2000" b="1" smtClean="0">
                <a:latin typeface="Times New Roman" pitchFamily="18" charset="0"/>
                <a:cs typeface="Times New Roman" pitchFamily="18" charset="0"/>
              </a:rPr>
              <a:t>C0000</a:t>
            </a:r>
            <a:endParaRPr lang="zh-CN" altLang="en-US" sz="2000" b="1">
              <a:latin typeface="Times New Roman" pitchFamily="18" charset="0"/>
              <a:cs typeface="Times New Roman" pitchFamily="18" charset="0"/>
            </a:endParaRPr>
          </a:p>
        </p:txBody>
      </p:sp>
      <p:grpSp>
        <p:nvGrpSpPr>
          <p:cNvPr id="98" name="组合 97"/>
          <p:cNvGrpSpPr/>
          <p:nvPr/>
        </p:nvGrpSpPr>
        <p:grpSpPr>
          <a:xfrm>
            <a:off x="6660290" y="2812860"/>
            <a:ext cx="1762150" cy="1152160"/>
            <a:chOff x="6660290" y="2812860"/>
            <a:chExt cx="1762150" cy="1152160"/>
          </a:xfrm>
        </p:grpSpPr>
        <p:sp>
          <p:nvSpPr>
            <p:cNvPr id="55" name="矩形 54"/>
            <p:cNvSpPr/>
            <p:nvPr/>
          </p:nvSpPr>
          <p:spPr bwMode="auto">
            <a:xfrm>
              <a:off x="7020340" y="3748990"/>
              <a:ext cx="45719" cy="144020"/>
            </a:xfrm>
            <a:prstGeom prst="rect">
              <a:avLst/>
            </a:prstGeom>
            <a:solidFill>
              <a:schemeClr val="accent3">
                <a:lumMod val="75000"/>
              </a:schemeClr>
            </a:solid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56" name="矩形 55"/>
            <p:cNvSpPr/>
            <p:nvPr/>
          </p:nvSpPr>
          <p:spPr bwMode="auto">
            <a:xfrm>
              <a:off x="7092350" y="3748990"/>
              <a:ext cx="45719" cy="144020"/>
            </a:xfrm>
            <a:prstGeom prst="rect">
              <a:avLst/>
            </a:prstGeom>
            <a:solidFill>
              <a:schemeClr val="accent3">
                <a:lumMod val="75000"/>
              </a:schemeClr>
            </a:solid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57" name="矩形 56"/>
            <p:cNvSpPr/>
            <p:nvPr/>
          </p:nvSpPr>
          <p:spPr bwMode="auto">
            <a:xfrm>
              <a:off x="7164360" y="3748990"/>
              <a:ext cx="45719" cy="144020"/>
            </a:xfrm>
            <a:prstGeom prst="rect">
              <a:avLst/>
            </a:prstGeom>
            <a:solidFill>
              <a:schemeClr val="accent3">
                <a:lumMod val="75000"/>
              </a:schemeClr>
            </a:solid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58" name="矩形 57"/>
            <p:cNvSpPr/>
            <p:nvPr/>
          </p:nvSpPr>
          <p:spPr bwMode="auto">
            <a:xfrm>
              <a:off x="7236370" y="3748990"/>
              <a:ext cx="45719" cy="144020"/>
            </a:xfrm>
            <a:prstGeom prst="rect">
              <a:avLst/>
            </a:prstGeom>
            <a:solidFill>
              <a:schemeClr val="accent3">
                <a:lumMod val="75000"/>
              </a:schemeClr>
            </a:solid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59" name="矩形 58"/>
            <p:cNvSpPr/>
            <p:nvPr/>
          </p:nvSpPr>
          <p:spPr bwMode="auto">
            <a:xfrm>
              <a:off x="7308380" y="3748990"/>
              <a:ext cx="45719" cy="144020"/>
            </a:xfrm>
            <a:prstGeom prst="rect">
              <a:avLst/>
            </a:prstGeom>
            <a:solidFill>
              <a:schemeClr val="accent3">
                <a:lumMod val="75000"/>
              </a:schemeClr>
            </a:solid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60" name="矩形 59"/>
            <p:cNvSpPr/>
            <p:nvPr/>
          </p:nvSpPr>
          <p:spPr bwMode="auto">
            <a:xfrm>
              <a:off x="7380390" y="3748990"/>
              <a:ext cx="45719" cy="144020"/>
            </a:xfrm>
            <a:prstGeom prst="rect">
              <a:avLst/>
            </a:prstGeom>
            <a:solidFill>
              <a:schemeClr val="accent3">
                <a:lumMod val="75000"/>
              </a:schemeClr>
            </a:solid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61" name="矩形 60"/>
            <p:cNvSpPr/>
            <p:nvPr/>
          </p:nvSpPr>
          <p:spPr bwMode="auto">
            <a:xfrm>
              <a:off x="7452400" y="3748990"/>
              <a:ext cx="45719" cy="144020"/>
            </a:xfrm>
            <a:prstGeom prst="rect">
              <a:avLst/>
            </a:prstGeom>
            <a:solidFill>
              <a:schemeClr val="accent3">
                <a:lumMod val="75000"/>
              </a:schemeClr>
            </a:solid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62" name="矩形 61"/>
            <p:cNvSpPr/>
            <p:nvPr/>
          </p:nvSpPr>
          <p:spPr bwMode="auto">
            <a:xfrm>
              <a:off x="7524410" y="3748990"/>
              <a:ext cx="45719" cy="144020"/>
            </a:xfrm>
            <a:prstGeom prst="rect">
              <a:avLst/>
            </a:prstGeom>
            <a:solidFill>
              <a:schemeClr val="accent3">
                <a:lumMod val="75000"/>
              </a:schemeClr>
            </a:solid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63" name="矩形 62"/>
            <p:cNvSpPr/>
            <p:nvPr/>
          </p:nvSpPr>
          <p:spPr bwMode="auto">
            <a:xfrm>
              <a:off x="7596420" y="3748990"/>
              <a:ext cx="45719" cy="144020"/>
            </a:xfrm>
            <a:prstGeom prst="rect">
              <a:avLst/>
            </a:prstGeom>
            <a:solidFill>
              <a:schemeClr val="accent3">
                <a:lumMod val="75000"/>
              </a:schemeClr>
            </a:solid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64" name="矩形 63"/>
            <p:cNvSpPr/>
            <p:nvPr/>
          </p:nvSpPr>
          <p:spPr bwMode="auto">
            <a:xfrm>
              <a:off x="7668430" y="3748990"/>
              <a:ext cx="45719" cy="144020"/>
            </a:xfrm>
            <a:prstGeom prst="rect">
              <a:avLst/>
            </a:prstGeom>
            <a:solidFill>
              <a:schemeClr val="accent3">
                <a:lumMod val="75000"/>
              </a:schemeClr>
            </a:solid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65" name="矩形 64"/>
            <p:cNvSpPr/>
            <p:nvPr/>
          </p:nvSpPr>
          <p:spPr bwMode="auto">
            <a:xfrm>
              <a:off x="7740440" y="3748990"/>
              <a:ext cx="45719" cy="144020"/>
            </a:xfrm>
            <a:prstGeom prst="rect">
              <a:avLst/>
            </a:prstGeom>
            <a:solidFill>
              <a:schemeClr val="accent3">
                <a:lumMod val="75000"/>
              </a:schemeClr>
            </a:solid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66" name="矩形 65"/>
            <p:cNvSpPr/>
            <p:nvPr/>
          </p:nvSpPr>
          <p:spPr bwMode="auto">
            <a:xfrm>
              <a:off x="7812450" y="3748990"/>
              <a:ext cx="45719" cy="144020"/>
            </a:xfrm>
            <a:prstGeom prst="rect">
              <a:avLst/>
            </a:prstGeom>
            <a:solidFill>
              <a:schemeClr val="accent3">
                <a:lumMod val="75000"/>
              </a:schemeClr>
            </a:solid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67" name="矩形 66"/>
            <p:cNvSpPr/>
            <p:nvPr/>
          </p:nvSpPr>
          <p:spPr bwMode="auto">
            <a:xfrm>
              <a:off x="7884460" y="3748990"/>
              <a:ext cx="45719" cy="144020"/>
            </a:xfrm>
            <a:prstGeom prst="rect">
              <a:avLst/>
            </a:prstGeom>
            <a:solidFill>
              <a:schemeClr val="accent3">
                <a:lumMod val="75000"/>
              </a:schemeClr>
            </a:solid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68" name="矩形 67"/>
            <p:cNvSpPr/>
            <p:nvPr/>
          </p:nvSpPr>
          <p:spPr bwMode="auto">
            <a:xfrm>
              <a:off x="7956470" y="3748990"/>
              <a:ext cx="45719" cy="144020"/>
            </a:xfrm>
            <a:prstGeom prst="rect">
              <a:avLst/>
            </a:prstGeom>
            <a:solidFill>
              <a:schemeClr val="accent3">
                <a:lumMod val="75000"/>
              </a:schemeClr>
            </a:solid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69" name="矩形 68"/>
            <p:cNvSpPr/>
            <p:nvPr/>
          </p:nvSpPr>
          <p:spPr bwMode="auto">
            <a:xfrm>
              <a:off x="8028480" y="3748990"/>
              <a:ext cx="45719" cy="144020"/>
            </a:xfrm>
            <a:prstGeom prst="rect">
              <a:avLst/>
            </a:prstGeom>
            <a:solidFill>
              <a:schemeClr val="accent3">
                <a:lumMod val="75000"/>
              </a:schemeClr>
            </a:solid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70" name="矩形 69"/>
            <p:cNvSpPr/>
            <p:nvPr/>
          </p:nvSpPr>
          <p:spPr bwMode="auto">
            <a:xfrm>
              <a:off x="8100490" y="3748990"/>
              <a:ext cx="45719" cy="144020"/>
            </a:xfrm>
            <a:prstGeom prst="rect">
              <a:avLst/>
            </a:prstGeom>
            <a:solidFill>
              <a:schemeClr val="accent3">
                <a:lumMod val="75000"/>
              </a:schemeClr>
            </a:solid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cxnSp>
          <p:nvCxnSpPr>
            <p:cNvPr id="28" name="直接连接符 27"/>
            <p:cNvCxnSpPr/>
            <p:nvPr/>
          </p:nvCxnSpPr>
          <p:spPr bwMode="auto">
            <a:xfrm flipH="1">
              <a:off x="6660290" y="3100900"/>
              <a:ext cx="1618470" cy="0"/>
            </a:xfrm>
            <a:prstGeom prst="line">
              <a:avLst/>
            </a:prstGeom>
            <a:noFill/>
            <a:ln w="28575" cap="rnd" cmpd="sng" algn="ctr">
              <a:solidFill>
                <a:schemeClr val="tx1"/>
              </a:solidFill>
              <a:prstDash val="solid"/>
              <a:round/>
              <a:headEnd type="none" w="med" len="med"/>
              <a:tailEnd type="none" w="med" len="lg"/>
            </a:ln>
            <a:effectLst/>
          </p:spPr>
        </p:cxnSp>
        <p:cxnSp>
          <p:nvCxnSpPr>
            <p:cNvPr id="30" name="直接连接符 29"/>
            <p:cNvCxnSpPr/>
            <p:nvPr/>
          </p:nvCxnSpPr>
          <p:spPr bwMode="auto">
            <a:xfrm>
              <a:off x="6660290" y="3100900"/>
              <a:ext cx="0" cy="648090"/>
            </a:xfrm>
            <a:prstGeom prst="line">
              <a:avLst/>
            </a:prstGeom>
            <a:noFill/>
            <a:ln w="28575" cap="rnd" cmpd="sng" algn="ctr">
              <a:solidFill>
                <a:schemeClr val="tx1"/>
              </a:solidFill>
              <a:prstDash val="solid"/>
              <a:round/>
              <a:headEnd type="none" w="med" len="med"/>
              <a:tailEnd type="none" w="med" len="lg"/>
            </a:ln>
            <a:effectLst/>
          </p:spPr>
        </p:cxnSp>
        <p:cxnSp>
          <p:nvCxnSpPr>
            <p:cNvPr id="32" name="直接连接符 31"/>
            <p:cNvCxnSpPr/>
            <p:nvPr/>
          </p:nvCxnSpPr>
          <p:spPr bwMode="auto">
            <a:xfrm>
              <a:off x="6660290" y="3748990"/>
              <a:ext cx="288040" cy="0"/>
            </a:xfrm>
            <a:prstGeom prst="line">
              <a:avLst/>
            </a:prstGeom>
            <a:noFill/>
            <a:ln w="28575" cap="rnd" cmpd="sng" algn="ctr">
              <a:solidFill>
                <a:schemeClr val="tx1"/>
              </a:solidFill>
              <a:prstDash val="solid"/>
              <a:round/>
              <a:headEnd type="none" w="med" len="med"/>
              <a:tailEnd type="none" w="med" len="lg"/>
            </a:ln>
            <a:effectLst/>
          </p:spPr>
        </p:cxnSp>
        <p:cxnSp>
          <p:nvCxnSpPr>
            <p:cNvPr id="34" name="直接连接符 33"/>
            <p:cNvCxnSpPr/>
            <p:nvPr/>
          </p:nvCxnSpPr>
          <p:spPr bwMode="auto">
            <a:xfrm>
              <a:off x="6948330" y="3748990"/>
              <a:ext cx="0" cy="144020"/>
            </a:xfrm>
            <a:prstGeom prst="line">
              <a:avLst/>
            </a:prstGeom>
            <a:noFill/>
            <a:ln w="28575" cap="rnd" cmpd="sng" algn="ctr">
              <a:solidFill>
                <a:schemeClr val="tx1"/>
              </a:solidFill>
              <a:prstDash val="solid"/>
              <a:round/>
              <a:headEnd type="none" w="med" len="med"/>
              <a:tailEnd type="none" w="med" len="lg"/>
            </a:ln>
            <a:effectLst/>
          </p:spPr>
        </p:cxnSp>
        <p:cxnSp>
          <p:nvCxnSpPr>
            <p:cNvPr id="36" name="直接连接符 35"/>
            <p:cNvCxnSpPr/>
            <p:nvPr/>
          </p:nvCxnSpPr>
          <p:spPr bwMode="auto">
            <a:xfrm>
              <a:off x="6948330" y="3893010"/>
              <a:ext cx="1260580" cy="0"/>
            </a:xfrm>
            <a:prstGeom prst="line">
              <a:avLst/>
            </a:prstGeom>
            <a:noFill/>
            <a:ln w="28575" cap="rnd" cmpd="sng" algn="ctr">
              <a:solidFill>
                <a:schemeClr val="tx1"/>
              </a:solidFill>
              <a:prstDash val="solid"/>
              <a:round/>
              <a:headEnd type="none" w="med" len="med"/>
              <a:tailEnd type="none" w="med" len="lg"/>
            </a:ln>
            <a:effectLst/>
          </p:spPr>
        </p:cxnSp>
        <p:cxnSp>
          <p:nvCxnSpPr>
            <p:cNvPr id="38" name="直接连接符 37"/>
            <p:cNvCxnSpPr/>
            <p:nvPr/>
          </p:nvCxnSpPr>
          <p:spPr bwMode="auto">
            <a:xfrm flipV="1">
              <a:off x="8206410" y="3748990"/>
              <a:ext cx="0" cy="144020"/>
            </a:xfrm>
            <a:prstGeom prst="line">
              <a:avLst/>
            </a:prstGeom>
            <a:noFill/>
            <a:ln w="28575" cap="rnd" cmpd="sng" algn="ctr">
              <a:solidFill>
                <a:schemeClr val="tx1"/>
              </a:solidFill>
              <a:prstDash val="solid"/>
              <a:round/>
              <a:headEnd type="none" w="med" len="med"/>
              <a:tailEnd type="none" w="med" len="lg"/>
            </a:ln>
            <a:effectLst/>
          </p:spPr>
        </p:cxnSp>
        <p:cxnSp>
          <p:nvCxnSpPr>
            <p:cNvPr id="40" name="直接连接符 39"/>
            <p:cNvCxnSpPr/>
            <p:nvPr/>
          </p:nvCxnSpPr>
          <p:spPr bwMode="auto">
            <a:xfrm>
              <a:off x="8206410" y="3748990"/>
              <a:ext cx="72010" cy="0"/>
            </a:xfrm>
            <a:prstGeom prst="line">
              <a:avLst/>
            </a:prstGeom>
            <a:noFill/>
            <a:ln w="28575" cap="rnd" cmpd="sng" algn="ctr">
              <a:solidFill>
                <a:schemeClr val="tx1"/>
              </a:solidFill>
              <a:prstDash val="solid"/>
              <a:round/>
              <a:headEnd type="none" w="med" len="med"/>
              <a:tailEnd type="none" w="med" len="lg"/>
            </a:ln>
            <a:effectLst/>
          </p:spPr>
        </p:cxnSp>
        <p:cxnSp>
          <p:nvCxnSpPr>
            <p:cNvPr id="42" name="直接连接符 41"/>
            <p:cNvCxnSpPr/>
            <p:nvPr/>
          </p:nvCxnSpPr>
          <p:spPr bwMode="auto">
            <a:xfrm flipV="1">
              <a:off x="8278420" y="3100900"/>
              <a:ext cx="0" cy="648090"/>
            </a:xfrm>
            <a:prstGeom prst="line">
              <a:avLst/>
            </a:prstGeom>
            <a:noFill/>
            <a:ln w="57150" cap="flat" cmpd="sng" algn="ctr">
              <a:solidFill>
                <a:schemeClr val="tx1"/>
              </a:solidFill>
              <a:prstDash val="solid"/>
              <a:round/>
              <a:headEnd type="none" w="med" len="med"/>
              <a:tailEnd type="none" w="med" len="lg"/>
            </a:ln>
            <a:effectLst/>
          </p:spPr>
        </p:cxnSp>
        <p:cxnSp>
          <p:nvCxnSpPr>
            <p:cNvPr id="50" name="直接连接符 49"/>
            <p:cNvCxnSpPr/>
            <p:nvPr/>
          </p:nvCxnSpPr>
          <p:spPr bwMode="auto">
            <a:xfrm flipV="1">
              <a:off x="8278420" y="2812860"/>
              <a:ext cx="0" cy="1152160"/>
            </a:xfrm>
            <a:prstGeom prst="line">
              <a:avLst/>
            </a:prstGeom>
            <a:noFill/>
            <a:ln w="57150" cap="rnd" cmpd="sng" algn="ctr">
              <a:solidFill>
                <a:schemeClr val="tx1"/>
              </a:solidFill>
              <a:prstDash val="solid"/>
              <a:round/>
              <a:headEnd type="none" w="med" len="med"/>
              <a:tailEnd type="none" w="med" len="lg"/>
            </a:ln>
            <a:effectLst/>
          </p:spPr>
        </p:cxnSp>
        <p:cxnSp>
          <p:nvCxnSpPr>
            <p:cNvPr id="52" name="直接连接符 51"/>
            <p:cNvCxnSpPr/>
            <p:nvPr/>
          </p:nvCxnSpPr>
          <p:spPr bwMode="auto">
            <a:xfrm>
              <a:off x="8278420" y="2812860"/>
              <a:ext cx="144020" cy="0"/>
            </a:xfrm>
            <a:prstGeom prst="line">
              <a:avLst/>
            </a:prstGeom>
            <a:noFill/>
            <a:ln w="57150" cap="rnd" cmpd="sng" algn="ctr">
              <a:solidFill>
                <a:schemeClr val="tx1"/>
              </a:solidFill>
              <a:prstDash val="solid"/>
              <a:round/>
              <a:headEnd type="none" w="med" len="med"/>
              <a:tailEnd type="none" w="med" len="lg"/>
            </a:ln>
            <a:effectLst/>
          </p:spPr>
        </p:cxnSp>
        <p:grpSp>
          <p:nvGrpSpPr>
            <p:cNvPr id="97" name="组合 96"/>
            <p:cNvGrpSpPr/>
            <p:nvPr/>
          </p:nvGrpSpPr>
          <p:grpSpPr>
            <a:xfrm>
              <a:off x="6973730" y="3180962"/>
              <a:ext cx="288040" cy="464268"/>
              <a:chOff x="6973730" y="3180962"/>
              <a:chExt cx="288040" cy="464268"/>
            </a:xfrm>
          </p:grpSpPr>
          <p:cxnSp>
            <p:nvCxnSpPr>
              <p:cNvPr id="78" name="直接连接符 77"/>
              <p:cNvCxnSpPr/>
              <p:nvPr/>
            </p:nvCxnSpPr>
            <p:spPr bwMode="auto">
              <a:xfrm>
                <a:off x="7021737" y="3213170"/>
                <a:ext cx="62482" cy="0"/>
              </a:xfrm>
              <a:prstGeom prst="line">
                <a:avLst/>
              </a:prstGeom>
              <a:noFill/>
              <a:ln w="19050" cap="rnd" cmpd="sng" algn="ctr">
                <a:solidFill>
                  <a:schemeClr val="tx1"/>
                </a:solidFill>
                <a:prstDash val="solid"/>
                <a:round/>
                <a:headEnd type="none" w="med" len="med"/>
                <a:tailEnd type="none" w="med" len="lg"/>
              </a:ln>
              <a:effectLst/>
            </p:spPr>
          </p:cxnSp>
          <p:cxnSp>
            <p:nvCxnSpPr>
              <p:cNvPr id="86" name="直接连接符 85"/>
              <p:cNvCxnSpPr/>
              <p:nvPr/>
            </p:nvCxnSpPr>
            <p:spPr bwMode="auto">
              <a:xfrm>
                <a:off x="7148513" y="3213170"/>
                <a:ext cx="65250" cy="0"/>
              </a:xfrm>
              <a:prstGeom prst="line">
                <a:avLst/>
              </a:prstGeom>
              <a:noFill/>
              <a:ln w="19050" cap="rnd" cmpd="sng" algn="ctr">
                <a:solidFill>
                  <a:schemeClr val="tx1"/>
                </a:solidFill>
                <a:prstDash val="solid"/>
                <a:round/>
                <a:headEnd type="none" w="med" len="med"/>
                <a:tailEnd type="none" w="med" len="lg"/>
              </a:ln>
              <a:effectLst/>
            </p:spPr>
          </p:cxnSp>
          <p:cxnSp>
            <p:nvCxnSpPr>
              <p:cNvPr id="88" name="直接连接符 87"/>
              <p:cNvCxnSpPr/>
              <p:nvPr/>
            </p:nvCxnSpPr>
            <p:spPr bwMode="auto">
              <a:xfrm>
                <a:off x="7213763" y="3213170"/>
                <a:ext cx="0" cy="432060"/>
              </a:xfrm>
              <a:prstGeom prst="line">
                <a:avLst/>
              </a:prstGeom>
              <a:noFill/>
              <a:ln w="19050" cap="rnd" cmpd="sng" algn="ctr">
                <a:solidFill>
                  <a:schemeClr val="tx1"/>
                </a:solidFill>
                <a:prstDash val="solid"/>
                <a:round/>
                <a:headEnd type="none" w="med" len="med"/>
                <a:tailEnd type="none" w="med" len="lg"/>
              </a:ln>
              <a:effectLst/>
            </p:spPr>
          </p:cxnSp>
          <p:cxnSp>
            <p:nvCxnSpPr>
              <p:cNvPr id="90" name="直接连接符 89"/>
              <p:cNvCxnSpPr/>
              <p:nvPr/>
            </p:nvCxnSpPr>
            <p:spPr bwMode="auto">
              <a:xfrm flipH="1">
                <a:off x="7021737" y="3645230"/>
                <a:ext cx="192027" cy="0"/>
              </a:xfrm>
              <a:prstGeom prst="line">
                <a:avLst/>
              </a:prstGeom>
              <a:noFill/>
              <a:ln w="19050" cap="rnd" cmpd="sng" algn="ctr">
                <a:solidFill>
                  <a:schemeClr val="tx1"/>
                </a:solidFill>
                <a:prstDash val="solid"/>
                <a:round/>
                <a:headEnd type="none" w="med" len="med"/>
                <a:tailEnd type="none" w="med" len="lg"/>
              </a:ln>
              <a:effectLst/>
            </p:spPr>
          </p:cxnSp>
          <p:cxnSp>
            <p:nvCxnSpPr>
              <p:cNvPr id="92" name="直接连接符 91"/>
              <p:cNvCxnSpPr/>
              <p:nvPr/>
            </p:nvCxnSpPr>
            <p:spPr bwMode="auto">
              <a:xfrm flipV="1">
                <a:off x="7021737" y="3213170"/>
                <a:ext cx="0" cy="432060"/>
              </a:xfrm>
              <a:prstGeom prst="line">
                <a:avLst/>
              </a:prstGeom>
              <a:noFill/>
              <a:ln w="19050" cap="rnd" cmpd="sng" algn="ctr">
                <a:solidFill>
                  <a:schemeClr val="tx1"/>
                </a:solidFill>
                <a:prstDash val="solid"/>
                <a:round/>
                <a:headEnd type="none" w="med" len="med"/>
                <a:tailEnd type="none" w="med" len="lg"/>
              </a:ln>
              <a:effectLst/>
            </p:spPr>
          </p:cxnSp>
          <p:cxnSp>
            <p:nvCxnSpPr>
              <p:cNvPr id="100" name="直接连接符 99"/>
              <p:cNvCxnSpPr/>
              <p:nvPr/>
            </p:nvCxnSpPr>
            <p:spPr bwMode="auto">
              <a:xfrm>
                <a:off x="6973730" y="3267178"/>
                <a:ext cx="48007" cy="0"/>
              </a:xfrm>
              <a:prstGeom prst="line">
                <a:avLst/>
              </a:prstGeom>
              <a:noFill/>
              <a:ln w="28575" cap="flat" cmpd="sng" algn="ctr">
                <a:solidFill>
                  <a:schemeClr val="tx1"/>
                </a:solidFill>
                <a:prstDash val="solid"/>
                <a:round/>
                <a:headEnd type="none" w="med" len="med"/>
                <a:tailEnd type="none" w="med" len="lg"/>
              </a:ln>
              <a:effectLst/>
            </p:spPr>
          </p:cxnSp>
          <p:cxnSp>
            <p:nvCxnSpPr>
              <p:cNvPr id="101" name="直接连接符 100"/>
              <p:cNvCxnSpPr/>
              <p:nvPr/>
            </p:nvCxnSpPr>
            <p:spPr bwMode="auto">
              <a:xfrm>
                <a:off x="6973730" y="3321185"/>
                <a:ext cx="48007" cy="0"/>
              </a:xfrm>
              <a:prstGeom prst="line">
                <a:avLst/>
              </a:prstGeom>
              <a:noFill/>
              <a:ln w="28575" cap="flat" cmpd="sng" algn="ctr">
                <a:solidFill>
                  <a:schemeClr val="tx1"/>
                </a:solidFill>
                <a:prstDash val="solid"/>
                <a:round/>
                <a:headEnd type="none" w="med" len="med"/>
                <a:tailEnd type="none" w="med" len="lg"/>
              </a:ln>
              <a:effectLst/>
            </p:spPr>
          </p:cxnSp>
          <p:cxnSp>
            <p:nvCxnSpPr>
              <p:cNvPr id="102" name="直接连接符 101"/>
              <p:cNvCxnSpPr/>
              <p:nvPr/>
            </p:nvCxnSpPr>
            <p:spPr bwMode="auto">
              <a:xfrm>
                <a:off x="6973730" y="3375193"/>
                <a:ext cx="48007" cy="0"/>
              </a:xfrm>
              <a:prstGeom prst="line">
                <a:avLst/>
              </a:prstGeom>
              <a:noFill/>
              <a:ln w="28575" cap="flat" cmpd="sng" algn="ctr">
                <a:solidFill>
                  <a:schemeClr val="tx1"/>
                </a:solidFill>
                <a:prstDash val="solid"/>
                <a:round/>
                <a:headEnd type="none" w="med" len="med"/>
                <a:tailEnd type="none" w="med" len="lg"/>
              </a:ln>
              <a:effectLst/>
            </p:spPr>
          </p:cxnSp>
          <p:cxnSp>
            <p:nvCxnSpPr>
              <p:cNvPr id="103" name="直接连接符 102"/>
              <p:cNvCxnSpPr/>
              <p:nvPr/>
            </p:nvCxnSpPr>
            <p:spPr bwMode="auto">
              <a:xfrm>
                <a:off x="6973730" y="3429200"/>
                <a:ext cx="48007" cy="0"/>
              </a:xfrm>
              <a:prstGeom prst="line">
                <a:avLst/>
              </a:prstGeom>
              <a:noFill/>
              <a:ln w="28575" cap="flat" cmpd="sng" algn="ctr">
                <a:solidFill>
                  <a:schemeClr val="tx1"/>
                </a:solidFill>
                <a:prstDash val="solid"/>
                <a:round/>
                <a:headEnd type="none" w="med" len="med"/>
                <a:tailEnd type="none" w="med" len="lg"/>
              </a:ln>
              <a:effectLst/>
            </p:spPr>
          </p:cxnSp>
          <p:cxnSp>
            <p:nvCxnSpPr>
              <p:cNvPr id="104" name="直接连接符 103"/>
              <p:cNvCxnSpPr/>
              <p:nvPr/>
            </p:nvCxnSpPr>
            <p:spPr bwMode="auto">
              <a:xfrm>
                <a:off x="6973730" y="3483208"/>
                <a:ext cx="48007" cy="0"/>
              </a:xfrm>
              <a:prstGeom prst="line">
                <a:avLst/>
              </a:prstGeom>
              <a:noFill/>
              <a:ln w="28575" cap="flat" cmpd="sng" algn="ctr">
                <a:solidFill>
                  <a:schemeClr val="tx1"/>
                </a:solidFill>
                <a:prstDash val="solid"/>
                <a:round/>
                <a:headEnd type="none" w="med" len="med"/>
                <a:tailEnd type="none" w="med" len="lg"/>
              </a:ln>
              <a:effectLst/>
            </p:spPr>
          </p:cxnSp>
          <p:cxnSp>
            <p:nvCxnSpPr>
              <p:cNvPr id="105" name="直接连接符 104"/>
              <p:cNvCxnSpPr/>
              <p:nvPr/>
            </p:nvCxnSpPr>
            <p:spPr bwMode="auto">
              <a:xfrm>
                <a:off x="6973730" y="3537215"/>
                <a:ext cx="48007" cy="0"/>
              </a:xfrm>
              <a:prstGeom prst="line">
                <a:avLst/>
              </a:prstGeom>
              <a:noFill/>
              <a:ln w="28575" cap="flat" cmpd="sng" algn="ctr">
                <a:solidFill>
                  <a:schemeClr val="tx1"/>
                </a:solidFill>
                <a:prstDash val="solid"/>
                <a:round/>
                <a:headEnd type="none" w="med" len="med"/>
                <a:tailEnd type="none" w="med" len="lg"/>
              </a:ln>
              <a:effectLst/>
            </p:spPr>
          </p:cxnSp>
          <p:cxnSp>
            <p:nvCxnSpPr>
              <p:cNvPr id="106" name="直接连接符 105"/>
              <p:cNvCxnSpPr/>
              <p:nvPr/>
            </p:nvCxnSpPr>
            <p:spPr bwMode="auto">
              <a:xfrm>
                <a:off x="6973730" y="3591223"/>
                <a:ext cx="48007" cy="0"/>
              </a:xfrm>
              <a:prstGeom prst="line">
                <a:avLst/>
              </a:prstGeom>
              <a:noFill/>
              <a:ln w="28575" cap="flat" cmpd="sng" algn="ctr">
                <a:solidFill>
                  <a:schemeClr val="tx1"/>
                </a:solidFill>
                <a:prstDash val="solid"/>
                <a:round/>
                <a:headEnd type="none" w="med" len="med"/>
                <a:tailEnd type="none" w="med" len="lg"/>
              </a:ln>
              <a:effectLst/>
            </p:spPr>
          </p:cxnSp>
          <p:cxnSp>
            <p:nvCxnSpPr>
              <p:cNvPr id="109" name="直接连接符 108"/>
              <p:cNvCxnSpPr/>
              <p:nvPr/>
            </p:nvCxnSpPr>
            <p:spPr bwMode="auto">
              <a:xfrm>
                <a:off x="7213763" y="3267178"/>
                <a:ext cx="48007" cy="0"/>
              </a:xfrm>
              <a:prstGeom prst="line">
                <a:avLst/>
              </a:prstGeom>
              <a:noFill/>
              <a:ln w="28575" cap="flat" cmpd="sng" algn="ctr">
                <a:solidFill>
                  <a:schemeClr val="tx1"/>
                </a:solidFill>
                <a:prstDash val="solid"/>
                <a:round/>
                <a:headEnd type="none" w="med" len="med"/>
                <a:tailEnd type="none" w="med" len="lg"/>
              </a:ln>
              <a:effectLst/>
            </p:spPr>
          </p:cxnSp>
          <p:cxnSp>
            <p:nvCxnSpPr>
              <p:cNvPr id="110" name="直接连接符 109"/>
              <p:cNvCxnSpPr/>
              <p:nvPr/>
            </p:nvCxnSpPr>
            <p:spPr bwMode="auto">
              <a:xfrm>
                <a:off x="7213763" y="3321185"/>
                <a:ext cx="48007" cy="0"/>
              </a:xfrm>
              <a:prstGeom prst="line">
                <a:avLst/>
              </a:prstGeom>
              <a:noFill/>
              <a:ln w="28575" cap="flat" cmpd="sng" algn="ctr">
                <a:solidFill>
                  <a:schemeClr val="tx1"/>
                </a:solidFill>
                <a:prstDash val="solid"/>
                <a:round/>
                <a:headEnd type="none" w="med" len="med"/>
                <a:tailEnd type="none" w="med" len="lg"/>
              </a:ln>
              <a:effectLst/>
            </p:spPr>
          </p:cxnSp>
          <p:cxnSp>
            <p:nvCxnSpPr>
              <p:cNvPr id="111" name="直接连接符 110"/>
              <p:cNvCxnSpPr/>
              <p:nvPr/>
            </p:nvCxnSpPr>
            <p:spPr bwMode="auto">
              <a:xfrm>
                <a:off x="7213763" y="3375193"/>
                <a:ext cx="48007" cy="0"/>
              </a:xfrm>
              <a:prstGeom prst="line">
                <a:avLst/>
              </a:prstGeom>
              <a:noFill/>
              <a:ln w="28575" cap="flat" cmpd="sng" algn="ctr">
                <a:solidFill>
                  <a:schemeClr val="tx1"/>
                </a:solidFill>
                <a:prstDash val="solid"/>
                <a:round/>
                <a:headEnd type="none" w="med" len="med"/>
                <a:tailEnd type="none" w="med" len="lg"/>
              </a:ln>
              <a:effectLst/>
            </p:spPr>
          </p:cxnSp>
          <p:cxnSp>
            <p:nvCxnSpPr>
              <p:cNvPr id="112" name="直接连接符 111"/>
              <p:cNvCxnSpPr/>
              <p:nvPr/>
            </p:nvCxnSpPr>
            <p:spPr bwMode="auto">
              <a:xfrm>
                <a:off x="7213763" y="3429200"/>
                <a:ext cx="48007" cy="0"/>
              </a:xfrm>
              <a:prstGeom prst="line">
                <a:avLst/>
              </a:prstGeom>
              <a:noFill/>
              <a:ln w="28575" cap="flat" cmpd="sng" algn="ctr">
                <a:solidFill>
                  <a:schemeClr val="tx1"/>
                </a:solidFill>
                <a:prstDash val="solid"/>
                <a:round/>
                <a:headEnd type="none" w="med" len="med"/>
                <a:tailEnd type="none" w="med" len="lg"/>
              </a:ln>
              <a:effectLst/>
            </p:spPr>
          </p:cxnSp>
          <p:cxnSp>
            <p:nvCxnSpPr>
              <p:cNvPr id="113" name="直接连接符 112"/>
              <p:cNvCxnSpPr/>
              <p:nvPr/>
            </p:nvCxnSpPr>
            <p:spPr bwMode="auto">
              <a:xfrm>
                <a:off x="7213763" y="3483208"/>
                <a:ext cx="48007" cy="0"/>
              </a:xfrm>
              <a:prstGeom prst="line">
                <a:avLst/>
              </a:prstGeom>
              <a:noFill/>
              <a:ln w="28575" cap="flat" cmpd="sng" algn="ctr">
                <a:solidFill>
                  <a:schemeClr val="tx1"/>
                </a:solidFill>
                <a:prstDash val="solid"/>
                <a:round/>
                <a:headEnd type="none" w="med" len="med"/>
                <a:tailEnd type="none" w="med" len="lg"/>
              </a:ln>
              <a:effectLst/>
            </p:spPr>
          </p:cxnSp>
          <p:cxnSp>
            <p:nvCxnSpPr>
              <p:cNvPr id="114" name="直接连接符 113"/>
              <p:cNvCxnSpPr/>
              <p:nvPr/>
            </p:nvCxnSpPr>
            <p:spPr bwMode="auto">
              <a:xfrm>
                <a:off x="7213763" y="3537215"/>
                <a:ext cx="48007" cy="0"/>
              </a:xfrm>
              <a:prstGeom prst="line">
                <a:avLst/>
              </a:prstGeom>
              <a:noFill/>
              <a:ln w="28575" cap="flat" cmpd="sng" algn="ctr">
                <a:solidFill>
                  <a:schemeClr val="tx1"/>
                </a:solidFill>
                <a:prstDash val="solid"/>
                <a:round/>
                <a:headEnd type="none" w="med" len="med"/>
                <a:tailEnd type="none" w="med" len="lg"/>
              </a:ln>
              <a:effectLst/>
            </p:spPr>
          </p:cxnSp>
          <p:cxnSp>
            <p:nvCxnSpPr>
              <p:cNvPr id="115" name="直接连接符 114"/>
              <p:cNvCxnSpPr/>
              <p:nvPr/>
            </p:nvCxnSpPr>
            <p:spPr bwMode="auto">
              <a:xfrm>
                <a:off x="7213763" y="3591223"/>
                <a:ext cx="48007" cy="0"/>
              </a:xfrm>
              <a:prstGeom prst="line">
                <a:avLst/>
              </a:prstGeom>
              <a:noFill/>
              <a:ln w="28575" cap="flat" cmpd="sng" algn="ctr">
                <a:solidFill>
                  <a:schemeClr val="tx1"/>
                </a:solidFill>
                <a:prstDash val="solid"/>
                <a:round/>
                <a:headEnd type="none" w="med" len="med"/>
                <a:tailEnd type="none" w="med" len="lg"/>
              </a:ln>
              <a:effectLst/>
            </p:spPr>
          </p:cxnSp>
          <p:sp>
            <p:nvSpPr>
              <p:cNvPr id="89" name="弧形 88"/>
              <p:cNvSpPr>
                <a:spLocks noChangeAspect="1"/>
              </p:cNvSpPr>
              <p:nvPr/>
            </p:nvSpPr>
            <p:spPr bwMode="auto">
              <a:xfrm rot="5400000">
                <a:off x="7087587" y="3180962"/>
                <a:ext cx="59921" cy="59921"/>
              </a:xfrm>
              <a:prstGeom prst="arc">
                <a:avLst>
                  <a:gd name="adj1" fmla="val 16200000"/>
                  <a:gd name="adj2" fmla="val 5400000"/>
                </a:avLst>
              </a:prstGeom>
              <a:noFill/>
              <a:ln w="19050" cap="rnd" cmpd="sng" algn="ctr">
                <a:solidFill>
                  <a:schemeClr val="tx1"/>
                </a:solidFill>
                <a:prstDash val="solid"/>
                <a:round/>
                <a:headEnd type="none" w="med" len="med"/>
                <a:tailEnd type="none" w="med" len="lg"/>
              </a:ln>
              <a:effectLst/>
            </p:spPr>
            <p:txBody>
              <a:bodyPr rtlCol="0" anchor="ctr"/>
              <a:lstStyle/>
              <a:p>
                <a:pPr algn="ctr"/>
                <a:endParaRPr lang="zh-CN" altLang="en-US"/>
              </a:p>
            </p:txBody>
          </p:sp>
        </p:grpSp>
      </p:grpSp>
      <p:sp>
        <p:nvSpPr>
          <p:cNvPr id="84" name="内容占位符 2"/>
          <p:cNvSpPr txBox="1">
            <a:spLocks/>
          </p:cNvSpPr>
          <p:nvPr/>
        </p:nvSpPr>
        <p:spPr bwMode="auto">
          <a:xfrm>
            <a:off x="357188" y="760573"/>
            <a:ext cx="2342552" cy="50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800" b="1">
                <a:solidFill>
                  <a:schemeClr val="tx1"/>
                </a:solidFill>
                <a:latin typeface="+mn-lt"/>
                <a:ea typeface="楷体_GB2312" pitchFamily="49" charset="-122"/>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400" b="1">
                <a:solidFill>
                  <a:schemeClr val="tx1"/>
                </a:solidFill>
                <a:latin typeface="+mn-lt"/>
                <a:ea typeface="楷体_GB2312" pitchFamily="49"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000" b="1">
                <a:solidFill>
                  <a:schemeClr val="tx1"/>
                </a:solidFill>
                <a:latin typeface="+mn-lt"/>
                <a:ea typeface="楷体_GB2312" pitchFamily="49"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b="1">
                <a:solidFill>
                  <a:schemeClr val="tx1"/>
                </a:solidFill>
                <a:latin typeface="+mn-lt"/>
                <a:ea typeface="楷体_GB2312" pitchFamily="49"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1600" b="1">
                <a:solidFill>
                  <a:schemeClr val="tx1"/>
                </a:solidFill>
                <a:latin typeface="+mn-lt"/>
                <a:ea typeface="楷体_GB2312" pitchFamily="49" charset="-122"/>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a:spcBef>
                <a:spcPts val="0"/>
              </a:spcBef>
              <a:buFont typeface="Wingdings" panose="05000000000000000000" pitchFamily="2" charset="2"/>
              <a:buNone/>
              <a:defRPr/>
            </a:pPr>
            <a:r>
              <a:rPr lang="en-US" altLang="zh-CN" kern="0" dirty="0" smtClean="0">
                <a:latin typeface="Times New Roman" panose="02020603050405020304" pitchFamily="18" charset="0"/>
                <a:ea typeface="宋体" panose="02010600030101010101" pitchFamily="2" charset="-122"/>
                <a:cs typeface="Times New Roman" panose="02020603050405020304" pitchFamily="18" charset="0"/>
              </a:rPr>
              <a:t>2. </a:t>
            </a:r>
            <a:r>
              <a:rPr lang="zh-CN" altLang="en-US" kern="0" dirty="0" smtClean="0">
                <a:latin typeface="Times New Roman" panose="02020603050405020304" pitchFamily="18" charset="0"/>
                <a:ea typeface="宋体" panose="02010600030101010101" pitchFamily="2" charset="-122"/>
                <a:cs typeface="Times New Roman" panose="02020603050405020304" pitchFamily="18" charset="0"/>
              </a:rPr>
              <a:t>主存结构</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B8FEDA45-4105-4C60-9650-3DE6695AFB1A}" type="slidenum">
              <a:rPr lang="zh-CN" altLang="en-US"/>
              <a:pPr/>
              <a:t>170</a:t>
            </a:fld>
            <a:endParaRPr lang="en-US" altLang="zh-CN"/>
          </a:p>
        </p:txBody>
      </p:sp>
      <p:sp>
        <p:nvSpPr>
          <p:cNvPr id="764930" name="Rectangle 2"/>
          <p:cNvSpPr>
            <a:spLocks noGrp="1" noChangeArrowheads="1"/>
          </p:cNvSpPr>
          <p:nvPr>
            <p:ph type="title"/>
          </p:nvPr>
        </p:nvSpPr>
        <p:spPr>
          <a:xfrm>
            <a:off x="395420" y="374650"/>
            <a:ext cx="8596180" cy="533400"/>
          </a:xfrm>
        </p:spPr>
        <p:txBody>
          <a:bodyPr/>
          <a:lstStyle/>
          <a:p>
            <a:r>
              <a:rPr lang="en-US" altLang="zh-CN" dirty="0" smtClean="0">
                <a:ea typeface="黑体" pitchFamily="2" charset="-122"/>
              </a:rPr>
              <a:t>Pentium</a:t>
            </a:r>
            <a:r>
              <a:rPr lang="en-US" altLang="zh-CN" dirty="0">
                <a:ea typeface="黑体" pitchFamily="2" charset="-122"/>
              </a:rPr>
              <a:t>(</a:t>
            </a:r>
            <a:r>
              <a:rPr lang="zh-CN" altLang="en-US" dirty="0">
                <a:ea typeface="黑体" pitchFamily="2" charset="-122"/>
              </a:rPr>
              <a:t>奔腾</a:t>
            </a:r>
            <a:r>
              <a:rPr lang="en-US" altLang="zh-CN" dirty="0">
                <a:ea typeface="黑体" pitchFamily="2" charset="-122"/>
              </a:rPr>
              <a:t>)</a:t>
            </a:r>
            <a:r>
              <a:rPr lang="zh-CN" altLang="en-US" dirty="0">
                <a:ea typeface="黑体" pitchFamily="2" charset="-122"/>
              </a:rPr>
              <a:t>处理器</a:t>
            </a:r>
            <a:endParaRPr lang="zh-CN" altLang="en-US" dirty="0"/>
          </a:p>
        </p:txBody>
      </p:sp>
      <p:sp>
        <p:nvSpPr>
          <p:cNvPr id="764931" name="Rectangle 3"/>
          <p:cNvSpPr>
            <a:spLocks noGrp="1" noChangeArrowheads="1"/>
          </p:cNvSpPr>
          <p:nvPr>
            <p:ph type="body" idx="1"/>
          </p:nvPr>
        </p:nvSpPr>
        <p:spPr>
          <a:xfrm>
            <a:off x="571472" y="990600"/>
            <a:ext cx="8420128" cy="1509706"/>
          </a:xfrm>
        </p:spPr>
        <p:txBody>
          <a:bodyPr/>
          <a:lstStyle/>
          <a:p>
            <a:pPr marL="361950" indent="-361950">
              <a:spcBef>
                <a:spcPct val="10000"/>
              </a:spcBef>
              <a:buSzTx/>
              <a:buFont typeface="Wingdings" pitchFamily="2" charset="2"/>
              <a:buAutoNum type="arabicPeriod" startAt="3"/>
            </a:pPr>
            <a:r>
              <a:rPr lang="zh-CN" altLang="en-US" dirty="0"/>
              <a:t>工作模式</a:t>
            </a:r>
          </a:p>
          <a:p>
            <a:pPr marL="893763" lvl="1" indent="-531813">
              <a:spcBef>
                <a:spcPct val="10000"/>
              </a:spcBef>
              <a:buSzTx/>
              <a:buFont typeface="+mj-ea"/>
              <a:buAutoNum type="circleNumDbPlain" startAt="2"/>
            </a:pPr>
            <a:r>
              <a:rPr lang="zh-CN" altLang="en-US" dirty="0" smtClean="0"/>
              <a:t>保护</a:t>
            </a:r>
            <a:r>
              <a:rPr lang="zh-CN" altLang="en-US" dirty="0"/>
              <a:t>模式</a:t>
            </a:r>
          </a:p>
          <a:p>
            <a:pPr marL="1254125" lvl="2" indent="-360363">
              <a:spcBef>
                <a:spcPct val="10000"/>
              </a:spcBef>
            </a:pPr>
            <a:r>
              <a:rPr lang="zh-CN" altLang="en-US" dirty="0"/>
              <a:t>保护模式下内存的</a:t>
            </a:r>
            <a:r>
              <a:rPr lang="zh-CN" altLang="en-US" dirty="0">
                <a:solidFill>
                  <a:srgbClr val="FF0000"/>
                </a:solidFill>
              </a:rPr>
              <a:t>分段</a:t>
            </a:r>
            <a:r>
              <a:rPr lang="zh-CN" altLang="en-US" dirty="0" smtClean="0"/>
              <a:t>管理</a:t>
            </a:r>
            <a:endParaRPr lang="zh-CN" altLang="en-US" dirty="0"/>
          </a:p>
        </p:txBody>
      </p:sp>
      <p:pic>
        <p:nvPicPr>
          <p:cNvPr id="6" name="Picture 7" descr="D:\待加工书稿\微型计算机原理及接口技术\02.files\image124.emz"/>
          <p:cNvPicPr>
            <a:picLocks noChangeAspect="1" noChangeArrowheads="1"/>
          </p:cNvPicPr>
          <p:nvPr/>
        </p:nvPicPr>
        <p:blipFill>
          <a:blip r:embed="rId3" cstate="print"/>
          <a:srcRect/>
          <a:stretch>
            <a:fillRect/>
          </a:stretch>
        </p:blipFill>
        <p:spPr bwMode="auto">
          <a:xfrm>
            <a:off x="220348" y="2643182"/>
            <a:ext cx="8709370" cy="3143272"/>
          </a:xfrm>
          <a:prstGeom prst="rect">
            <a:avLst/>
          </a:prstGeom>
          <a:noFill/>
        </p:spPr>
      </p:pic>
      <p:sp>
        <p:nvSpPr>
          <p:cNvPr id="7" name="TextBox 6"/>
          <p:cNvSpPr txBox="1"/>
          <p:nvPr/>
        </p:nvSpPr>
        <p:spPr>
          <a:xfrm>
            <a:off x="2571736" y="5906176"/>
            <a:ext cx="4000528" cy="523220"/>
          </a:xfrm>
          <a:prstGeom prst="rect">
            <a:avLst/>
          </a:prstGeom>
          <a:noFill/>
        </p:spPr>
        <p:txBody>
          <a:bodyPr wrap="square" rtlCol="0">
            <a:spAutoFit/>
          </a:bodyPr>
          <a:lstStyle/>
          <a:p>
            <a:r>
              <a:rPr lang="zh-CN" altLang="en-US" sz="2800" b="1" dirty="0" smtClean="0">
                <a:solidFill>
                  <a:srgbClr val="000099"/>
                </a:solidFill>
                <a:latin typeface="宋体" charset="-122"/>
              </a:rPr>
              <a:t>线性地址的形成</a:t>
            </a:r>
            <a:endParaRPr lang="zh-CN" altLang="en-US" sz="2800" b="1" dirty="0">
              <a:solidFill>
                <a:srgbClr val="000099"/>
              </a:solidFill>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B8FEDA45-4105-4C60-9650-3DE6695AFB1A}" type="slidenum">
              <a:rPr lang="zh-CN" altLang="en-US"/>
              <a:pPr/>
              <a:t>171</a:t>
            </a:fld>
            <a:endParaRPr lang="en-US" altLang="zh-CN"/>
          </a:p>
        </p:txBody>
      </p:sp>
      <p:sp>
        <p:nvSpPr>
          <p:cNvPr id="764930" name="Rectangle 2"/>
          <p:cNvSpPr>
            <a:spLocks noGrp="1" noChangeArrowheads="1"/>
          </p:cNvSpPr>
          <p:nvPr>
            <p:ph type="title"/>
          </p:nvPr>
        </p:nvSpPr>
        <p:spPr>
          <a:xfrm>
            <a:off x="395420" y="374650"/>
            <a:ext cx="8596180" cy="533400"/>
          </a:xfrm>
        </p:spPr>
        <p:txBody>
          <a:bodyPr/>
          <a:lstStyle/>
          <a:p>
            <a:r>
              <a:rPr lang="en-US" altLang="zh-CN" dirty="0" smtClean="0">
                <a:ea typeface="黑体" pitchFamily="2" charset="-122"/>
              </a:rPr>
              <a:t>Pentium</a:t>
            </a:r>
            <a:r>
              <a:rPr lang="en-US" altLang="zh-CN" dirty="0">
                <a:ea typeface="黑体" pitchFamily="2" charset="-122"/>
              </a:rPr>
              <a:t>(</a:t>
            </a:r>
            <a:r>
              <a:rPr lang="zh-CN" altLang="en-US" dirty="0">
                <a:ea typeface="黑体" pitchFamily="2" charset="-122"/>
              </a:rPr>
              <a:t>奔腾</a:t>
            </a:r>
            <a:r>
              <a:rPr lang="en-US" altLang="zh-CN" dirty="0">
                <a:ea typeface="黑体" pitchFamily="2" charset="-122"/>
              </a:rPr>
              <a:t>)</a:t>
            </a:r>
            <a:r>
              <a:rPr lang="zh-CN" altLang="en-US" dirty="0">
                <a:ea typeface="黑体" pitchFamily="2" charset="-122"/>
              </a:rPr>
              <a:t>处理器</a:t>
            </a:r>
            <a:endParaRPr lang="zh-CN" altLang="en-US" dirty="0"/>
          </a:p>
        </p:txBody>
      </p:sp>
      <p:sp>
        <p:nvSpPr>
          <p:cNvPr id="764931" name="Rectangle 3"/>
          <p:cNvSpPr>
            <a:spLocks noGrp="1" noChangeArrowheads="1"/>
          </p:cNvSpPr>
          <p:nvPr>
            <p:ph type="body" idx="1"/>
          </p:nvPr>
        </p:nvSpPr>
        <p:spPr>
          <a:xfrm>
            <a:off x="571472" y="990600"/>
            <a:ext cx="8420128" cy="1509706"/>
          </a:xfrm>
        </p:spPr>
        <p:txBody>
          <a:bodyPr/>
          <a:lstStyle/>
          <a:p>
            <a:pPr marL="361950" indent="-361950">
              <a:spcBef>
                <a:spcPct val="10000"/>
              </a:spcBef>
              <a:buSzTx/>
              <a:buFont typeface="Wingdings" pitchFamily="2" charset="2"/>
              <a:buAutoNum type="arabicPeriod" startAt="3"/>
            </a:pPr>
            <a:r>
              <a:rPr lang="zh-CN" altLang="en-US" dirty="0"/>
              <a:t>工作模式</a:t>
            </a:r>
          </a:p>
          <a:p>
            <a:pPr marL="893763" lvl="1" indent="-531813">
              <a:spcBef>
                <a:spcPct val="10000"/>
              </a:spcBef>
              <a:buSzTx/>
              <a:buFont typeface="+mj-ea"/>
              <a:buAutoNum type="circleNumDbPlain" startAt="2"/>
            </a:pPr>
            <a:r>
              <a:rPr lang="zh-CN" altLang="en-US" dirty="0" smtClean="0"/>
              <a:t>保护</a:t>
            </a:r>
            <a:r>
              <a:rPr lang="zh-CN" altLang="en-US" dirty="0"/>
              <a:t>模式</a:t>
            </a:r>
          </a:p>
          <a:p>
            <a:pPr marL="1254125" lvl="2" indent="-360363">
              <a:spcBef>
                <a:spcPct val="10000"/>
              </a:spcBef>
            </a:pPr>
            <a:r>
              <a:rPr lang="zh-CN" altLang="en-US" dirty="0"/>
              <a:t>保护模式下内存</a:t>
            </a:r>
            <a:r>
              <a:rPr lang="zh-CN" altLang="en-US" dirty="0" smtClean="0"/>
              <a:t>的</a:t>
            </a:r>
            <a:r>
              <a:rPr lang="zh-CN" altLang="en-US" dirty="0" smtClean="0">
                <a:solidFill>
                  <a:srgbClr val="FF0000"/>
                </a:solidFill>
              </a:rPr>
              <a:t>分页</a:t>
            </a:r>
            <a:r>
              <a:rPr lang="zh-CN" altLang="en-US" dirty="0" smtClean="0"/>
              <a:t>管理</a:t>
            </a:r>
            <a:endParaRPr lang="zh-CN" altLang="en-US" dirty="0"/>
          </a:p>
        </p:txBody>
      </p:sp>
      <p:sp>
        <p:nvSpPr>
          <p:cNvPr id="7" name="TextBox 6"/>
          <p:cNvSpPr txBox="1"/>
          <p:nvPr/>
        </p:nvSpPr>
        <p:spPr>
          <a:xfrm>
            <a:off x="2571736" y="5906176"/>
            <a:ext cx="4000528" cy="523220"/>
          </a:xfrm>
          <a:prstGeom prst="rect">
            <a:avLst/>
          </a:prstGeom>
          <a:noFill/>
        </p:spPr>
        <p:txBody>
          <a:bodyPr wrap="square" rtlCol="0">
            <a:spAutoFit/>
          </a:bodyPr>
          <a:lstStyle/>
          <a:p>
            <a:r>
              <a:rPr lang="zh-CN" altLang="en-US" sz="2800" b="1" dirty="0" smtClean="0">
                <a:solidFill>
                  <a:srgbClr val="000099"/>
                </a:solidFill>
                <a:latin typeface="宋体" charset="-122"/>
              </a:rPr>
              <a:t>页变换过程</a:t>
            </a:r>
            <a:endParaRPr lang="zh-CN" altLang="en-US" sz="2800" b="1" dirty="0">
              <a:solidFill>
                <a:srgbClr val="000099"/>
              </a:solidFill>
            </a:endParaRPr>
          </a:p>
        </p:txBody>
      </p:sp>
      <p:graphicFrame>
        <p:nvGraphicFramePr>
          <p:cNvPr id="861186" name="Object 2"/>
          <p:cNvGraphicFramePr>
            <a:graphicFrameLocks noChangeAspect="1"/>
          </p:cNvGraphicFramePr>
          <p:nvPr/>
        </p:nvGraphicFramePr>
        <p:xfrm>
          <a:off x="142843" y="2578116"/>
          <a:ext cx="8811263" cy="3136900"/>
        </p:xfrm>
        <a:graphic>
          <a:graphicData uri="http://schemas.openxmlformats.org/presentationml/2006/ole">
            <mc:AlternateContent xmlns:mc="http://schemas.openxmlformats.org/markup-compatibility/2006">
              <mc:Choice xmlns:v="urn:schemas-microsoft-com:vml" Requires="v">
                <p:oleObj spid="_x0000_s861280" r:id="rId4" imgW="3930446" imgH="1396885" progId="Visio.Drawing.11">
                  <p:embed/>
                </p:oleObj>
              </mc:Choice>
              <mc:Fallback>
                <p:oleObj r:id="rId4" imgW="3930446" imgH="1396885" progId="Visio.Drawing.11">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43" y="2578116"/>
                        <a:ext cx="8811263" cy="313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B8FEDA45-4105-4C60-9650-3DE6695AFB1A}" type="slidenum">
              <a:rPr lang="zh-CN" altLang="en-US"/>
              <a:pPr/>
              <a:t>172</a:t>
            </a:fld>
            <a:endParaRPr lang="en-US" altLang="zh-CN"/>
          </a:p>
        </p:txBody>
      </p:sp>
      <p:sp>
        <p:nvSpPr>
          <p:cNvPr id="764930" name="Rectangle 2"/>
          <p:cNvSpPr>
            <a:spLocks noGrp="1" noChangeArrowheads="1"/>
          </p:cNvSpPr>
          <p:nvPr>
            <p:ph type="title"/>
          </p:nvPr>
        </p:nvSpPr>
        <p:spPr>
          <a:xfrm>
            <a:off x="395420" y="374650"/>
            <a:ext cx="8596180" cy="533400"/>
          </a:xfrm>
        </p:spPr>
        <p:txBody>
          <a:bodyPr/>
          <a:lstStyle/>
          <a:p>
            <a:r>
              <a:rPr lang="en-US" altLang="zh-CN" dirty="0" smtClean="0">
                <a:ea typeface="黑体" pitchFamily="2" charset="-122"/>
              </a:rPr>
              <a:t>Pentium</a:t>
            </a:r>
            <a:r>
              <a:rPr lang="en-US" altLang="zh-CN" dirty="0">
                <a:ea typeface="黑体" pitchFamily="2" charset="-122"/>
              </a:rPr>
              <a:t>(</a:t>
            </a:r>
            <a:r>
              <a:rPr lang="zh-CN" altLang="en-US" dirty="0">
                <a:ea typeface="黑体" pitchFamily="2" charset="-122"/>
              </a:rPr>
              <a:t>奔腾</a:t>
            </a:r>
            <a:r>
              <a:rPr lang="en-US" altLang="zh-CN" dirty="0">
                <a:ea typeface="黑体" pitchFamily="2" charset="-122"/>
              </a:rPr>
              <a:t>)</a:t>
            </a:r>
            <a:r>
              <a:rPr lang="zh-CN" altLang="en-US" dirty="0">
                <a:ea typeface="黑体" pitchFamily="2" charset="-122"/>
              </a:rPr>
              <a:t>处理器</a:t>
            </a:r>
            <a:endParaRPr lang="zh-CN" altLang="en-US" dirty="0"/>
          </a:p>
        </p:txBody>
      </p:sp>
      <p:sp>
        <p:nvSpPr>
          <p:cNvPr id="764931" name="Rectangle 3"/>
          <p:cNvSpPr>
            <a:spLocks noGrp="1" noChangeArrowheads="1"/>
          </p:cNvSpPr>
          <p:nvPr>
            <p:ph type="body" idx="1"/>
          </p:nvPr>
        </p:nvSpPr>
        <p:spPr>
          <a:xfrm>
            <a:off x="571472" y="990600"/>
            <a:ext cx="8420128" cy="1509706"/>
          </a:xfrm>
        </p:spPr>
        <p:txBody>
          <a:bodyPr/>
          <a:lstStyle/>
          <a:p>
            <a:pPr marL="361950" indent="-361950">
              <a:spcBef>
                <a:spcPct val="10000"/>
              </a:spcBef>
              <a:buSzTx/>
              <a:buFont typeface="Wingdings" pitchFamily="2" charset="2"/>
              <a:buAutoNum type="arabicPeriod" startAt="3"/>
            </a:pPr>
            <a:r>
              <a:rPr lang="zh-CN" altLang="en-US" dirty="0"/>
              <a:t>工作模式</a:t>
            </a:r>
          </a:p>
          <a:p>
            <a:pPr marL="893763" lvl="1" indent="-531813">
              <a:spcBef>
                <a:spcPct val="10000"/>
              </a:spcBef>
              <a:buSzTx/>
              <a:buFont typeface="+mj-ea"/>
              <a:buAutoNum type="circleNumDbPlain" startAt="3"/>
            </a:pPr>
            <a:r>
              <a:rPr lang="zh-CN" altLang="en-US" dirty="0" smtClean="0"/>
              <a:t>虚拟</a:t>
            </a:r>
            <a:r>
              <a:rPr lang="en-US" altLang="zh-CN" dirty="0" smtClean="0"/>
              <a:t>8086</a:t>
            </a:r>
            <a:r>
              <a:rPr lang="zh-CN" altLang="en-US" dirty="0" smtClean="0"/>
              <a:t>模式</a:t>
            </a:r>
            <a:endParaRPr lang="en-US" altLang="zh-CN" dirty="0" smtClean="0"/>
          </a:p>
          <a:p>
            <a:pPr marL="893763" lvl="1" indent="-531813">
              <a:spcBef>
                <a:spcPct val="10000"/>
              </a:spcBef>
              <a:buSzTx/>
              <a:buFont typeface="+mj-ea"/>
              <a:buAutoNum type="circleNumDbPlain" startAt="3"/>
            </a:pPr>
            <a:r>
              <a:rPr lang="zh-CN" altLang="en-US" dirty="0" smtClean="0"/>
              <a:t>系统管理模式</a:t>
            </a:r>
            <a:endParaRPr lang="zh-CN" altLang="en-US" dirty="0"/>
          </a:p>
        </p:txBody>
      </p:sp>
      <p:sp>
        <p:nvSpPr>
          <p:cNvPr id="7" name="TextBox 6"/>
          <p:cNvSpPr txBox="1"/>
          <p:nvPr/>
        </p:nvSpPr>
        <p:spPr>
          <a:xfrm>
            <a:off x="4500562" y="2000240"/>
            <a:ext cx="4214842" cy="523220"/>
          </a:xfrm>
          <a:prstGeom prst="rect">
            <a:avLst/>
          </a:prstGeom>
          <a:noFill/>
        </p:spPr>
        <p:txBody>
          <a:bodyPr wrap="square" rtlCol="0">
            <a:spAutoFit/>
          </a:bodyPr>
          <a:lstStyle/>
          <a:p>
            <a:pPr algn="r"/>
            <a:r>
              <a:rPr lang="zh-CN" altLang="en-US" sz="2800" b="1" dirty="0" smtClean="0">
                <a:solidFill>
                  <a:srgbClr val="000099"/>
                </a:solidFill>
                <a:latin typeface="宋体" charset="-122"/>
              </a:rPr>
              <a:t>系统管理过程示意图</a:t>
            </a:r>
            <a:endParaRPr lang="zh-CN" altLang="en-US" sz="2800" b="1" dirty="0">
              <a:solidFill>
                <a:srgbClr val="000099"/>
              </a:solidFill>
            </a:endParaRPr>
          </a:p>
        </p:txBody>
      </p:sp>
      <p:pic>
        <p:nvPicPr>
          <p:cNvPr id="8" name="Picture 10" descr="D:\待加工书稿\微型计算机原理及接口技术\02.files\image135.emz"/>
          <p:cNvPicPr>
            <a:picLocks noChangeAspect="1" noChangeArrowheads="1"/>
          </p:cNvPicPr>
          <p:nvPr/>
        </p:nvPicPr>
        <p:blipFill>
          <a:blip r:embed="rId3" cstate="print"/>
          <a:srcRect/>
          <a:stretch>
            <a:fillRect/>
          </a:stretch>
        </p:blipFill>
        <p:spPr bwMode="auto">
          <a:xfrm>
            <a:off x="176241" y="2571744"/>
            <a:ext cx="8757613" cy="3500462"/>
          </a:xfrm>
          <a:prstGeom prst="rect">
            <a:avLst/>
          </a:prstGeom>
          <a:noFill/>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B8FEDA45-4105-4C60-9650-3DE6695AFB1A}" type="slidenum">
              <a:rPr lang="zh-CN" altLang="en-US"/>
              <a:pPr/>
              <a:t>173</a:t>
            </a:fld>
            <a:endParaRPr lang="en-US" altLang="zh-CN"/>
          </a:p>
        </p:txBody>
      </p:sp>
      <p:sp>
        <p:nvSpPr>
          <p:cNvPr id="764930" name="Rectangle 2"/>
          <p:cNvSpPr>
            <a:spLocks noGrp="1" noChangeArrowheads="1"/>
          </p:cNvSpPr>
          <p:nvPr>
            <p:ph type="title"/>
          </p:nvPr>
        </p:nvSpPr>
        <p:spPr>
          <a:xfrm>
            <a:off x="395420" y="374650"/>
            <a:ext cx="8596180" cy="533400"/>
          </a:xfrm>
        </p:spPr>
        <p:txBody>
          <a:bodyPr/>
          <a:lstStyle/>
          <a:p>
            <a:r>
              <a:rPr lang="en-US" altLang="zh-CN" dirty="0" smtClean="0">
                <a:ea typeface="黑体" pitchFamily="2" charset="-122"/>
              </a:rPr>
              <a:t>Pentium</a:t>
            </a:r>
            <a:r>
              <a:rPr lang="en-US" altLang="zh-CN" dirty="0">
                <a:ea typeface="黑体" pitchFamily="2" charset="-122"/>
              </a:rPr>
              <a:t>(</a:t>
            </a:r>
            <a:r>
              <a:rPr lang="zh-CN" altLang="en-US" dirty="0">
                <a:ea typeface="黑体" pitchFamily="2" charset="-122"/>
              </a:rPr>
              <a:t>奔腾</a:t>
            </a:r>
            <a:r>
              <a:rPr lang="en-US" altLang="zh-CN" dirty="0">
                <a:ea typeface="黑体" pitchFamily="2" charset="-122"/>
              </a:rPr>
              <a:t>)</a:t>
            </a:r>
            <a:r>
              <a:rPr lang="zh-CN" altLang="en-US" dirty="0">
                <a:ea typeface="黑体" pitchFamily="2" charset="-122"/>
              </a:rPr>
              <a:t>处理器</a:t>
            </a:r>
            <a:endParaRPr lang="zh-CN" altLang="en-US" dirty="0"/>
          </a:p>
        </p:txBody>
      </p:sp>
      <p:sp>
        <p:nvSpPr>
          <p:cNvPr id="764931" name="Rectangle 3"/>
          <p:cNvSpPr>
            <a:spLocks noGrp="1" noChangeArrowheads="1"/>
          </p:cNvSpPr>
          <p:nvPr>
            <p:ph type="body" idx="1"/>
          </p:nvPr>
        </p:nvSpPr>
        <p:spPr>
          <a:xfrm>
            <a:off x="571472" y="990600"/>
            <a:ext cx="8420128" cy="581012"/>
          </a:xfrm>
        </p:spPr>
        <p:txBody>
          <a:bodyPr/>
          <a:lstStyle/>
          <a:p>
            <a:pPr marL="361950" indent="-361950">
              <a:spcBef>
                <a:spcPct val="10000"/>
              </a:spcBef>
              <a:buSzTx/>
              <a:buFont typeface="Wingdings" pitchFamily="2" charset="2"/>
              <a:buAutoNum type="arabicPeriod" startAt="3"/>
            </a:pPr>
            <a:r>
              <a:rPr lang="zh-CN" altLang="en-US" dirty="0"/>
              <a:t>工作</a:t>
            </a:r>
            <a:r>
              <a:rPr lang="zh-CN" altLang="en-US" dirty="0" smtClean="0"/>
              <a:t>模式</a:t>
            </a:r>
            <a:endParaRPr lang="zh-CN" altLang="en-US" dirty="0"/>
          </a:p>
        </p:txBody>
      </p:sp>
      <p:pic>
        <p:nvPicPr>
          <p:cNvPr id="9" name="Picture 7" descr="D:\待加工书稿\微型计算机原理及接口技术\02.files\image137.emz"/>
          <p:cNvPicPr>
            <a:picLocks noChangeAspect="1" noChangeArrowheads="1"/>
          </p:cNvPicPr>
          <p:nvPr/>
        </p:nvPicPr>
        <p:blipFill>
          <a:blip r:embed="rId3" cstate="print"/>
          <a:srcRect/>
          <a:stretch>
            <a:fillRect/>
          </a:stretch>
        </p:blipFill>
        <p:spPr bwMode="auto">
          <a:xfrm>
            <a:off x="2571736" y="960758"/>
            <a:ext cx="6215106" cy="5540076"/>
          </a:xfrm>
          <a:prstGeom prst="rect">
            <a:avLst/>
          </a:prstGeom>
          <a:noFill/>
        </p:spPr>
      </p:pic>
      <p:sp>
        <p:nvSpPr>
          <p:cNvPr id="10" name="矩形 9"/>
          <p:cNvSpPr/>
          <p:nvPr/>
        </p:nvSpPr>
        <p:spPr>
          <a:xfrm>
            <a:off x="508768" y="5357826"/>
            <a:ext cx="2348720" cy="954107"/>
          </a:xfrm>
          <a:prstGeom prst="rect">
            <a:avLst/>
          </a:prstGeom>
        </p:spPr>
        <p:txBody>
          <a:bodyPr wrap="none">
            <a:spAutoFit/>
          </a:bodyPr>
          <a:lstStyle/>
          <a:p>
            <a:r>
              <a:rPr lang="en-US" altLang="zh-CN" sz="2800" b="1" dirty="0" smtClean="0">
                <a:solidFill>
                  <a:srgbClr val="000099"/>
                </a:solidFill>
                <a:latin typeface="+mn-lt"/>
              </a:rPr>
              <a:t>Pentium</a:t>
            </a:r>
            <a:r>
              <a:rPr lang="zh-CN" altLang="en-US" sz="2800" b="1" dirty="0" smtClean="0">
                <a:solidFill>
                  <a:srgbClr val="000099"/>
                </a:solidFill>
                <a:latin typeface="+mn-lt"/>
              </a:rPr>
              <a:t>的</a:t>
            </a:r>
            <a:endParaRPr lang="en-US" altLang="zh-CN" sz="2800" b="1" dirty="0" smtClean="0">
              <a:solidFill>
                <a:srgbClr val="000099"/>
              </a:solidFill>
              <a:latin typeface="+mn-lt"/>
            </a:endParaRPr>
          </a:p>
          <a:p>
            <a:r>
              <a:rPr lang="zh-CN" altLang="en-US" sz="2800" b="1" dirty="0" smtClean="0">
                <a:solidFill>
                  <a:srgbClr val="000099"/>
                </a:solidFill>
                <a:latin typeface="+mn-lt"/>
              </a:rPr>
              <a:t>工作模式转换</a:t>
            </a:r>
            <a:endParaRPr lang="zh-CN" altLang="en-US" sz="2800" b="1" dirty="0">
              <a:solidFill>
                <a:srgbClr val="000099"/>
              </a:solidFill>
              <a:latin typeface="+mn-lt"/>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37127327-BB85-4F48-B19D-2A55922F8C35}" type="slidenum">
              <a:rPr lang="zh-CN" altLang="en-US"/>
              <a:pPr/>
              <a:t>174</a:t>
            </a:fld>
            <a:endParaRPr lang="en-US" altLang="zh-CN"/>
          </a:p>
        </p:txBody>
      </p:sp>
      <p:sp>
        <p:nvSpPr>
          <p:cNvPr id="766978" name="Rectangle 2"/>
          <p:cNvSpPr>
            <a:spLocks noGrp="1" noChangeArrowheads="1"/>
          </p:cNvSpPr>
          <p:nvPr>
            <p:ph type="title"/>
          </p:nvPr>
        </p:nvSpPr>
        <p:spPr>
          <a:xfrm>
            <a:off x="395420" y="374650"/>
            <a:ext cx="8596180" cy="533400"/>
          </a:xfrm>
        </p:spPr>
        <p:txBody>
          <a:bodyPr/>
          <a:lstStyle/>
          <a:p>
            <a:r>
              <a:rPr lang="en-US" altLang="zh-CN" dirty="0" smtClean="0">
                <a:ea typeface="黑体" pitchFamily="2" charset="-122"/>
              </a:rPr>
              <a:t>Pentium</a:t>
            </a:r>
            <a:r>
              <a:rPr lang="en-US" altLang="zh-CN" dirty="0">
                <a:ea typeface="黑体" pitchFamily="2" charset="-122"/>
              </a:rPr>
              <a:t>(</a:t>
            </a:r>
            <a:r>
              <a:rPr lang="zh-CN" altLang="en-US" dirty="0">
                <a:ea typeface="黑体" pitchFamily="2" charset="-122"/>
              </a:rPr>
              <a:t>奔腾</a:t>
            </a:r>
            <a:r>
              <a:rPr lang="en-US" altLang="zh-CN" dirty="0">
                <a:ea typeface="黑体" pitchFamily="2" charset="-122"/>
              </a:rPr>
              <a:t>)</a:t>
            </a:r>
            <a:r>
              <a:rPr lang="zh-CN" altLang="en-US" dirty="0">
                <a:ea typeface="黑体" pitchFamily="2" charset="-122"/>
              </a:rPr>
              <a:t>处理器</a:t>
            </a:r>
            <a:endParaRPr lang="zh-CN" altLang="en-US" dirty="0"/>
          </a:p>
        </p:txBody>
      </p:sp>
      <p:sp>
        <p:nvSpPr>
          <p:cNvPr id="766979" name="Rectangle 3"/>
          <p:cNvSpPr>
            <a:spLocks noGrp="1" noChangeArrowheads="1"/>
          </p:cNvSpPr>
          <p:nvPr>
            <p:ph type="body" idx="1"/>
          </p:nvPr>
        </p:nvSpPr>
        <p:spPr>
          <a:xfrm>
            <a:off x="357158" y="990600"/>
            <a:ext cx="8634442" cy="5715000"/>
          </a:xfrm>
        </p:spPr>
        <p:txBody>
          <a:bodyPr/>
          <a:lstStyle/>
          <a:p>
            <a:pPr marL="358775" indent="-358775">
              <a:spcBef>
                <a:spcPct val="10000"/>
              </a:spcBef>
              <a:buSzTx/>
              <a:buFont typeface="Wingdings" pitchFamily="2" charset="2"/>
              <a:buAutoNum type="arabicPeriod" startAt="4"/>
            </a:pPr>
            <a:r>
              <a:rPr lang="zh-CN" altLang="en-US" dirty="0"/>
              <a:t>中断和异常</a:t>
            </a:r>
          </a:p>
          <a:p>
            <a:pPr marL="989013" lvl="1" indent="-450850">
              <a:spcBef>
                <a:spcPct val="10000"/>
              </a:spcBef>
              <a:buSzTx/>
              <a:buFont typeface="Wingdings" pitchFamily="2" charset="2"/>
              <a:buAutoNum type="circleNumDbPlain"/>
            </a:pPr>
            <a:r>
              <a:rPr lang="zh-CN" altLang="en-US" dirty="0"/>
              <a:t>分类</a:t>
            </a:r>
          </a:p>
          <a:p>
            <a:pPr marL="1519238" lvl="2" indent="-350838">
              <a:spcBef>
                <a:spcPct val="10000"/>
              </a:spcBef>
            </a:pPr>
            <a:r>
              <a:rPr lang="zh-CN" altLang="en-US" dirty="0"/>
              <a:t>中断</a:t>
            </a:r>
          </a:p>
          <a:p>
            <a:pPr marL="1519238" lvl="2" indent="-350838">
              <a:spcBef>
                <a:spcPct val="10000"/>
              </a:spcBef>
            </a:pPr>
            <a:r>
              <a:rPr lang="zh-CN" altLang="en-US" dirty="0"/>
              <a:t>异常</a:t>
            </a:r>
          </a:p>
          <a:p>
            <a:pPr marL="989013" lvl="1" indent="-450850">
              <a:spcBef>
                <a:spcPct val="10000"/>
              </a:spcBef>
              <a:buSzTx/>
              <a:buFont typeface="Wingdings" pitchFamily="2" charset="2"/>
              <a:buAutoNum type="circleNumDbPlain"/>
            </a:pPr>
            <a:r>
              <a:rPr lang="zh-CN" altLang="en-US" dirty="0"/>
              <a:t>中断或异常</a:t>
            </a:r>
            <a:r>
              <a:rPr lang="zh-CN" altLang="en-US" dirty="0" smtClean="0"/>
              <a:t>的响应过程</a:t>
            </a:r>
            <a:endParaRPr lang="zh-CN" altLang="en-US" dirty="0"/>
          </a:p>
          <a:p>
            <a:pPr marL="1519238" lvl="2" indent="-350838">
              <a:spcBef>
                <a:spcPct val="10000"/>
              </a:spcBef>
            </a:pPr>
            <a:r>
              <a:rPr lang="zh-CN" altLang="en-US" dirty="0"/>
              <a:t>优先级</a:t>
            </a:r>
          </a:p>
          <a:p>
            <a:pPr marL="1519238" lvl="2" indent="-350838">
              <a:spcBef>
                <a:spcPct val="10000"/>
              </a:spcBef>
            </a:pPr>
            <a:r>
              <a:rPr lang="zh-CN" altLang="en-US" dirty="0"/>
              <a:t>实地址模式下的响应过程</a:t>
            </a:r>
          </a:p>
          <a:p>
            <a:pPr marL="1519238" lvl="2" indent="-350838">
              <a:spcBef>
                <a:spcPct val="10000"/>
              </a:spcBef>
            </a:pPr>
            <a:r>
              <a:rPr lang="zh-CN" altLang="en-US" dirty="0"/>
              <a:t>保护模式下中断响应过程</a:t>
            </a:r>
          </a:p>
        </p:txBody>
      </p:sp>
      <p:sp>
        <p:nvSpPr>
          <p:cNvPr id="6" name="TextBox 5"/>
          <p:cNvSpPr txBox="1"/>
          <p:nvPr/>
        </p:nvSpPr>
        <p:spPr>
          <a:xfrm>
            <a:off x="2928926" y="1000108"/>
            <a:ext cx="2435184" cy="523220"/>
          </a:xfrm>
          <a:prstGeom prst="rect">
            <a:avLst/>
          </a:prstGeom>
          <a:noFill/>
        </p:spPr>
        <p:txBody>
          <a:bodyPr wrap="square" rtlCol="0">
            <a:spAutoFit/>
          </a:bodyPr>
          <a:lstStyle/>
          <a:p>
            <a:pPr algn="l"/>
            <a:r>
              <a:rPr lang="zh-CN" altLang="en-US" sz="2800" b="1" dirty="0" smtClean="0">
                <a:solidFill>
                  <a:srgbClr val="FF0066"/>
                </a:solidFill>
                <a:latin typeface="黑体" pitchFamily="49" charset="-122"/>
                <a:ea typeface="黑体" pitchFamily="49" charset="-122"/>
              </a:rPr>
              <a:t>（见第</a:t>
            </a:r>
            <a:r>
              <a:rPr lang="en-US" altLang="zh-CN" sz="2800" b="1" dirty="0" smtClean="0">
                <a:solidFill>
                  <a:srgbClr val="FF0066"/>
                </a:solidFill>
                <a:latin typeface="黑体" pitchFamily="49" charset="-122"/>
                <a:ea typeface="黑体" pitchFamily="49" charset="-122"/>
              </a:rPr>
              <a:t>6</a:t>
            </a:r>
            <a:r>
              <a:rPr lang="zh-CN" altLang="en-US" sz="2800" b="1" dirty="0">
                <a:solidFill>
                  <a:srgbClr val="FF0066"/>
                </a:solidFill>
                <a:latin typeface="黑体" pitchFamily="49" charset="-122"/>
                <a:ea typeface="黑体" pitchFamily="49" charset="-122"/>
              </a:rPr>
              <a:t>章</a:t>
            </a:r>
            <a:r>
              <a:rPr lang="zh-CN" altLang="en-US" sz="2800" b="1" dirty="0" smtClean="0">
                <a:solidFill>
                  <a:srgbClr val="FF0066"/>
                </a:solidFill>
                <a:latin typeface="黑体" pitchFamily="49" charset="-122"/>
                <a:ea typeface="黑体" pitchFamily="49" charset="-122"/>
              </a:rPr>
              <a:t>）</a:t>
            </a:r>
            <a:endParaRPr lang="zh-CN" altLang="en-US" sz="2800" b="1" dirty="0">
              <a:solidFill>
                <a:srgbClr val="FF0066"/>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3231ABC9-579B-4D5D-8D51-7ADD89F979F8}" type="slidenum">
              <a:rPr lang="zh-CN" altLang="en-US"/>
              <a:pPr/>
              <a:t>175</a:t>
            </a:fld>
            <a:endParaRPr lang="en-US" altLang="zh-CN"/>
          </a:p>
        </p:txBody>
      </p:sp>
      <p:sp>
        <p:nvSpPr>
          <p:cNvPr id="769026" name="Rectangle 2"/>
          <p:cNvSpPr>
            <a:spLocks noGrp="1" noChangeArrowheads="1"/>
          </p:cNvSpPr>
          <p:nvPr>
            <p:ph type="title"/>
          </p:nvPr>
        </p:nvSpPr>
        <p:spPr>
          <a:xfrm>
            <a:off x="395420" y="374650"/>
            <a:ext cx="8596180" cy="533400"/>
          </a:xfrm>
        </p:spPr>
        <p:txBody>
          <a:bodyPr/>
          <a:lstStyle/>
          <a:p>
            <a:r>
              <a:rPr lang="en-US" altLang="zh-CN" dirty="0" smtClean="0">
                <a:ea typeface="黑体" pitchFamily="2" charset="-122"/>
              </a:rPr>
              <a:t>Pentium</a:t>
            </a:r>
            <a:r>
              <a:rPr lang="en-US" altLang="zh-CN" dirty="0">
                <a:ea typeface="黑体" pitchFamily="2" charset="-122"/>
              </a:rPr>
              <a:t>(</a:t>
            </a:r>
            <a:r>
              <a:rPr lang="zh-CN" altLang="en-US" dirty="0">
                <a:ea typeface="黑体" pitchFamily="2" charset="-122"/>
              </a:rPr>
              <a:t>奔腾</a:t>
            </a:r>
            <a:r>
              <a:rPr lang="en-US" altLang="zh-CN" dirty="0">
                <a:ea typeface="黑体" pitchFamily="2" charset="-122"/>
              </a:rPr>
              <a:t>)</a:t>
            </a:r>
            <a:r>
              <a:rPr lang="zh-CN" altLang="en-US" dirty="0">
                <a:ea typeface="黑体" pitchFamily="2" charset="-122"/>
              </a:rPr>
              <a:t>处理器</a:t>
            </a:r>
            <a:endParaRPr lang="zh-CN" altLang="en-US" dirty="0"/>
          </a:p>
        </p:txBody>
      </p:sp>
      <p:sp>
        <p:nvSpPr>
          <p:cNvPr id="769027" name="Rectangle 3"/>
          <p:cNvSpPr>
            <a:spLocks noGrp="1" noChangeArrowheads="1"/>
          </p:cNvSpPr>
          <p:nvPr>
            <p:ph type="body" idx="1"/>
          </p:nvPr>
        </p:nvSpPr>
        <p:spPr>
          <a:xfrm>
            <a:off x="152400" y="990600"/>
            <a:ext cx="8839200" cy="5715000"/>
          </a:xfrm>
        </p:spPr>
        <p:txBody>
          <a:bodyPr/>
          <a:lstStyle/>
          <a:p>
            <a:pPr marL="444500" indent="-444500">
              <a:spcBef>
                <a:spcPts val="600"/>
              </a:spcBef>
              <a:buSzTx/>
              <a:buFont typeface="Wingdings" pitchFamily="2" charset="2"/>
              <a:buAutoNum type="arabicPeriod" startAt="5"/>
            </a:pPr>
            <a:r>
              <a:rPr lang="zh-CN" altLang="en-US" dirty="0"/>
              <a:t>程序转移与任务的切换</a:t>
            </a:r>
          </a:p>
          <a:p>
            <a:pPr marL="1074738" lvl="1" indent="-450850">
              <a:spcBef>
                <a:spcPts val="600"/>
              </a:spcBef>
              <a:buSzTx/>
              <a:buFont typeface="Wingdings" pitchFamily="2" charset="2"/>
              <a:buAutoNum type="circleNumDbPlain"/>
            </a:pPr>
            <a:r>
              <a:rPr lang="zh-CN" altLang="en-US" dirty="0"/>
              <a:t>任务状态段（</a:t>
            </a:r>
            <a:r>
              <a:rPr lang="en-US" altLang="zh-CN" dirty="0"/>
              <a:t>TSS</a:t>
            </a:r>
            <a:r>
              <a:rPr lang="zh-CN" altLang="en-US" dirty="0"/>
              <a:t>）</a:t>
            </a:r>
          </a:p>
          <a:p>
            <a:pPr marL="1074738" lvl="1" indent="-450850">
              <a:spcBef>
                <a:spcPts val="600"/>
              </a:spcBef>
              <a:buSzTx/>
              <a:buFont typeface="Wingdings" pitchFamily="2" charset="2"/>
              <a:buAutoNum type="circleNumDbPlain"/>
            </a:pPr>
            <a:r>
              <a:rPr lang="zh-CN" altLang="en-US" dirty="0"/>
              <a:t>任务与描述符</a:t>
            </a:r>
          </a:p>
          <a:p>
            <a:pPr marL="1074738" lvl="1" indent="-450850">
              <a:spcBef>
                <a:spcPts val="600"/>
              </a:spcBef>
              <a:buSzTx/>
              <a:buFont typeface="Wingdings" pitchFamily="2" charset="2"/>
              <a:buAutoNum type="circleNumDbPlain"/>
            </a:pPr>
            <a:r>
              <a:rPr lang="zh-CN" altLang="en-US" dirty="0"/>
              <a:t>控制转移的分类</a:t>
            </a:r>
          </a:p>
          <a:p>
            <a:pPr marL="1074738" lvl="1" indent="-450850">
              <a:spcBef>
                <a:spcPts val="600"/>
              </a:spcBef>
              <a:buSzTx/>
              <a:buFont typeface="Wingdings" pitchFamily="2" charset="2"/>
              <a:buAutoNum type="circleNumDbPlain"/>
            </a:pPr>
            <a:r>
              <a:rPr lang="zh-CN" altLang="en-US" dirty="0"/>
              <a:t>任务内的控制转移</a:t>
            </a:r>
          </a:p>
          <a:p>
            <a:pPr marL="1619250" lvl="2" indent="-365125">
              <a:spcBef>
                <a:spcPts val="600"/>
              </a:spcBef>
            </a:pPr>
            <a:r>
              <a:rPr lang="zh-CN" altLang="en-US" dirty="0"/>
              <a:t>段内转移</a:t>
            </a:r>
          </a:p>
          <a:p>
            <a:pPr marL="1619250" lvl="2" indent="-365125">
              <a:spcBef>
                <a:spcPts val="600"/>
              </a:spcBef>
            </a:pPr>
            <a:r>
              <a:rPr lang="zh-CN" altLang="en-US" dirty="0"/>
              <a:t>段间直接控制转移（同一个特权级内）</a:t>
            </a:r>
          </a:p>
          <a:p>
            <a:pPr marL="1619250" lvl="2" indent="-365125">
              <a:spcBef>
                <a:spcPts val="600"/>
              </a:spcBef>
            </a:pPr>
            <a:r>
              <a:rPr lang="zh-CN" altLang="en-US" dirty="0"/>
              <a:t>利用调用门进行段间的间接控制转移（不同特权级之间或同一特权级内）</a:t>
            </a:r>
          </a:p>
          <a:p>
            <a:pPr marL="1619250" lvl="2" indent="-365125">
              <a:spcBef>
                <a:spcPts val="600"/>
              </a:spcBef>
            </a:pPr>
            <a:r>
              <a:rPr lang="zh-CN" altLang="en-US" dirty="0"/>
              <a:t>调用门的堆栈处理</a:t>
            </a:r>
          </a:p>
          <a:p>
            <a:pPr marL="1619250" lvl="2" indent="-365125">
              <a:spcBef>
                <a:spcPts val="600"/>
              </a:spcBef>
            </a:pPr>
            <a:r>
              <a:rPr lang="zh-CN" altLang="en-US" dirty="0"/>
              <a:t>任务间的切换</a:t>
            </a: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3231ABC9-579B-4D5D-8D51-7ADD89F979F8}" type="slidenum">
              <a:rPr lang="zh-CN" altLang="en-US"/>
              <a:pPr/>
              <a:t>176</a:t>
            </a:fld>
            <a:endParaRPr lang="en-US" altLang="zh-CN"/>
          </a:p>
        </p:txBody>
      </p:sp>
      <p:sp>
        <p:nvSpPr>
          <p:cNvPr id="769026" name="Rectangle 2"/>
          <p:cNvSpPr>
            <a:spLocks noGrp="1" noChangeArrowheads="1"/>
          </p:cNvSpPr>
          <p:nvPr>
            <p:ph type="title"/>
          </p:nvPr>
        </p:nvSpPr>
        <p:spPr>
          <a:xfrm>
            <a:off x="395420" y="374650"/>
            <a:ext cx="8596180" cy="533400"/>
          </a:xfrm>
        </p:spPr>
        <p:txBody>
          <a:bodyPr/>
          <a:lstStyle/>
          <a:p>
            <a:r>
              <a:rPr lang="en-US" altLang="zh-CN" dirty="0" smtClean="0">
                <a:ea typeface="黑体" pitchFamily="2" charset="-122"/>
              </a:rPr>
              <a:t>Pentium</a:t>
            </a:r>
            <a:r>
              <a:rPr lang="en-US" altLang="zh-CN" dirty="0">
                <a:ea typeface="黑体" pitchFamily="2" charset="-122"/>
              </a:rPr>
              <a:t>(</a:t>
            </a:r>
            <a:r>
              <a:rPr lang="zh-CN" altLang="en-US" dirty="0">
                <a:ea typeface="黑体" pitchFamily="2" charset="-122"/>
              </a:rPr>
              <a:t>奔腾</a:t>
            </a:r>
            <a:r>
              <a:rPr lang="en-US" altLang="zh-CN" dirty="0">
                <a:ea typeface="黑体" pitchFamily="2" charset="-122"/>
              </a:rPr>
              <a:t>)</a:t>
            </a:r>
            <a:r>
              <a:rPr lang="zh-CN" altLang="en-US" dirty="0">
                <a:ea typeface="黑体" pitchFamily="2" charset="-122"/>
              </a:rPr>
              <a:t>处理器</a:t>
            </a:r>
            <a:endParaRPr lang="zh-CN" altLang="en-US" dirty="0"/>
          </a:p>
        </p:txBody>
      </p:sp>
      <p:sp>
        <p:nvSpPr>
          <p:cNvPr id="769027" name="Rectangle 3"/>
          <p:cNvSpPr>
            <a:spLocks noGrp="1" noChangeArrowheads="1"/>
          </p:cNvSpPr>
          <p:nvPr>
            <p:ph type="body" idx="1"/>
          </p:nvPr>
        </p:nvSpPr>
        <p:spPr>
          <a:xfrm>
            <a:off x="152400" y="990600"/>
            <a:ext cx="8839200" cy="581012"/>
          </a:xfrm>
        </p:spPr>
        <p:txBody>
          <a:bodyPr/>
          <a:lstStyle/>
          <a:p>
            <a:pPr marL="444500" indent="-444500">
              <a:spcBef>
                <a:spcPct val="10000"/>
              </a:spcBef>
              <a:buSzTx/>
              <a:buFont typeface="Wingdings" pitchFamily="2" charset="2"/>
              <a:buAutoNum type="arabicPeriod" startAt="5"/>
            </a:pPr>
            <a:r>
              <a:rPr lang="zh-CN" altLang="en-US" dirty="0"/>
              <a:t>程序转移与任务的</a:t>
            </a:r>
            <a:r>
              <a:rPr lang="zh-CN" altLang="en-US" dirty="0" smtClean="0"/>
              <a:t>切换</a:t>
            </a:r>
            <a:endParaRPr lang="zh-CN" altLang="en-US" dirty="0"/>
          </a:p>
        </p:txBody>
      </p:sp>
      <p:pic>
        <p:nvPicPr>
          <p:cNvPr id="6" name="Picture 7" descr="D:\待加工书稿\微型计算机原理及接口技术\02.files\image147.emz"/>
          <p:cNvPicPr>
            <a:picLocks noChangeAspect="1" noChangeArrowheads="1"/>
          </p:cNvPicPr>
          <p:nvPr/>
        </p:nvPicPr>
        <p:blipFill>
          <a:blip r:embed="rId3" cstate="print"/>
          <a:srcRect/>
          <a:stretch>
            <a:fillRect/>
          </a:stretch>
        </p:blipFill>
        <p:spPr bwMode="auto">
          <a:xfrm rot="16200000">
            <a:off x="2803473" y="-768419"/>
            <a:ext cx="3596427" cy="8513186"/>
          </a:xfrm>
          <a:prstGeom prst="rect">
            <a:avLst/>
          </a:prstGeom>
          <a:noFill/>
        </p:spPr>
      </p:pic>
      <p:sp>
        <p:nvSpPr>
          <p:cNvPr id="7" name="矩形 6"/>
          <p:cNvSpPr/>
          <p:nvPr/>
        </p:nvSpPr>
        <p:spPr>
          <a:xfrm>
            <a:off x="3214678" y="5643578"/>
            <a:ext cx="3057247" cy="523220"/>
          </a:xfrm>
          <a:prstGeom prst="rect">
            <a:avLst/>
          </a:prstGeom>
        </p:spPr>
        <p:txBody>
          <a:bodyPr wrap="none">
            <a:spAutoFit/>
          </a:bodyPr>
          <a:lstStyle/>
          <a:p>
            <a:r>
              <a:rPr lang="zh-CN" altLang="en-US" sz="2800" b="1" dirty="0" smtClean="0">
                <a:solidFill>
                  <a:srgbClr val="000099"/>
                </a:solidFill>
              </a:rPr>
              <a:t>任务状态段的格式</a:t>
            </a:r>
            <a:endParaRPr lang="zh-CN" altLang="en-US" sz="2800" b="1" dirty="0">
              <a:solidFill>
                <a:srgbClr val="000099"/>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3231ABC9-579B-4D5D-8D51-7ADD89F979F8}" type="slidenum">
              <a:rPr lang="zh-CN" altLang="en-US"/>
              <a:pPr/>
              <a:t>177</a:t>
            </a:fld>
            <a:endParaRPr lang="en-US" altLang="zh-CN"/>
          </a:p>
        </p:txBody>
      </p:sp>
      <p:pic>
        <p:nvPicPr>
          <p:cNvPr id="6" name="Picture 7" descr="D:\待加工书稿\微型计算机原理及接口技术\02.files\image147.emz"/>
          <p:cNvPicPr>
            <a:picLocks noChangeAspect="1" noChangeArrowheads="1"/>
          </p:cNvPicPr>
          <p:nvPr/>
        </p:nvPicPr>
        <p:blipFill>
          <a:blip r:embed="rId3" cstate="print"/>
          <a:srcRect b="49856"/>
          <a:stretch>
            <a:fillRect/>
          </a:stretch>
        </p:blipFill>
        <p:spPr bwMode="auto">
          <a:xfrm>
            <a:off x="285720" y="500042"/>
            <a:ext cx="4500594" cy="5342077"/>
          </a:xfrm>
          <a:prstGeom prst="rect">
            <a:avLst/>
          </a:prstGeom>
          <a:noFill/>
        </p:spPr>
      </p:pic>
      <p:sp>
        <p:nvSpPr>
          <p:cNvPr id="7" name="矩形 6"/>
          <p:cNvSpPr/>
          <p:nvPr/>
        </p:nvSpPr>
        <p:spPr>
          <a:xfrm>
            <a:off x="1871943" y="6143644"/>
            <a:ext cx="3057247" cy="523220"/>
          </a:xfrm>
          <a:prstGeom prst="rect">
            <a:avLst/>
          </a:prstGeom>
        </p:spPr>
        <p:txBody>
          <a:bodyPr wrap="none">
            <a:spAutoFit/>
          </a:bodyPr>
          <a:lstStyle/>
          <a:p>
            <a:r>
              <a:rPr lang="zh-CN" altLang="en-US" sz="2800" b="1" dirty="0" smtClean="0">
                <a:solidFill>
                  <a:srgbClr val="000099"/>
                </a:solidFill>
              </a:rPr>
              <a:t>任务状态段的格式</a:t>
            </a:r>
            <a:endParaRPr lang="zh-CN" altLang="en-US" sz="2800" b="1" dirty="0">
              <a:solidFill>
                <a:srgbClr val="000099"/>
              </a:solidFill>
            </a:endParaRPr>
          </a:p>
        </p:txBody>
      </p:sp>
      <p:pic>
        <p:nvPicPr>
          <p:cNvPr id="9" name="Picture 7" descr="D:\待加工书稿\微型计算机原理及接口技术\02.files\image147.emz"/>
          <p:cNvPicPr>
            <a:picLocks noChangeAspect="1" noChangeArrowheads="1"/>
          </p:cNvPicPr>
          <p:nvPr/>
        </p:nvPicPr>
        <p:blipFill>
          <a:blip r:embed="rId3" cstate="print"/>
          <a:srcRect t="49014" r="7407"/>
          <a:stretch>
            <a:fillRect/>
          </a:stretch>
        </p:blipFill>
        <p:spPr bwMode="auto">
          <a:xfrm>
            <a:off x="4929190" y="715219"/>
            <a:ext cx="4071966" cy="5307609"/>
          </a:xfrm>
          <a:prstGeom prst="rect">
            <a:avLst/>
          </a:prstGeom>
          <a:noFill/>
        </p:spPr>
      </p:pic>
      <p:sp>
        <p:nvSpPr>
          <p:cNvPr id="13" name="任意多边形 12"/>
          <p:cNvSpPr/>
          <p:nvPr/>
        </p:nvSpPr>
        <p:spPr bwMode="auto">
          <a:xfrm>
            <a:off x="2214545" y="425302"/>
            <a:ext cx="3601463" cy="5667154"/>
          </a:xfrm>
          <a:custGeom>
            <a:avLst/>
            <a:gdLst>
              <a:gd name="connsiteX0" fmla="*/ 0 w 3774558"/>
              <a:gd name="connsiteY0" fmla="*/ 5369442 h 5667154"/>
              <a:gd name="connsiteX1" fmla="*/ 1052623 w 3774558"/>
              <a:gd name="connsiteY1" fmla="*/ 5645889 h 5667154"/>
              <a:gd name="connsiteX2" fmla="*/ 1977656 w 3774558"/>
              <a:gd name="connsiteY2" fmla="*/ 5497033 h 5667154"/>
              <a:gd name="connsiteX3" fmla="*/ 2466754 w 3774558"/>
              <a:gd name="connsiteY3" fmla="*/ 4657061 h 5667154"/>
              <a:gd name="connsiteX4" fmla="*/ 2690037 w 3774558"/>
              <a:gd name="connsiteY4" fmla="*/ 2371061 h 5667154"/>
              <a:gd name="connsiteX5" fmla="*/ 2743200 w 3774558"/>
              <a:gd name="connsiteY5" fmla="*/ 489098 h 5667154"/>
              <a:gd name="connsiteX6" fmla="*/ 3094075 w 3774558"/>
              <a:gd name="connsiteY6" fmla="*/ 21265 h 5667154"/>
              <a:gd name="connsiteX7" fmla="*/ 3774558 w 3774558"/>
              <a:gd name="connsiteY7" fmla="*/ 361507 h 566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4558" h="5667154">
                <a:moveTo>
                  <a:pt x="0" y="5369442"/>
                </a:moveTo>
                <a:cubicBezTo>
                  <a:pt x="361507" y="5497033"/>
                  <a:pt x="723014" y="5624624"/>
                  <a:pt x="1052623" y="5645889"/>
                </a:cubicBezTo>
                <a:cubicBezTo>
                  <a:pt x="1382232" y="5667154"/>
                  <a:pt x="1741968" y="5661838"/>
                  <a:pt x="1977656" y="5497033"/>
                </a:cubicBezTo>
                <a:cubicBezTo>
                  <a:pt x="2213344" y="5332228"/>
                  <a:pt x="2348024" y="5178056"/>
                  <a:pt x="2466754" y="4657061"/>
                </a:cubicBezTo>
                <a:cubicBezTo>
                  <a:pt x="2585484" y="4136066"/>
                  <a:pt x="2643963" y="3065722"/>
                  <a:pt x="2690037" y="2371061"/>
                </a:cubicBezTo>
                <a:cubicBezTo>
                  <a:pt x="2736111" y="1676401"/>
                  <a:pt x="2675860" y="880731"/>
                  <a:pt x="2743200" y="489098"/>
                </a:cubicBezTo>
                <a:cubicBezTo>
                  <a:pt x="2810540" y="97465"/>
                  <a:pt x="2922182" y="42530"/>
                  <a:pt x="3094075" y="21265"/>
                </a:cubicBezTo>
                <a:cubicBezTo>
                  <a:pt x="3265968" y="0"/>
                  <a:pt x="3520263" y="180753"/>
                  <a:pt x="3774558" y="361507"/>
                </a:cubicBezTo>
              </a:path>
            </a:pathLst>
          </a:custGeom>
          <a:noFill/>
          <a:ln w="22225" cap="flat" cmpd="sng" algn="ctr">
            <a:solidFill>
              <a:srgbClr val="FF6600"/>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917ABC50-1C83-4B17-BBB8-1D5BF01C7038}" type="slidenum">
              <a:rPr lang="zh-CN" altLang="en-US"/>
              <a:pPr/>
              <a:t>178</a:t>
            </a:fld>
            <a:endParaRPr lang="en-US" altLang="zh-CN"/>
          </a:p>
        </p:txBody>
      </p:sp>
      <p:sp>
        <p:nvSpPr>
          <p:cNvPr id="773122" name="Rectangle 2"/>
          <p:cNvSpPr>
            <a:spLocks noGrp="1" noChangeArrowheads="1"/>
          </p:cNvSpPr>
          <p:nvPr>
            <p:ph type="title"/>
          </p:nvPr>
        </p:nvSpPr>
        <p:spPr>
          <a:xfrm>
            <a:off x="395420" y="374650"/>
            <a:ext cx="8596180" cy="533400"/>
          </a:xfrm>
        </p:spPr>
        <p:txBody>
          <a:bodyPr/>
          <a:lstStyle/>
          <a:p>
            <a:r>
              <a:rPr lang="en-US" altLang="zh-CN" dirty="0" smtClean="0">
                <a:ea typeface="黑体" pitchFamily="2" charset="-122"/>
              </a:rPr>
              <a:t>Pentium</a:t>
            </a:r>
            <a:r>
              <a:rPr lang="en-US" altLang="zh-CN" dirty="0">
                <a:ea typeface="黑体" pitchFamily="2" charset="-122"/>
              </a:rPr>
              <a:t>(</a:t>
            </a:r>
            <a:r>
              <a:rPr lang="zh-CN" altLang="en-US" dirty="0">
                <a:ea typeface="黑体" pitchFamily="2" charset="-122"/>
              </a:rPr>
              <a:t>奔腾</a:t>
            </a:r>
            <a:r>
              <a:rPr lang="en-US" altLang="zh-CN" dirty="0">
                <a:ea typeface="黑体" pitchFamily="2" charset="-122"/>
              </a:rPr>
              <a:t>)</a:t>
            </a:r>
            <a:r>
              <a:rPr lang="zh-CN" altLang="en-US" dirty="0">
                <a:ea typeface="黑体" pitchFamily="2" charset="-122"/>
              </a:rPr>
              <a:t>处理器</a:t>
            </a:r>
            <a:endParaRPr lang="zh-CN" altLang="en-US" dirty="0"/>
          </a:p>
        </p:txBody>
      </p:sp>
      <p:sp>
        <p:nvSpPr>
          <p:cNvPr id="773123" name="Rectangle 3"/>
          <p:cNvSpPr>
            <a:spLocks noGrp="1" noChangeArrowheads="1"/>
          </p:cNvSpPr>
          <p:nvPr>
            <p:ph type="body" idx="1"/>
          </p:nvPr>
        </p:nvSpPr>
        <p:spPr>
          <a:xfrm>
            <a:off x="152400" y="990600"/>
            <a:ext cx="8839200" cy="5715000"/>
          </a:xfrm>
        </p:spPr>
        <p:txBody>
          <a:bodyPr/>
          <a:lstStyle/>
          <a:p>
            <a:pPr marL="444500" indent="-444500">
              <a:spcBef>
                <a:spcPct val="10000"/>
              </a:spcBef>
              <a:buSzTx/>
              <a:buFont typeface="Wingdings" pitchFamily="2" charset="2"/>
              <a:buAutoNum type="arabicPeriod" startAt="6"/>
            </a:pPr>
            <a:r>
              <a:rPr lang="zh-CN" altLang="en-US" dirty="0"/>
              <a:t>实地址模式到保护模式的切换</a:t>
            </a:r>
          </a:p>
          <a:p>
            <a:pPr marL="444500" indent="-444500">
              <a:spcBef>
                <a:spcPct val="10000"/>
              </a:spcBef>
              <a:buSzTx/>
              <a:buFont typeface="Wingdings" pitchFamily="2" charset="2"/>
              <a:buAutoNum type="arabicPeriod" startAt="6"/>
            </a:pPr>
            <a:r>
              <a:rPr lang="zh-CN" altLang="en-US" dirty="0"/>
              <a:t>其它有关问题</a:t>
            </a:r>
          </a:p>
          <a:p>
            <a:pPr marL="1074738" lvl="1" indent="-450850">
              <a:spcBef>
                <a:spcPct val="10000"/>
              </a:spcBef>
              <a:buSzTx/>
              <a:buFont typeface="Wingdings" pitchFamily="2" charset="2"/>
              <a:buAutoNum type="circleNumDbPlain"/>
            </a:pPr>
            <a:r>
              <a:rPr lang="zh-CN" altLang="en-US" dirty="0"/>
              <a:t>寻址方式：从</a:t>
            </a:r>
            <a:r>
              <a:rPr lang="en-US" altLang="zh-CN" dirty="0"/>
              <a:t>80386</a:t>
            </a:r>
            <a:r>
              <a:rPr lang="zh-CN" altLang="en-US" dirty="0"/>
              <a:t>开始增加了带有比例因子的变址寻址方式。</a:t>
            </a:r>
            <a:br>
              <a:rPr lang="zh-CN" altLang="en-US" dirty="0"/>
            </a:br>
            <a:r>
              <a:rPr lang="zh-CN" altLang="en-US" dirty="0"/>
              <a:t>	</a:t>
            </a:r>
            <a:r>
              <a:rPr lang="en-US" altLang="zh-CN" dirty="0">
                <a:solidFill>
                  <a:srgbClr val="0000FF"/>
                </a:solidFill>
              </a:rPr>
              <a:t>MOV </a:t>
            </a:r>
            <a:r>
              <a:rPr lang="en-US" altLang="zh-CN" dirty="0" smtClean="0">
                <a:solidFill>
                  <a:srgbClr val="0000FF"/>
                </a:solidFill>
              </a:rPr>
              <a:t> EAX , [</a:t>
            </a:r>
            <a:r>
              <a:rPr lang="en-US" altLang="zh-CN" dirty="0">
                <a:solidFill>
                  <a:srgbClr val="0000FF"/>
                </a:solidFill>
              </a:rPr>
              <a:t>EBX+4</a:t>
            </a:r>
            <a:r>
              <a:rPr lang="en-US" altLang="zh-CN" dirty="0">
                <a:solidFill>
                  <a:srgbClr val="0000FF"/>
                </a:solidFill>
                <a:latin typeface="+mn-ea"/>
              </a:rPr>
              <a:t>*</a:t>
            </a:r>
            <a:r>
              <a:rPr lang="en-US" altLang="zh-CN" dirty="0">
                <a:solidFill>
                  <a:srgbClr val="0000FF"/>
                </a:solidFill>
              </a:rPr>
              <a:t>EDI]</a:t>
            </a:r>
          </a:p>
          <a:p>
            <a:pPr marL="1074738" lvl="1" indent="-450850">
              <a:spcBef>
                <a:spcPct val="10000"/>
              </a:spcBef>
              <a:buSzTx/>
              <a:buFont typeface="Wingdings" pitchFamily="2" charset="2"/>
              <a:buAutoNum type="circleNumDbPlain"/>
            </a:pPr>
            <a:r>
              <a:rPr lang="zh-CN" altLang="en-US" dirty="0"/>
              <a:t>指令系统</a:t>
            </a:r>
          </a:p>
        </p:txBody>
      </p:sp>
      <p:sp>
        <p:nvSpPr>
          <p:cNvPr id="773124" name="Text Box 4"/>
          <p:cNvSpPr txBox="1">
            <a:spLocks noChangeArrowheads="1"/>
          </p:cNvSpPr>
          <p:nvPr/>
        </p:nvSpPr>
        <p:spPr bwMode="auto">
          <a:xfrm>
            <a:off x="6011730" y="2565400"/>
            <a:ext cx="2736850" cy="457200"/>
          </a:xfrm>
          <a:prstGeom prst="rect">
            <a:avLst/>
          </a:prstGeom>
          <a:noFill/>
          <a:ln w="28575" algn="ctr">
            <a:noFill/>
            <a:miter lim="800000"/>
            <a:headEnd/>
            <a:tailEnd type="none" w="med" len="lg"/>
          </a:ln>
          <a:effectLst/>
        </p:spPr>
        <p:txBody>
          <a:bodyPr>
            <a:spAutoFit/>
          </a:bodyPr>
          <a:lstStyle/>
          <a:p>
            <a:pPr algn="r">
              <a:spcBef>
                <a:spcPct val="50000"/>
              </a:spcBef>
            </a:pPr>
            <a:r>
              <a:rPr lang="zh-CN" altLang="en-US" sz="2400" b="1" dirty="0">
                <a:solidFill>
                  <a:srgbClr val="FF3300"/>
                </a:solidFill>
                <a:latin typeface="+mn-lt"/>
              </a:rPr>
              <a:t>可为</a:t>
            </a:r>
            <a:r>
              <a:rPr lang="en-US" altLang="zh-CN" sz="2400" b="1" dirty="0">
                <a:solidFill>
                  <a:srgbClr val="FF3300"/>
                </a:solidFill>
                <a:latin typeface="+mn-lt"/>
              </a:rPr>
              <a:t>1</a:t>
            </a:r>
            <a:r>
              <a:rPr lang="zh-CN" altLang="en-US" sz="2400" b="1" dirty="0">
                <a:solidFill>
                  <a:srgbClr val="FF3300"/>
                </a:solidFill>
                <a:latin typeface="+mn-lt"/>
              </a:rPr>
              <a:t>、</a:t>
            </a:r>
            <a:r>
              <a:rPr lang="en-US" altLang="zh-CN" sz="2400" b="1" dirty="0">
                <a:solidFill>
                  <a:srgbClr val="FF3300"/>
                </a:solidFill>
                <a:latin typeface="+mn-lt"/>
              </a:rPr>
              <a:t>2</a:t>
            </a:r>
            <a:r>
              <a:rPr lang="zh-CN" altLang="en-US" sz="2400" b="1" dirty="0">
                <a:solidFill>
                  <a:srgbClr val="FF3300"/>
                </a:solidFill>
                <a:latin typeface="+mn-lt"/>
              </a:rPr>
              <a:t>、</a:t>
            </a:r>
            <a:r>
              <a:rPr lang="en-US" altLang="zh-CN" sz="2400" b="1" dirty="0">
                <a:solidFill>
                  <a:srgbClr val="FF3300"/>
                </a:solidFill>
                <a:latin typeface="+mn-lt"/>
              </a:rPr>
              <a:t>4</a:t>
            </a:r>
            <a:r>
              <a:rPr lang="zh-CN" altLang="en-US" sz="2400" b="1" dirty="0">
                <a:solidFill>
                  <a:srgbClr val="FF3300"/>
                </a:solidFill>
                <a:latin typeface="+mn-lt"/>
              </a:rPr>
              <a:t>、</a:t>
            </a:r>
            <a:r>
              <a:rPr lang="en-US" altLang="zh-CN" sz="2400" b="1" dirty="0">
                <a:solidFill>
                  <a:srgbClr val="FF3300"/>
                </a:solidFill>
                <a:latin typeface="+mn-lt"/>
              </a:rPr>
              <a:t>8</a:t>
            </a:r>
          </a:p>
        </p:txBody>
      </p:sp>
      <p:sp>
        <p:nvSpPr>
          <p:cNvPr id="773125" name="Freeform 5"/>
          <p:cNvSpPr>
            <a:spLocks/>
          </p:cNvSpPr>
          <p:nvPr/>
        </p:nvSpPr>
        <p:spPr bwMode="auto">
          <a:xfrm>
            <a:off x="5364110" y="2613025"/>
            <a:ext cx="1079553" cy="244471"/>
          </a:xfrm>
          <a:custGeom>
            <a:avLst/>
            <a:gdLst/>
            <a:ahLst/>
            <a:cxnLst>
              <a:cxn ang="0">
                <a:pos x="0" y="196"/>
              </a:cxn>
              <a:cxn ang="0">
                <a:pos x="408" y="15"/>
              </a:cxn>
              <a:cxn ang="0">
                <a:pos x="1134" y="105"/>
              </a:cxn>
            </a:cxnLst>
            <a:rect l="0" t="0" r="r" b="b"/>
            <a:pathLst>
              <a:path w="1134" h="196">
                <a:moveTo>
                  <a:pt x="0" y="196"/>
                </a:moveTo>
                <a:cubicBezTo>
                  <a:pt x="109" y="113"/>
                  <a:pt x="219" y="30"/>
                  <a:pt x="408" y="15"/>
                </a:cubicBezTo>
                <a:cubicBezTo>
                  <a:pt x="597" y="0"/>
                  <a:pt x="865" y="52"/>
                  <a:pt x="1134" y="105"/>
                </a:cubicBezTo>
              </a:path>
            </a:pathLst>
          </a:custGeom>
          <a:noFill/>
          <a:ln w="28575" cap="flat" cmpd="sng">
            <a:solidFill>
              <a:srgbClr val="FF3300"/>
            </a:solidFill>
            <a:prstDash val="solid"/>
            <a:round/>
            <a:headEnd type="none" w="med" len="med"/>
            <a:tailEnd type="triangle" w="med" len="lg"/>
          </a:ln>
          <a:effec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A6E54EA8-11A5-4D6E-82C3-72A501CCC1F6}" type="slidenum">
              <a:rPr lang="zh-CN" altLang="en-US"/>
              <a:pPr/>
              <a:t>179</a:t>
            </a:fld>
            <a:endParaRPr lang="en-US" altLang="zh-CN"/>
          </a:p>
        </p:txBody>
      </p:sp>
      <p:sp>
        <p:nvSpPr>
          <p:cNvPr id="771074" name="Rectangle 2"/>
          <p:cNvSpPr>
            <a:spLocks noGrp="1" noChangeArrowheads="1"/>
          </p:cNvSpPr>
          <p:nvPr>
            <p:ph type="title"/>
          </p:nvPr>
        </p:nvSpPr>
        <p:spPr>
          <a:xfrm>
            <a:off x="395420" y="374650"/>
            <a:ext cx="8596180" cy="533400"/>
          </a:xfrm>
        </p:spPr>
        <p:txBody>
          <a:bodyPr/>
          <a:lstStyle/>
          <a:p>
            <a:r>
              <a:rPr lang="en-US" altLang="zh-CN" dirty="0" smtClean="0">
                <a:ea typeface="黑体" pitchFamily="2" charset="-122"/>
              </a:rPr>
              <a:t>Pentium</a:t>
            </a:r>
            <a:r>
              <a:rPr lang="en-US" altLang="zh-CN" dirty="0">
                <a:ea typeface="黑体" pitchFamily="2" charset="-122"/>
              </a:rPr>
              <a:t>(</a:t>
            </a:r>
            <a:r>
              <a:rPr lang="zh-CN" altLang="en-US" dirty="0">
                <a:ea typeface="黑体" pitchFamily="2" charset="-122"/>
              </a:rPr>
              <a:t>奔腾</a:t>
            </a:r>
            <a:r>
              <a:rPr lang="en-US" altLang="zh-CN" dirty="0">
                <a:ea typeface="黑体" pitchFamily="2" charset="-122"/>
              </a:rPr>
              <a:t>)</a:t>
            </a:r>
            <a:r>
              <a:rPr lang="zh-CN" altLang="en-US" dirty="0">
                <a:ea typeface="黑体" pitchFamily="2" charset="-122"/>
              </a:rPr>
              <a:t>处理器</a:t>
            </a:r>
            <a:endParaRPr lang="zh-CN" altLang="en-US" dirty="0"/>
          </a:p>
        </p:txBody>
      </p:sp>
      <p:sp>
        <p:nvSpPr>
          <p:cNvPr id="771075" name="Rectangle 3"/>
          <p:cNvSpPr>
            <a:spLocks noGrp="1" noChangeArrowheads="1"/>
          </p:cNvSpPr>
          <p:nvPr>
            <p:ph type="body" idx="1"/>
          </p:nvPr>
        </p:nvSpPr>
        <p:spPr>
          <a:xfrm>
            <a:off x="152400" y="990600"/>
            <a:ext cx="8839200" cy="5715000"/>
          </a:xfrm>
        </p:spPr>
        <p:txBody>
          <a:bodyPr/>
          <a:lstStyle/>
          <a:p>
            <a:pPr marL="358775" indent="-358775">
              <a:spcBef>
                <a:spcPct val="10000"/>
              </a:spcBef>
              <a:buSzTx/>
              <a:buFont typeface="Wingdings" pitchFamily="2" charset="2"/>
              <a:buAutoNum type="arabicPeriod" startAt="7"/>
            </a:pPr>
            <a:r>
              <a:rPr lang="zh-CN" altLang="en-US" dirty="0"/>
              <a:t>其它有关问题</a:t>
            </a:r>
          </a:p>
          <a:p>
            <a:pPr marL="989013" lvl="1" indent="-450850">
              <a:spcBef>
                <a:spcPct val="10000"/>
              </a:spcBef>
              <a:buSzTx/>
              <a:buFont typeface="Wingdings" pitchFamily="2" charset="2"/>
              <a:buAutoNum type="circleNumDbPlain" startAt="2"/>
            </a:pPr>
            <a:r>
              <a:rPr lang="zh-CN" altLang="en-US" dirty="0"/>
              <a:t>指令系统</a:t>
            </a:r>
            <a:endParaRPr lang="zh-CN" altLang="en-US" sz="2400" dirty="0"/>
          </a:p>
        </p:txBody>
      </p:sp>
      <p:sp>
        <p:nvSpPr>
          <p:cNvPr id="771078" name="Rectangle 6"/>
          <p:cNvSpPr>
            <a:spLocks noChangeArrowheads="1"/>
          </p:cNvSpPr>
          <p:nvPr/>
        </p:nvSpPr>
        <p:spPr bwMode="auto">
          <a:xfrm>
            <a:off x="466725" y="2571744"/>
            <a:ext cx="8569325" cy="4170369"/>
          </a:xfrm>
          <a:prstGeom prst="rect">
            <a:avLst/>
          </a:prstGeom>
          <a:noFill/>
          <a:ln w="9525">
            <a:noFill/>
            <a:miter lim="800000"/>
            <a:headEnd/>
            <a:tailEnd/>
          </a:ln>
          <a:effectLst/>
        </p:spPr>
        <p:txBody>
          <a:bodyPr/>
          <a:lstStyle/>
          <a:p>
            <a:pPr marL="358775" indent="-358775" algn="l">
              <a:spcBef>
                <a:spcPts val="600"/>
              </a:spcBef>
              <a:buClr>
                <a:srgbClr val="FF3300"/>
              </a:buClr>
              <a:buSzPct val="75000"/>
              <a:buFont typeface="Wingdings" pitchFamily="2" charset="2"/>
              <a:buChar char="n"/>
            </a:pPr>
            <a:r>
              <a:rPr lang="en-US" altLang="zh-CN" sz="2400" b="1" dirty="0">
                <a:latin typeface="+mn-lt"/>
              </a:rPr>
              <a:t>80186</a:t>
            </a:r>
            <a:r>
              <a:rPr lang="zh-CN" altLang="en-US" sz="2400" b="1" dirty="0">
                <a:latin typeface="+mn-lt"/>
              </a:rPr>
              <a:t>比</a:t>
            </a:r>
            <a:r>
              <a:rPr lang="en-US" altLang="zh-CN" sz="2400" b="1" dirty="0">
                <a:latin typeface="+mn-lt"/>
              </a:rPr>
              <a:t>8086</a:t>
            </a:r>
            <a:r>
              <a:rPr lang="zh-CN" altLang="en-US" sz="2400" b="1" dirty="0">
                <a:latin typeface="+mn-lt"/>
              </a:rPr>
              <a:t>增加了</a:t>
            </a:r>
            <a:r>
              <a:rPr lang="en-US" altLang="zh-CN" sz="2400" b="1" dirty="0">
                <a:solidFill>
                  <a:srgbClr val="FF0000"/>
                </a:solidFill>
                <a:latin typeface="+mn-lt"/>
              </a:rPr>
              <a:t>7</a:t>
            </a:r>
            <a:r>
              <a:rPr lang="zh-CN" altLang="en-US" sz="2400" b="1" dirty="0">
                <a:solidFill>
                  <a:srgbClr val="FF0000"/>
                </a:solidFill>
                <a:latin typeface="+mn-lt"/>
              </a:rPr>
              <a:t>条</a:t>
            </a:r>
            <a:r>
              <a:rPr lang="zh-CN" altLang="en-US" sz="2400" b="1" dirty="0">
                <a:latin typeface="+mn-lt"/>
              </a:rPr>
              <a:t>指令；</a:t>
            </a:r>
          </a:p>
          <a:p>
            <a:pPr marL="358775" indent="-358775" algn="l">
              <a:spcBef>
                <a:spcPts val="600"/>
              </a:spcBef>
              <a:buClr>
                <a:srgbClr val="FF3300"/>
              </a:buClr>
              <a:buSzPct val="75000"/>
              <a:buFont typeface="Wingdings" pitchFamily="2" charset="2"/>
              <a:buChar char="n"/>
            </a:pPr>
            <a:r>
              <a:rPr lang="en-US" altLang="zh-CN" sz="2400" b="1" dirty="0">
                <a:latin typeface="+mn-lt"/>
              </a:rPr>
              <a:t>80286</a:t>
            </a:r>
            <a:r>
              <a:rPr lang="zh-CN" altLang="en-US" sz="2400" b="1" dirty="0">
                <a:latin typeface="+mn-lt"/>
              </a:rPr>
              <a:t>增加了用于多任务、保护模式下工作的</a:t>
            </a:r>
            <a:r>
              <a:rPr lang="en-US" altLang="zh-CN" sz="2400" b="1" dirty="0">
                <a:solidFill>
                  <a:srgbClr val="FF0000"/>
                </a:solidFill>
                <a:latin typeface="+mn-lt"/>
              </a:rPr>
              <a:t>15</a:t>
            </a:r>
            <a:r>
              <a:rPr lang="zh-CN" altLang="en-US" sz="2400" b="1" dirty="0">
                <a:solidFill>
                  <a:srgbClr val="FF0000"/>
                </a:solidFill>
                <a:latin typeface="+mn-lt"/>
              </a:rPr>
              <a:t>条</a:t>
            </a:r>
            <a:r>
              <a:rPr lang="zh-CN" altLang="en-US" sz="2400" b="1" dirty="0">
                <a:latin typeface="+mn-lt"/>
              </a:rPr>
              <a:t>指令；</a:t>
            </a:r>
          </a:p>
          <a:p>
            <a:pPr marL="358775" indent="-358775" algn="l">
              <a:spcBef>
                <a:spcPts val="600"/>
              </a:spcBef>
              <a:buClr>
                <a:srgbClr val="FF3300"/>
              </a:buClr>
              <a:buSzPct val="75000"/>
              <a:buFont typeface="Wingdings" pitchFamily="2" charset="2"/>
              <a:buChar char="n"/>
            </a:pPr>
            <a:r>
              <a:rPr lang="en-US" altLang="zh-CN" sz="2400" b="1" dirty="0">
                <a:latin typeface="+mn-lt"/>
              </a:rPr>
              <a:t>80386</a:t>
            </a:r>
            <a:r>
              <a:rPr lang="zh-CN" altLang="en-US" sz="2400" b="1" dirty="0">
                <a:latin typeface="+mn-lt"/>
              </a:rPr>
              <a:t>：增加了</a:t>
            </a:r>
            <a:r>
              <a:rPr lang="en-US" altLang="zh-CN" sz="2400" b="1" dirty="0">
                <a:solidFill>
                  <a:srgbClr val="FF0000"/>
                </a:solidFill>
                <a:latin typeface="+mn-lt"/>
              </a:rPr>
              <a:t>41</a:t>
            </a:r>
            <a:r>
              <a:rPr lang="zh-CN" altLang="en-US" sz="2400" b="1" dirty="0">
                <a:solidFill>
                  <a:srgbClr val="FF0000"/>
                </a:solidFill>
                <a:latin typeface="+mn-lt"/>
              </a:rPr>
              <a:t>条</a:t>
            </a:r>
            <a:r>
              <a:rPr lang="zh-CN" altLang="en-US" sz="2400" b="1" dirty="0">
                <a:latin typeface="+mn-lt"/>
              </a:rPr>
              <a:t>指令；</a:t>
            </a:r>
          </a:p>
          <a:p>
            <a:pPr marL="358775" indent="-358775" algn="l">
              <a:spcBef>
                <a:spcPts val="600"/>
              </a:spcBef>
              <a:buClr>
                <a:srgbClr val="FF3300"/>
              </a:buClr>
              <a:buSzPct val="75000"/>
              <a:buFont typeface="Wingdings" pitchFamily="2" charset="2"/>
              <a:buChar char="n"/>
            </a:pPr>
            <a:r>
              <a:rPr lang="en-US" altLang="zh-CN" sz="2400" b="1" dirty="0">
                <a:latin typeface="+mn-lt"/>
              </a:rPr>
              <a:t>80486</a:t>
            </a:r>
            <a:r>
              <a:rPr lang="zh-CN" altLang="en-US" sz="2400" b="1" dirty="0">
                <a:latin typeface="+mn-lt"/>
              </a:rPr>
              <a:t>：增加了</a:t>
            </a:r>
            <a:r>
              <a:rPr lang="en-US" altLang="zh-CN" sz="2400" b="1" dirty="0">
                <a:solidFill>
                  <a:srgbClr val="FF0000"/>
                </a:solidFill>
                <a:latin typeface="+mn-lt"/>
              </a:rPr>
              <a:t>6</a:t>
            </a:r>
            <a:r>
              <a:rPr lang="zh-CN" altLang="en-US" sz="2400" b="1" dirty="0">
                <a:solidFill>
                  <a:srgbClr val="FF0000"/>
                </a:solidFill>
                <a:latin typeface="+mn-lt"/>
              </a:rPr>
              <a:t>条</a:t>
            </a:r>
            <a:r>
              <a:rPr lang="zh-CN" altLang="en-US" sz="2400" b="1" dirty="0">
                <a:latin typeface="+mn-lt"/>
              </a:rPr>
              <a:t>指令；</a:t>
            </a:r>
          </a:p>
          <a:p>
            <a:pPr marL="358775" indent="-358775" algn="l">
              <a:spcBef>
                <a:spcPts val="600"/>
              </a:spcBef>
              <a:buClr>
                <a:srgbClr val="FF3300"/>
              </a:buClr>
              <a:buSzPct val="75000"/>
              <a:buFont typeface="Wingdings" pitchFamily="2" charset="2"/>
              <a:buChar char="n"/>
            </a:pPr>
            <a:r>
              <a:rPr lang="en-US" altLang="zh-CN" sz="2400" b="1" dirty="0">
                <a:latin typeface="+mn-lt"/>
              </a:rPr>
              <a:t>Pentium100</a:t>
            </a:r>
            <a:r>
              <a:rPr lang="zh-CN" altLang="en-US" sz="2400" b="1" dirty="0">
                <a:latin typeface="+mn-lt"/>
              </a:rPr>
              <a:t>：增加了</a:t>
            </a:r>
            <a:r>
              <a:rPr lang="en-US" altLang="zh-CN" sz="2400" b="1" dirty="0">
                <a:solidFill>
                  <a:srgbClr val="FF0000"/>
                </a:solidFill>
                <a:latin typeface="+mn-lt"/>
              </a:rPr>
              <a:t>7</a:t>
            </a:r>
            <a:r>
              <a:rPr lang="zh-CN" altLang="en-US" sz="2400" b="1" dirty="0">
                <a:solidFill>
                  <a:srgbClr val="FF0000"/>
                </a:solidFill>
                <a:latin typeface="+mn-lt"/>
              </a:rPr>
              <a:t>条</a:t>
            </a:r>
            <a:r>
              <a:rPr lang="zh-CN" altLang="en-US" sz="2400" b="1" dirty="0">
                <a:latin typeface="+mn-lt"/>
              </a:rPr>
              <a:t>指令；增加</a:t>
            </a:r>
            <a:r>
              <a:rPr lang="en-US" altLang="zh-CN" sz="2400" b="1" dirty="0">
                <a:latin typeface="+mn-lt"/>
              </a:rPr>
              <a:t>64</a:t>
            </a:r>
            <a:r>
              <a:rPr lang="zh-CN" altLang="en-US" sz="2400" b="1" dirty="0">
                <a:latin typeface="+mn-lt"/>
              </a:rPr>
              <a:t>位的寻址方式；</a:t>
            </a:r>
          </a:p>
          <a:p>
            <a:pPr marL="358775" indent="-358775" algn="l">
              <a:spcBef>
                <a:spcPts val="600"/>
              </a:spcBef>
              <a:buClr>
                <a:srgbClr val="FF3300"/>
              </a:buClr>
              <a:buSzPct val="75000"/>
              <a:buFont typeface="Wingdings" pitchFamily="2" charset="2"/>
              <a:buChar char="n"/>
            </a:pPr>
            <a:r>
              <a:rPr lang="en-US" altLang="zh-CN" sz="2400" b="1" dirty="0">
                <a:latin typeface="+mn-lt"/>
              </a:rPr>
              <a:t>Pentium MMX</a:t>
            </a:r>
            <a:r>
              <a:rPr lang="zh-CN" altLang="en-US" sz="2400" b="1" dirty="0">
                <a:latin typeface="+mn-lt"/>
              </a:rPr>
              <a:t>：增加了</a:t>
            </a:r>
            <a:r>
              <a:rPr lang="en-US" altLang="zh-CN" sz="2400" b="1" dirty="0">
                <a:solidFill>
                  <a:srgbClr val="FF0000"/>
                </a:solidFill>
                <a:latin typeface="+mn-lt"/>
              </a:rPr>
              <a:t>57</a:t>
            </a:r>
            <a:r>
              <a:rPr lang="zh-CN" altLang="en-US" sz="2400" b="1" dirty="0">
                <a:solidFill>
                  <a:srgbClr val="FF0000"/>
                </a:solidFill>
                <a:latin typeface="+mn-lt"/>
              </a:rPr>
              <a:t>条</a:t>
            </a:r>
            <a:r>
              <a:rPr lang="zh-CN" altLang="en-US" sz="2400" b="1" dirty="0">
                <a:latin typeface="+mn-lt"/>
              </a:rPr>
              <a:t>用于多媒体信息处理的指令；</a:t>
            </a:r>
          </a:p>
          <a:p>
            <a:pPr marL="358775" indent="-358775" algn="l">
              <a:spcBef>
                <a:spcPts val="600"/>
              </a:spcBef>
              <a:buClr>
                <a:srgbClr val="FF3300"/>
              </a:buClr>
              <a:buSzPct val="75000"/>
              <a:buFont typeface="Wingdings" pitchFamily="2" charset="2"/>
              <a:buChar char="n"/>
            </a:pPr>
            <a:r>
              <a:rPr lang="en-US" altLang="zh-CN" sz="2400" b="1" dirty="0">
                <a:latin typeface="+mn-lt"/>
              </a:rPr>
              <a:t>Pentium II</a:t>
            </a:r>
            <a:r>
              <a:rPr lang="zh-CN" altLang="en-US" sz="2400" b="1" dirty="0">
                <a:latin typeface="+mn-lt"/>
              </a:rPr>
              <a:t>：增加了</a:t>
            </a:r>
            <a:r>
              <a:rPr lang="en-US" altLang="zh-CN" sz="2400" b="1" dirty="0">
                <a:solidFill>
                  <a:srgbClr val="FF0000"/>
                </a:solidFill>
                <a:latin typeface="+mn-lt"/>
              </a:rPr>
              <a:t>57</a:t>
            </a:r>
            <a:r>
              <a:rPr lang="zh-CN" altLang="en-US" sz="2400" b="1" dirty="0">
                <a:solidFill>
                  <a:srgbClr val="FF0000"/>
                </a:solidFill>
                <a:latin typeface="+mn-lt"/>
              </a:rPr>
              <a:t>条</a:t>
            </a:r>
            <a:r>
              <a:rPr lang="zh-CN" altLang="en-US" sz="2400" b="1" dirty="0">
                <a:latin typeface="+mn-lt"/>
              </a:rPr>
              <a:t>新的多媒体增强技术指令；</a:t>
            </a:r>
          </a:p>
          <a:p>
            <a:pPr marL="358775" indent="-358775" algn="l">
              <a:spcBef>
                <a:spcPts val="600"/>
              </a:spcBef>
              <a:buClr>
                <a:srgbClr val="FF3300"/>
              </a:buClr>
              <a:buSzPct val="75000"/>
              <a:buFont typeface="Wingdings" pitchFamily="2" charset="2"/>
              <a:buChar char="n"/>
            </a:pPr>
            <a:r>
              <a:rPr lang="en-US" altLang="zh-CN" sz="2400" b="1" dirty="0">
                <a:latin typeface="+mn-lt"/>
              </a:rPr>
              <a:t>Pentium III</a:t>
            </a:r>
            <a:r>
              <a:rPr lang="zh-CN" altLang="en-US" sz="2400" b="1" dirty="0">
                <a:latin typeface="+mn-lt"/>
              </a:rPr>
              <a:t>：增加了</a:t>
            </a:r>
            <a:r>
              <a:rPr lang="en-US" altLang="zh-CN" sz="2400" b="1" dirty="0">
                <a:solidFill>
                  <a:srgbClr val="FF0000"/>
                </a:solidFill>
                <a:latin typeface="+mn-lt"/>
              </a:rPr>
              <a:t>70</a:t>
            </a:r>
            <a:r>
              <a:rPr lang="zh-CN" altLang="en-US" sz="2400" b="1" dirty="0">
                <a:solidFill>
                  <a:srgbClr val="FF0000"/>
                </a:solidFill>
                <a:latin typeface="+mn-lt"/>
              </a:rPr>
              <a:t>条</a:t>
            </a:r>
            <a:r>
              <a:rPr lang="zh-CN" altLang="en-US" sz="2400" b="1" dirty="0">
                <a:latin typeface="+mn-lt"/>
              </a:rPr>
              <a:t>指令；</a:t>
            </a:r>
          </a:p>
          <a:p>
            <a:pPr marL="358775" indent="-358775" algn="l">
              <a:spcBef>
                <a:spcPts val="600"/>
              </a:spcBef>
              <a:buClr>
                <a:srgbClr val="FF3300"/>
              </a:buClr>
              <a:buSzPct val="75000"/>
              <a:buFont typeface="Wingdings" pitchFamily="2" charset="2"/>
              <a:buChar char="n"/>
            </a:pPr>
            <a:r>
              <a:rPr lang="en-US" altLang="zh-CN" sz="2400" b="1" dirty="0">
                <a:latin typeface="+mn-ea"/>
                <a:ea typeface="+mn-ea"/>
              </a:rPr>
              <a:t>…………</a:t>
            </a:r>
          </a:p>
          <a:p>
            <a:pPr marL="358775" indent="-358775" algn="l">
              <a:spcBef>
                <a:spcPct val="10000"/>
              </a:spcBef>
              <a:buClr>
                <a:schemeClr val="bg2"/>
              </a:buClr>
              <a:buSzPct val="75000"/>
              <a:buFont typeface="Wingdings" pitchFamily="2" charset="2"/>
              <a:buChar char="n"/>
            </a:pPr>
            <a:endParaRPr lang="zh-CN" altLang="en-US" sz="2400" b="1" dirty="0"/>
          </a:p>
        </p:txBody>
      </p:sp>
      <p:pic>
        <p:nvPicPr>
          <p:cNvPr id="860163" name="Picture 3"/>
          <p:cNvPicPr>
            <a:picLocks noChangeAspect="1" noChangeArrowheads="1"/>
          </p:cNvPicPr>
          <p:nvPr/>
        </p:nvPicPr>
        <p:blipFill>
          <a:blip r:embed="rId3" cstate="print"/>
          <a:srcRect/>
          <a:stretch>
            <a:fillRect/>
          </a:stretch>
        </p:blipFill>
        <p:spPr bwMode="auto">
          <a:xfrm>
            <a:off x="4572000" y="462141"/>
            <a:ext cx="4460590" cy="2257543"/>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1" name="Rectangle 3"/>
          <p:cNvSpPr>
            <a:spLocks noGrp="1" noChangeArrowheads="1"/>
          </p:cNvSpPr>
          <p:nvPr>
            <p:ph type="title"/>
          </p:nvPr>
        </p:nvSpPr>
        <p:spPr>
          <a:xfrm>
            <a:off x="323850" y="333375"/>
            <a:ext cx="8351838" cy="1027113"/>
          </a:xfrm>
          <a:noFill/>
          <a:ln/>
        </p:spPr>
        <p:txBody>
          <a:bodyPr anchor="t"/>
          <a:lstStyle/>
          <a:p>
            <a:r>
              <a:rPr lang="en-US" altLang="zh-CN" sz="2800" b="1" dirty="0">
                <a:solidFill>
                  <a:schemeClr val="bg2"/>
                </a:solidFill>
                <a:ea typeface="黑体" pitchFamily="2" charset="-122"/>
              </a:rPr>
              <a:t>2.1 </a:t>
            </a:r>
            <a:r>
              <a:rPr lang="zh-CN" altLang="en-US" sz="2800" b="1" dirty="0" smtClean="0">
                <a:solidFill>
                  <a:schemeClr val="bg2"/>
                </a:solidFill>
                <a:ea typeface="黑体" pitchFamily="2" charset="-122"/>
              </a:rPr>
              <a:t>单核处理器</a:t>
            </a:r>
            <a:r>
              <a:rPr lang="en-US" altLang="zh-CN" sz="2800" b="1" dirty="0" smtClean="0">
                <a:solidFill>
                  <a:schemeClr val="bg2"/>
                </a:solidFill>
                <a:ea typeface="黑体" pitchFamily="2" charset="-122"/>
              </a:rPr>
              <a:t>8086/8088</a:t>
            </a:r>
            <a:r>
              <a:rPr lang="zh-CN" altLang="en-US" sz="2800" b="1" dirty="0" smtClean="0">
                <a:solidFill>
                  <a:schemeClr val="bg2"/>
                </a:solidFill>
                <a:ea typeface="黑体" pitchFamily="2" charset="-122"/>
              </a:rPr>
              <a:t/>
            </a:r>
            <a:br>
              <a:rPr lang="zh-CN" altLang="en-US" sz="2800" b="1" dirty="0" smtClean="0">
                <a:solidFill>
                  <a:schemeClr val="bg2"/>
                </a:solidFill>
                <a:ea typeface="黑体" pitchFamily="2" charset="-122"/>
              </a:rPr>
            </a:br>
            <a:r>
              <a:rPr lang="zh-CN" altLang="en-US" sz="2400" b="1" dirty="0" smtClean="0">
                <a:solidFill>
                  <a:schemeClr val="bg2"/>
                </a:solidFill>
                <a:ea typeface="黑体" pitchFamily="2" charset="-122"/>
              </a:rPr>
              <a:t>    </a:t>
            </a:r>
            <a:r>
              <a:rPr lang="en-US" altLang="zh-CN" sz="2400" b="1" dirty="0" smtClean="0">
                <a:solidFill>
                  <a:srgbClr val="006600"/>
                </a:solidFill>
                <a:ea typeface="黑体" pitchFamily="2" charset="-122"/>
              </a:rPr>
              <a:t>2.1.4a  8086</a:t>
            </a:r>
            <a:r>
              <a:rPr lang="zh-CN" altLang="en-US" sz="2400" b="1" dirty="0" smtClean="0">
                <a:solidFill>
                  <a:srgbClr val="006600"/>
                </a:solidFill>
                <a:ea typeface="黑体" pitchFamily="2" charset="-122"/>
              </a:rPr>
              <a:t>芯片引脚</a:t>
            </a:r>
            <a:endParaRPr lang="zh-CN" altLang="en-US" sz="2400" b="1" dirty="0">
              <a:solidFill>
                <a:srgbClr val="FF6600"/>
              </a:solidFill>
              <a:ea typeface="黑体" pitchFamily="2" charset="-122"/>
            </a:endParaRPr>
          </a:p>
        </p:txBody>
      </p:sp>
      <p:sp>
        <p:nvSpPr>
          <p:cNvPr id="775170" name="Rectangle 2"/>
          <p:cNvSpPr>
            <a:spLocks noGrp="1" noChangeArrowheads="1"/>
          </p:cNvSpPr>
          <p:nvPr>
            <p:ph idx="1"/>
          </p:nvPr>
        </p:nvSpPr>
        <p:spPr>
          <a:xfrm>
            <a:off x="179388" y="1628775"/>
            <a:ext cx="4537075" cy="4752975"/>
          </a:xfrm>
        </p:spPr>
        <p:txBody>
          <a:bodyPr/>
          <a:lstStyle/>
          <a:p>
            <a:pPr marL="358775" indent="-358775">
              <a:spcBef>
                <a:spcPts val="600"/>
              </a:spcBef>
              <a:buSzTx/>
              <a:buFont typeface="Wingdings" pitchFamily="2" charset="2"/>
              <a:buAutoNum type="arabicPeriod"/>
            </a:pPr>
            <a:r>
              <a:rPr kumimoji="1" lang="zh-CN" altLang="en-US" sz="2400" b="1" dirty="0">
                <a:latin typeface="Times New Roman" pitchFamily="18" charset="0"/>
              </a:rPr>
              <a:t>电源引脚</a:t>
            </a:r>
          </a:p>
          <a:p>
            <a:pPr marL="358775" indent="-358775">
              <a:spcBef>
                <a:spcPts val="600"/>
              </a:spcBef>
              <a:buSzTx/>
              <a:buFont typeface="Wingdings" pitchFamily="2" charset="2"/>
              <a:buAutoNum type="arabicPeriod"/>
            </a:pPr>
            <a:r>
              <a:rPr kumimoji="1" lang="zh-CN" altLang="en-US" sz="2400" b="1" dirty="0">
                <a:latin typeface="Times New Roman" pitchFamily="18" charset="0"/>
              </a:rPr>
              <a:t>地址、数据线</a:t>
            </a:r>
          </a:p>
          <a:p>
            <a:pPr marL="358775" indent="-358775">
              <a:spcBef>
                <a:spcPts val="600"/>
              </a:spcBef>
              <a:buSzTx/>
              <a:buFont typeface="Wingdings" pitchFamily="2" charset="2"/>
              <a:buAutoNum type="arabicPeriod"/>
            </a:pPr>
            <a:r>
              <a:rPr kumimoji="1" lang="zh-CN" altLang="en-US" sz="2400" b="1" dirty="0">
                <a:latin typeface="Times New Roman" pitchFamily="18" charset="0"/>
              </a:rPr>
              <a:t>时钟、复位</a:t>
            </a:r>
          </a:p>
          <a:p>
            <a:pPr marL="358775" indent="-358775">
              <a:spcBef>
                <a:spcPts val="600"/>
              </a:spcBef>
              <a:buSzTx/>
              <a:buFont typeface="Wingdings" pitchFamily="2" charset="2"/>
              <a:buAutoNum type="arabicPeriod"/>
            </a:pPr>
            <a:r>
              <a:rPr kumimoji="1" lang="zh-CN" altLang="en-US" sz="2400" b="1" dirty="0">
                <a:latin typeface="Times New Roman" pitchFamily="18" charset="0"/>
              </a:rPr>
              <a:t>中断</a:t>
            </a:r>
          </a:p>
          <a:p>
            <a:pPr marL="358775" indent="-358775">
              <a:spcBef>
                <a:spcPts val="600"/>
              </a:spcBef>
              <a:buSzTx/>
              <a:buFont typeface="Wingdings" pitchFamily="2" charset="2"/>
              <a:buAutoNum type="arabicPeriod"/>
            </a:pPr>
            <a:r>
              <a:rPr kumimoji="1" lang="zh-CN" altLang="en-US" sz="2400" b="1" dirty="0">
                <a:latin typeface="Times New Roman" pitchFamily="18" charset="0"/>
              </a:rPr>
              <a:t>最小模式</a:t>
            </a:r>
            <a:r>
              <a:rPr kumimoji="1" lang="en-US" altLang="zh-CN" sz="2400" b="1" dirty="0">
                <a:latin typeface="Times New Roman" pitchFamily="18" charset="0"/>
              </a:rPr>
              <a:t>/</a:t>
            </a:r>
            <a:r>
              <a:rPr kumimoji="1" lang="zh-CN" altLang="en-US" sz="2400" b="1" dirty="0">
                <a:latin typeface="Times New Roman" pitchFamily="18" charset="0"/>
              </a:rPr>
              <a:t>最大模式</a:t>
            </a:r>
          </a:p>
        </p:txBody>
      </p:sp>
      <p:sp>
        <p:nvSpPr>
          <p:cNvPr id="22" name="灯片编号占位符 4"/>
          <p:cNvSpPr>
            <a:spLocks noGrp="1"/>
          </p:cNvSpPr>
          <p:nvPr>
            <p:ph type="sldNum" sz="quarter" idx="11"/>
          </p:nvPr>
        </p:nvSpPr>
        <p:spPr/>
        <p:txBody>
          <a:bodyPr/>
          <a:lstStyle/>
          <a:p>
            <a:fld id="{B3D2FB0E-378C-4AD0-B56C-43B9DF1A8F04}" type="slidenum">
              <a:rPr lang="zh-CN" altLang="en-US"/>
              <a:pPr/>
              <a:t>18</a:t>
            </a:fld>
            <a:endParaRPr lang="en-US" altLang="zh-CN"/>
          </a:p>
        </p:txBody>
      </p:sp>
      <p:pic>
        <p:nvPicPr>
          <p:cNvPr id="775173"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859338" y="188913"/>
            <a:ext cx="3948112" cy="6408737"/>
          </a:xfrm>
          <a:prstGeom prst="rect">
            <a:avLst/>
          </a:prstGeom>
          <a:noFill/>
          <a:ln w="28575" algn="ctr">
            <a:noFill/>
            <a:miter lim="800000"/>
            <a:headEnd/>
            <a:tailEnd type="none" w="med" len="lg"/>
          </a:ln>
          <a:effectLst/>
        </p:spPr>
      </p:pic>
      <p:sp>
        <p:nvSpPr>
          <p:cNvPr id="775174" name="AutoShape 6"/>
          <p:cNvSpPr>
            <a:spLocks noChangeArrowheads="1"/>
          </p:cNvSpPr>
          <p:nvPr/>
        </p:nvSpPr>
        <p:spPr bwMode="auto">
          <a:xfrm>
            <a:off x="7197725" y="717550"/>
            <a:ext cx="503238" cy="288925"/>
          </a:xfrm>
          <a:prstGeom prst="roundRect">
            <a:avLst>
              <a:gd name="adj" fmla="val 50000"/>
            </a:avLst>
          </a:prstGeom>
          <a:noFill/>
          <a:ln w="38100" algn="ctr">
            <a:solidFill>
              <a:srgbClr val="FF0000"/>
            </a:solidFill>
            <a:round/>
            <a:headEnd/>
            <a:tailEnd type="none" w="med" len="lg"/>
          </a:ln>
          <a:effectLst/>
        </p:spPr>
        <p:txBody>
          <a:bodyPr wrap="none" anchor="ctr"/>
          <a:lstStyle/>
          <a:p>
            <a:endParaRPr lang="zh-CN" altLang="en-US"/>
          </a:p>
        </p:txBody>
      </p:sp>
      <p:sp>
        <p:nvSpPr>
          <p:cNvPr id="775175" name="AutoShape 7"/>
          <p:cNvSpPr>
            <a:spLocks noChangeArrowheads="1"/>
          </p:cNvSpPr>
          <p:nvPr/>
        </p:nvSpPr>
        <p:spPr bwMode="auto">
          <a:xfrm>
            <a:off x="4906963" y="692150"/>
            <a:ext cx="503237" cy="288925"/>
          </a:xfrm>
          <a:prstGeom prst="roundRect">
            <a:avLst>
              <a:gd name="adj" fmla="val 50000"/>
            </a:avLst>
          </a:prstGeom>
          <a:noFill/>
          <a:ln w="38100" algn="ctr">
            <a:solidFill>
              <a:srgbClr val="FF0000"/>
            </a:solidFill>
            <a:round/>
            <a:headEnd/>
            <a:tailEnd type="none" w="med" len="lg"/>
          </a:ln>
          <a:effectLst/>
        </p:spPr>
        <p:txBody>
          <a:bodyPr wrap="none" anchor="ctr"/>
          <a:lstStyle/>
          <a:p>
            <a:endParaRPr lang="zh-CN" altLang="en-US"/>
          </a:p>
        </p:txBody>
      </p:sp>
      <p:sp>
        <p:nvSpPr>
          <p:cNvPr id="775176" name="AutoShape 8"/>
          <p:cNvSpPr>
            <a:spLocks noChangeArrowheads="1"/>
          </p:cNvSpPr>
          <p:nvPr/>
        </p:nvSpPr>
        <p:spPr bwMode="auto">
          <a:xfrm>
            <a:off x="4894263" y="6088063"/>
            <a:ext cx="503237" cy="288925"/>
          </a:xfrm>
          <a:prstGeom prst="roundRect">
            <a:avLst>
              <a:gd name="adj" fmla="val 50000"/>
            </a:avLst>
          </a:prstGeom>
          <a:noFill/>
          <a:ln w="38100" algn="ctr">
            <a:solidFill>
              <a:srgbClr val="FF0000"/>
            </a:solidFill>
            <a:round/>
            <a:headEnd/>
            <a:tailEnd type="none" w="med" len="lg"/>
          </a:ln>
          <a:effectLst/>
        </p:spPr>
        <p:txBody>
          <a:bodyPr wrap="none" anchor="ctr"/>
          <a:lstStyle/>
          <a:p>
            <a:endParaRPr lang="zh-CN" altLang="en-US"/>
          </a:p>
        </p:txBody>
      </p:sp>
      <p:sp>
        <p:nvSpPr>
          <p:cNvPr id="775178" name="AutoShape 10"/>
          <p:cNvSpPr>
            <a:spLocks noChangeArrowheads="1"/>
          </p:cNvSpPr>
          <p:nvPr/>
        </p:nvSpPr>
        <p:spPr bwMode="auto">
          <a:xfrm>
            <a:off x="7215188" y="1273175"/>
            <a:ext cx="768350" cy="1154113"/>
          </a:xfrm>
          <a:prstGeom prst="roundRect">
            <a:avLst>
              <a:gd name="adj" fmla="val 25625"/>
            </a:avLst>
          </a:prstGeom>
          <a:noFill/>
          <a:ln w="38100" algn="ctr">
            <a:solidFill>
              <a:srgbClr val="33CC33"/>
            </a:solidFill>
            <a:round/>
            <a:headEnd/>
            <a:tailEnd type="none" w="med" len="lg"/>
          </a:ln>
          <a:effectLst/>
        </p:spPr>
        <p:txBody>
          <a:bodyPr wrap="none" anchor="ctr"/>
          <a:lstStyle/>
          <a:p>
            <a:endParaRPr lang="zh-CN" altLang="en-US"/>
          </a:p>
        </p:txBody>
      </p:sp>
      <p:sp>
        <p:nvSpPr>
          <p:cNvPr id="775180" name="Freeform 12"/>
          <p:cNvSpPr>
            <a:spLocks/>
          </p:cNvSpPr>
          <p:nvPr/>
        </p:nvSpPr>
        <p:spPr bwMode="auto">
          <a:xfrm>
            <a:off x="4756150" y="5776913"/>
            <a:ext cx="3062288" cy="636587"/>
          </a:xfrm>
          <a:custGeom>
            <a:avLst/>
            <a:gdLst/>
            <a:ahLst/>
            <a:cxnLst>
              <a:cxn ang="0">
                <a:pos x="1920" y="281"/>
              </a:cxn>
              <a:cxn ang="0">
                <a:pos x="1890" y="353"/>
              </a:cxn>
              <a:cxn ang="0">
                <a:pos x="1878" y="389"/>
              </a:cxn>
              <a:cxn ang="0">
                <a:pos x="1842" y="401"/>
              </a:cxn>
              <a:cxn ang="0">
                <a:pos x="1422" y="395"/>
              </a:cxn>
              <a:cxn ang="0">
                <a:pos x="1260" y="341"/>
              </a:cxn>
              <a:cxn ang="0">
                <a:pos x="804" y="209"/>
              </a:cxn>
              <a:cxn ang="0">
                <a:pos x="348" y="203"/>
              </a:cxn>
              <a:cxn ang="0">
                <a:pos x="222" y="161"/>
              </a:cxn>
              <a:cxn ang="0">
                <a:pos x="36" y="155"/>
              </a:cxn>
              <a:cxn ang="0">
                <a:pos x="0" y="113"/>
              </a:cxn>
              <a:cxn ang="0">
                <a:pos x="204" y="35"/>
              </a:cxn>
              <a:cxn ang="0">
                <a:pos x="732" y="41"/>
              </a:cxn>
              <a:cxn ang="0">
                <a:pos x="996" y="101"/>
              </a:cxn>
              <a:cxn ang="0">
                <a:pos x="1266" y="149"/>
              </a:cxn>
              <a:cxn ang="0">
                <a:pos x="1368" y="167"/>
              </a:cxn>
              <a:cxn ang="0">
                <a:pos x="1458" y="197"/>
              </a:cxn>
              <a:cxn ang="0">
                <a:pos x="1854" y="203"/>
              </a:cxn>
              <a:cxn ang="0">
                <a:pos x="1926" y="233"/>
              </a:cxn>
              <a:cxn ang="0">
                <a:pos x="1920" y="281"/>
              </a:cxn>
            </a:cxnLst>
            <a:rect l="0" t="0" r="r" b="b"/>
            <a:pathLst>
              <a:path w="1929" h="401">
                <a:moveTo>
                  <a:pt x="1920" y="281"/>
                </a:moveTo>
                <a:cubicBezTo>
                  <a:pt x="1911" y="307"/>
                  <a:pt x="1899" y="327"/>
                  <a:pt x="1890" y="353"/>
                </a:cubicBezTo>
                <a:cubicBezTo>
                  <a:pt x="1887" y="361"/>
                  <a:pt x="1878" y="389"/>
                  <a:pt x="1878" y="389"/>
                </a:cubicBezTo>
                <a:cubicBezTo>
                  <a:pt x="1866" y="393"/>
                  <a:pt x="1842" y="401"/>
                  <a:pt x="1842" y="401"/>
                </a:cubicBezTo>
                <a:cubicBezTo>
                  <a:pt x="1702" y="399"/>
                  <a:pt x="1562" y="401"/>
                  <a:pt x="1422" y="395"/>
                </a:cubicBezTo>
                <a:cubicBezTo>
                  <a:pt x="1370" y="393"/>
                  <a:pt x="1311" y="354"/>
                  <a:pt x="1260" y="341"/>
                </a:cubicBezTo>
                <a:cubicBezTo>
                  <a:pt x="1106" y="302"/>
                  <a:pt x="955" y="259"/>
                  <a:pt x="804" y="209"/>
                </a:cubicBezTo>
                <a:cubicBezTo>
                  <a:pt x="660" y="161"/>
                  <a:pt x="500" y="205"/>
                  <a:pt x="348" y="203"/>
                </a:cubicBezTo>
                <a:cubicBezTo>
                  <a:pt x="313" y="191"/>
                  <a:pt x="259" y="162"/>
                  <a:pt x="222" y="161"/>
                </a:cubicBezTo>
                <a:cubicBezTo>
                  <a:pt x="160" y="159"/>
                  <a:pt x="98" y="157"/>
                  <a:pt x="36" y="155"/>
                </a:cubicBezTo>
                <a:cubicBezTo>
                  <a:pt x="12" y="147"/>
                  <a:pt x="8" y="137"/>
                  <a:pt x="0" y="113"/>
                </a:cubicBezTo>
                <a:cubicBezTo>
                  <a:pt x="16" y="0"/>
                  <a:pt x="76" y="40"/>
                  <a:pt x="204" y="35"/>
                </a:cubicBezTo>
                <a:cubicBezTo>
                  <a:pt x="379" y="22"/>
                  <a:pt x="557" y="16"/>
                  <a:pt x="732" y="41"/>
                </a:cubicBezTo>
                <a:cubicBezTo>
                  <a:pt x="830" y="55"/>
                  <a:pt x="891" y="93"/>
                  <a:pt x="996" y="101"/>
                </a:cubicBezTo>
                <a:cubicBezTo>
                  <a:pt x="1086" y="131"/>
                  <a:pt x="1172" y="144"/>
                  <a:pt x="1266" y="149"/>
                </a:cubicBezTo>
                <a:cubicBezTo>
                  <a:pt x="1300" y="153"/>
                  <a:pt x="1335" y="159"/>
                  <a:pt x="1368" y="167"/>
                </a:cubicBezTo>
                <a:cubicBezTo>
                  <a:pt x="1393" y="173"/>
                  <a:pt x="1431" y="197"/>
                  <a:pt x="1458" y="197"/>
                </a:cubicBezTo>
                <a:cubicBezTo>
                  <a:pt x="1590" y="199"/>
                  <a:pt x="1722" y="201"/>
                  <a:pt x="1854" y="203"/>
                </a:cubicBezTo>
                <a:cubicBezTo>
                  <a:pt x="1855" y="203"/>
                  <a:pt x="1923" y="219"/>
                  <a:pt x="1926" y="233"/>
                </a:cubicBezTo>
                <a:cubicBezTo>
                  <a:pt x="1929" y="249"/>
                  <a:pt x="1922" y="265"/>
                  <a:pt x="1920" y="281"/>
                </a:cubicBezTo>
                <a:close/>
              </a:path>
            </a:pathLst>
          </a:custGeom>
          <a:noFill/>
          <a:ln w="38100" cap="flat" cmpd="sng">
            <a:solidFill>
              <a:srgbClr val="0000FF"/>
            </a:solidFill>
            <a:prstDash val="solid"/>
            <a:round/>
            <a:headEnd type="none" w="med" len="med"/>
            <a:tailEnd type="none" w="med" len="lg"/>
          </a:ln>
          <a:effectLst/>
        </p:spPr>
        <p:txBody>
          <a:bodyPr wrap="none" anchor="ctr"/>
          <a:lstStyle/>
          <a:p>
            <a:endParaRPr lang="zh-CN" altLang="en-US"/>
          </a:p>
        </p:txBody>
      </p:sp>
      <p:sp>
        <p:nvSpPr>
          <p:cNvPr id="775181" name="AutoShape 13"/>
          <p:cNvSpPr>
            <a:spLocks noChangeArrowheads="1"/>
          </p:cNvSpPr>
          <p:nvPr/>
        </p:nvSpPr>
        <p:spPr bwMode="auto">
          <a:xfrm>
            <a:off x="4887913" y="5287963"/>
            <a:ext cx="550862" cy="498475"/>
          </a:xfrm>
          <a:prstGeom prst="roundRect">
            <a:avLst>
              <a:gd name="adj" fmla="val 33852"/>
            </a:avLst>
          </a:prstGeom>
          <a:noFill/>
          <a:ln w="38100" algn="ctr">
            <a:solidFill>
              <a:srgbClr val="FF00FF"/>
            </a:solidFill>
            <a:round/>
            <a:headEnd/>
            <a:tailEnd type="none" w="med" len="lg"/>
          </a:ln>
          <a:effectLst/>
        </p:spPr>
        <p:txBody>
          <a:bodyPr wrap="none" anchor="ctr"/>
          <a:lstStyle/>
          <a:p>
            <a:endParaRPr lang="zh-CN" altLang="en-US"/>
          </a:p>
        </p:txBody>
      </p:sp>
      <p:sp>
        <p:nvSpPr>
          <p:cNvPr id="775182" name="AutoShape 14"/>
          <p:cNvSpPr>
            <a:spLocks noChangeArrowheads="1"/>
          </p:cNvSpPr>
          <p:nvPr/>
        </p:nvSpPr>
        <p:spPr bwMode="auto">
          <a:xfrm>
            <a:off x="7226300" y="2679700"/>
            <a:ext cx="693738" cy="290513"/>
          </a:xfrm>
          <a:prstGeom prst="roundRect">
            <a:avLst>
              <a:gd name="adj" fmla="val 33852"/>
            </a:avLst>
          </a:prstGeom>
          <a:noFill/>
          <a:ln w="38100" algn="ctr">
            <a:solidFill>
              <a:srgbClr val="0099FF"/>
            </a:solidFill>
            <a:round/>
            <a:headEnd/>
            <a:tailEnd type="none" w="med" len="lg"/>
          </a:ln>
          <a:effectLst/>
        </p:spPr>
        <p:txBody>
          <a:bodyPr wrap="none" anchor="ctr"/>
          <a:lstStyle/>
          <a:p>
            <a:endParaRPr lang="zh-CN" altLang="en-US"/>
          </a:p>
        </p:txBody>
      </p:sp>
      <p:sp>
        <p:nvSpPr>
          <p:cNvPr id="775183" name="Freeform 15"/>
          <p:cNvSpPr>
            <a:spLocks/>
          </p:cNvSpPr>
          <p:nvPr/>
        </p:nvSpPr>
        <p:spPr bwMode="auto">
          <a:xfrm>
            <a:off x="5457825" y="5283200"/>
            <a:ext cx="2649538" cy="265113"/>
          </a:xfrm>
          <a:custGeom>
            <a:avLst/>
            <a:gdLst/>
            <a:ahLst/>
            <a:cxnLst>
              <a:cxn ang="0">
                <a:pos x="0" y="162"/>
              </a:cxn>
              <a:cxn ang="0">
                <a:pos x="384" y="156"/>
              </a:cxn>
              <a:cxn ang="0">
                <a:pos x="612" y="96"/>
              </a:cxn>
              <a:cxn ang="0">
                <a:pos x="822" y="12"/>
              </a:cxn>
              <a:cxn ang="0">
                <a:pos x="1116" y="24"/>
              </a:cxn>
            </a:cxnLst>
            <a:rect l="0" t="0" r="r" b="b"/>
            <a:pathLst>
              <a:path w="1116" h="167">
                <a:moveTo>
                  <a:pt x="0" y="162"/>
                </a:moveTo>
                <a:cubicBezTo>
                  <a:pt x="141" y="164"/>
                  <a:pt x="282" y="167"/>
                  <a:pt x="384" y="156"/>
                </a:cubicBezTo>
                <a:cubicBezTo>
                  <a:pt x="486" y="145"/>
                  <a:pt x="539" y="120"/>
                  <a:pt x="612" y="96"/>
                </a:cubicBezTo>
                <a:cubicBezTo>
                  <a:pt x="685" y="72"/>
                  <a:pt x="738" y="24"/>
                  <a:pt x="822" y="12"/>
                </a:cubicBezTo>
                <a:cubicBezTo>
                  <a:pt x="906" y="0"/>
                  <a:pt x="1011" y="12"/>
                  <a:pt x="1116" y="24"/>
                </a:cubicBezTo>
              </a:path>
            </a:pathLst>
          </a:custGeom>
          <a:noFill/>
          <a:ln w="19050" cap="flat" cmpd="sng">
            <a:solidFill>
              <a:srgbClr val="FF00FF"/>
            </a:solidFill>
            <a:prstDash val="solid"/>
            <a:round/>
            <a:headEnd type="triangle" w="med" len="lg"/>
            <a:tailEnd type="triangle" w="med" len="lg"/>
          </a:ln>
          <a:effectLst/>
        </p:spPr>
        <p:txBody>
          <a:bodyPr wrap="none" anchor="ctr"/>
          <a:lstStyle/>
          <a:p>
            <a:endParaRPr lang="zh-CN" altLang="en-US"/>
          </a:p>
        </p:txBody>
      </p:sp>
      <p:sp>
        <p:nvSpPr>
          <p:cNvPr id="775184" name="Line 16"/>
          <p:cNvSpPr>
            <a:spLocks noChangeShapeType="1"/>
          </p:cNvSpPr>
          <p:nvPr/>
        </p:nvSpPr>
        <p:spPr bwMode="auto">
          <a:xfrm flipV="1">
            <a:off x="2589213" y="2035175"/>
            <a:ext cx="2149475" cy="234950"/>
          </a:xfrm>
          <a:prstGeom prst="line">
            <a:avLst/>
          </a:prstGeom>
          <a:noFill/>
          <a:ln w="28575">
            <a:solidFill>
              <a:srgbClr val="33CC33"/>
            </a:solidFill>
            <a:round/>
            <a:headEnd/>
            <a:tailEnd type="triangle" w="med" len="lg"/>
          </a:ln>
          <a:effectLst/>
        </p:spPr>
        <p:txBody>
          <a:bodyPr wrap="none" anchor="ctr"/>
          <a:lstStyle/>
          <a:p>
            <a:endParaRPr lang="zh-CN" altLang="en-US"/>
          </a:p>
        </p:txBody>
      </p:sp>
      <p:sp>
        <p:nvSpPr>
          <p:cNvPr id="775185" name="Freeform 17"/>
          <p:cNvSpPr>
            <a:spLocks/>
          </p:cNvSpPr>
          <p:nvPr/>
        </p:nvSpPr>
        <p:spPr bwMode="auto">
          <a:xfrm>
            <a:off x="2249488" y="2752725"/>
            <a:ext cx="2489200" cy="3138488"/>
          </a:xfrm>
          <a:custGeom>
            <a:avLst/>
            <a:gdLst/>
            <a:ahLst/>
            <a:cxnLst>
              <a:cxn ang="0">
                <a:pos x="0" y="0"/>
              </a:cxn>
              <a:cxn ang="0">
                <a:pos x="823" y="247"/>
              </a:cxn>
              <a:cxn ang="0">
                <a:pos x="1021" y="1292"/>
              </a:cxn>
              <a:cxn ang="0">
                <a:pos x="1350" y="2008"/>
              </a:cxn>
            </a:cxnLst>
            <a:rect l="0" t="0" r="r" b="b"/>
            <a:pathLst>
              <a:path w="1350" h="2008">
                <a:moveTo>
                  <a:pt x="0" y="0"/>
                </a:moveTo>
                <a:cubicBezTo>
                  <a:pt x="326" y="16"/>
                  <a:pt x="653" y="32"/>
                  <a:pt x="823" y="247"/>
                </a:cubicBezTo>
                <a:cubicBezTo>
                  <a:pt x="993" y="462"/>
                  <a:pt x="933" y="999"/>
                  <a:pt x="1021" y="1292"/>
                </a:cubicBezTo>
                <a:cubicBezTo>
                  <a:pt x="1109" y="1585"/>
                  <a:pt x="1229" y="1796"/>
                  <a:pt x="1350" y="2008"/>
                </a:cubicBezTo>
              </a:path>
            </a:pathLst>
          </a:custGeom>
          <a:noFill/>
          <a:ln w="28575" cap="flat" cmpd="sng">
            <a:solidFill>
              <a:srgbClr val="0000FF"/>
            </a:solidFill>
            <a:prstDash val="solid"/>
            <a:round/>
            <a:headEnd type="none" w="med" len="med"/>
            <a:tailEnd type="triangle" w="med" len="lg"/>
          </a:ln>
          <a:effectLst/>
        </p:spPr>
        <p:txBody>
          <a:bodyPr wrap="none" anchor="ctr"/>
          <a:lstStyle/>
          <a:p>
            <a:endParaRPr lang="zh-CN" altLang="en-US"/>
          </a:p>
        </p:txBody>
      </p:sp>
      <p:sp>
        <p:nvSpPr>
          <p:cNvPr id="775186" name="Freeform 18"/>
          <p:cNvSpPr>
            <a:spLocks/>
          </p:cNvSpPr>
          <p:nvPr/>
        </p:nvSpPr>
        <p:spPr bwMode="auto">
          <a:xfrm>
            <a:off x="1300163" y="3160713"/>
            <a:ext cx="3562350" cy="2268537"/>
          </a:xfrm>
          <a:custGeom>
            <a:avLst/>
            <a:gdLst/>
            <a:ahLst/>
            <a:cxnLst>
              <a:cxn ang="0">
                <a:pos x="0" y="14"/>
              </a:cxn>
              <a:cxn ang="0">
                <a:pos x="1300" y="236"/>
              </a:cxn>
              <a:cxn ang="0">
                <a:pos x="1917" y="1429"/>
              </a:cxn>
            </a:cxnLst>
            <a:rect l="0" t="0" r="r" b="b"/>
            <a:pathLst>
              <a:path w="1917" h="1429">
                <a:moveTo>
                  <a:pt x="0" y="14"/>
                </a:moveTo>
                <a:cubicBezTo>
                  <a:pt x="490" y="7"/>
                  <a:pt x="981" y="0"/>
                  <a:pt x="1300" y="236"/>
                </a:cubicBezTo>
                <a:cubicBezTo>
                  <a:pt x="1619" y="472"/>
                  <a:pt x="1768" y="950"/>
                  <a:pt x="1917" y="1429"/>
                </a:cubicBezTo>
              </a:path>
            </a:pathLst>
          </a:custGeom>
          <a:noFill/>
          <a:ln w="28575" cap="flat" cmpd="sng">
            <a:solidFill>
              <a:srgbClr val="FF00FF"/>
            </a:solidFill>
            <a:prstDash val="solid"/>
            <a:round/>
            <a:headEnd type="none" w="med" len="med"/>
            <a:tailEnd type="triangle" w="med" len="lg"/>
          </a:ln>
          <a:effectLst/>
        </p:spPr>
        <p:txBody>
          <a:bodyPr wrap="none" anchor="ctr"/>
          <a:lstStyle/>
          <a:p>
            <a:endParaRPr lang="zh-CN" altLang="en-US"/>
          </a:p>
        </p:txBody>
      </p:sp>
      <p:sp>
        <p:nvSpPr>
          <p:cNvPr id="775187" name="Line 19"/>
          <p:cNvSpPr>
            <a:spLocks noChangeShapeType="1"/>
          </p:cNvSpPr>
          <p:nvPr/>
        </p:nvSpPr>
        <p:spPr bwMode="auto">
          <a:xfrm flipV="1">
            <a:off x="3203575" y="2832100"/>
            <a:ext cx="4008438" cy="757238"/>
          </a:xfrm>
          <a:prstGeom prst="line">
            <a:avLst/>
          </a:prstGeom>
          <a:noFill/>
          <a:ln w="28575">
            <a:solidFill>
              <a:srgbClr val="0099FF"/>
            </a:solidFill>
            <a:round/>
            <a:headEnd/>
            <a:tailEnd type="triangle" w="med" len="lg"/>
          </a:ln>
          <a:effectLst/>
        </p:spPr>
        <p:txBody>
          <a:bodyPr wrap="none" anchor="ctr"/>
          <a:lstStyle/>
          <a:p>
            <a:endParaRPr lang="zh-CN" altLang="en-US"/>
          </a:p>
        </p:txBody>
      </p:sp>
      <p:sp>
        <p:nvSpPr>
          <p:cNvPr id="775189" name="Line 21"/>
          <p:cNvSpPr>
            <a:spLocks noChangeShapeType="1"/>
          </p:cNvSpPr>
          <p:nvPr/>
        </p:nvSpPr>
        <p:spPr bwMode="auto">
          <a:xfrm flipV="1">
            <a:off x="1911350" y="944563"/>
            <a:ext cx="3025775" cy="942975"/>
          </a:xfrm>
          <a:prstGeom prst="line">
            <a:avLst/>
          </a:prstGeom>
          <a:noFill/>
          <a:ln w="28575">
            <a:solidFill>
              <a:srgbClr val="FF0000"/>
            </a:solidFill>
            <a:round/>
            <a:headEnd/>
            <a:tailEnd type="triangle" w="med" len="lg"/>
          </a:ln>
          <a:effectLst/>
        </p:spPr>
        <p:txBody>
          <a:bodyPr wrap="none" anchor="ctr"/>
          <a:lstStyle/>
          <a:p>
            <a:endParaRPr lang="zh-CN" altLang="en-US"/>
          </a:p>
        </p:txBody>
      </p:sp>
      <p:sp>
        <p:nvSpPr>
          <p:cNvPr id="775193" name="Freeform 25"/>
          <p:cNvSpPr>
            <a:spLocks/>
          </p:cNvSpPr>
          <p:nvPr/>
        </p:nvSpPr>
        <p:spPr bwMode="auto">
          <a:xfrm>
            <a:off x="4768850" y="987425"/>
            <a:ext cx="3128963" cy="4276725"/>
          </a:xfrm>
          <a:custGeom>
            <a:avLst/>
            <a:gdLst/>
            <a:ahLst/>
            <a:cxnLst>
              <a:cxn ang="0">
                <a:pos x="1939" y="86"/>
              </a:cxn>
              <a:cxn ang="0">
                <a:pos x="1706" y="187"/>
              </a:cxn>
              <a:cxn ang="0">
                <a:pos x="1418" y="195"/>
              </a:cxn>
              <a:cxn ang="0">
                <a:pos x="624" y="164"/>
              </a:cxn>
              <a:cxn ang="0">
                <a:pos x="452" y="203"/>
              </a:cxn>
              <a:cxn ang="0">
                <a:pos x="414" y="320"/>
              </a:cxn>
              <a:cxn ang="0">
                <a:pos x="398" y="366"/>
              </a:cxn>
              <a:cxn ang="0">
                <a:pos x="390" y="2600"/>
              </a:cxn>
              <a:cxn ang="0">
                <a:pos x="305" y="2694"/>
              </a:cxn>
              <a:cxn ang="0">
                <a:pos x="118" y="2663"/>
              </a:cxn>
              <a:cxn ang="0">
                <a:pos x="87" y="2592"/>
              </a:cxn>
              <a:cxn ang="0">
                <a:pos x="40" y="2281"/>
              </a:cxn>
              <a:cxn ang="0">
                <a:pos x="32" y="1884"/>
              </a:cxn>
              <a:cxn ang="0">
                <a:pos x="55" y="1814"/>
              </a:cxn>
              <a:cxn ang="0">
                <a:pos x="32" y="1067"/>
              </a:cxn>
              <a:cxn ang="0">
                <a:pos x="9" y="787"/>
              </a:cxn>
              <a:cxn ang="0">
                <a:pos x="17" y="304"/>
              </a:cxn>
              <a:cxn ang="0">
                <a:pos x="71" y="94"/>
              </a:cxn>
              <a:cxn ang="0">
                <a:pos x="94" y="32"/>
              </a:cxn>
              <a:cxn ang="0">
                <a:pos x="172" y="0"/>
              </a:cxn>
              <a:cxn ang="0">
                <a:pos x="1822" y="24"/>
              </a:cxn>
              <a:cxn ang="0">
                <a:pos x="1931" y="39"/>
              </a:cxn>
              <a:cxn ang="0">
                <a:pos x="1939" y="86"/>
              </a:cxn>
            </a:cxnLst>
            <a:rect l="0" t="0" r="r" b="b"/>
            <a:pathLst>
              <a:path w="1971" h="2694">
                <a:moveTo>
                  <a:pt x="1939" y="86"/>
                </a:moveTo>
                <a:cubicBezTo>
                  <a:pt x="1899" y="201"/>
                  <a:pt x="1836" y="183"/>
                  <a:pt x="1706" y="187"/>
                </a:cubicBezTo>
                <a:cubicBezTo>
                  <a:pt x="1610" y="190"/>
                  <a:pt x="1514" y="192"/>
                  <a:pt x="1418" y="195"/>
                </a:cubicBezTo>
                <a:cubicBezTo>
                  <a:pt x="1146" y="286"/>
                  <a:pt x="882" y="230"/>
                  <a:pt x="624" y="164"/>
                </a:cubicBezTo>
                <a:cubicBezTo>
                  <a:pt x="549" y="168"/>
                  <a:pt x="492" y="146"/>
                  <a:pt x="452" y="203"/>
                </a:cubicBezTo>
                <a:cubicBezTo>
                  <a:pt x="440" y="242"/>
                  <a:pt x="427" y="281"/>
                  <a:pt x="414" y="320"/>
                </a:cubicBezTo>
                <a:cubicBezTo>
                  <a:pt x="409" y="335"/>
                  <a:pt x="398" y="366"/>
                  <a:pt x="398" y="366"/>
                </a:cubicBezTo>
                <a:cubicBezTo>
                  <a:pt x="395" y="1111"/>
                  <a:pt x="395" y="1855"/>
                  <a:pt x="390" y="2600"/>
                </a:cubicBezTo>
                <a:cubicBezTo>
                  <a:pt x="389" y="2687"/>
                  <a:pt x="386" y="2685"/>
                  <a:pt x="305" y="2694"/>
                </a:cubicBezTo>
                <a:cubicBezTo>
                  <a:pt x="228" y="2689"/>
                  <a:pt x="185" y="2683"/>
                  <a:pt x="118" y="2663"/>
                </a:cubicBezTo>
                <a:cubicBezTo>
                  <a:pt x="99" y="2607"/>
                  <a:pt x="111" y="2630"/>
                  <a:pt x="87" y="2592"/>
                </a:cubicBezTo>
                <a:cubicBezTo>
                  <a:pt x="82" y="2432"/>
                  <a:pt x="107" y="2384"/>
                  <a:pt x="40" y="2281"/>
                </a:cubicBezTo>
                <a:cubicBezTo>
                  <a:pt x="0" y="2127"/>
                  <a:pt x="12" y="2202"/>
                  <a:pt x="32" y="1884"/>
                </a:cubicBezTo>
                <a:cubicBezTo>
                  <a:pt x="34" y="1859"/>
                  <a:pt x="55" y="1814"/>
                  <a:pt x="55" y="1814"/>
                </a:cubicBezTo>
                <a:cubicBezTo>
                  <a:pt x="36" y="1566"/>
                  <a:pt x="38" y="1316"/>
                  <a:pt x="32" y="1067"/>
                </a:cubicBezTo>
                <a:cubicBezTo>
                  <a:pt x="28" y="911"/>
                  <a:pt x="44" y="887"/>
                  <a:pt x="9" y="787"/>
                </a:cubicBezTo>
                <a:cubicBezTo>
                  <a:pt x="12" y="626"/>
                  <a:pt x="12" y="465"/>
                  <a:pt x="17" y="304"/>
                </a:cubicBezTo>
                <a:cubicBezTo>
                  <a:pt x="19" y="238"/>
                  <a:pt x="50" y="157"/>
                  <a:pt x="71" y="94"/>
                </a:cubicBezTo>
                <a:cubicBezTo>
                  <a:pt x="82" y="62"/>
                  <a:pt x="71" y="55"/>
                  <a:pt x="94" y="32"/>
                </a:cubicBezTo>
                <a:cubicBezTo>
                  <a:pt x="114" y="12"/>
                  <a:pt x="146" y="7"/>
                  <a:pt x="172" y="0"/>
                </a:cubicBezTo>
                <a:cubicBezTo>
                  <a:pt x="586" y="85"/>
                  <a:pt x="1332" y="16"/>
                  <a:pt x="1822" y="24"/>
                </a:cubicBezTo>
                <a:cubicBezTo>
                  <a:pt x="1859" y="27"/>
                  <a:pt x="1902" y="16"/>
                  <a:pt x="1931" y="39"/>
                </a:cubicBezTo>
                <a:cubicBezTo>
                  <a:pt x="1945" y="50"/>
                  <a:pt x="1971" y="86"/>
                  <a:pt x="1939" y="86"/>
                </a:cubicBezTo>
                <a:close/>
              </a:path>
            </a:pathLst>
          </a:custGeom>
          <a:noFill/>
          <a:ln w="38100" cap="flat" cmpd="sng">
            <a:solidFill>
              <a:srgbClr val="33CC33"/>
            </a:solidFill>
            <a:prstDash val="solid"/>
            <a:round/>
            <a:headEnd type="none" w="med" len="med"/>
            <a:tailEnd type="none" w="med" len="lg"/>
          </a:ln>
          <a:effectLst/>
        </p:spPr>
        <p:txBody>
          <a:bodyPr wrap="none" anchor="ctr"/>
          <a:lstStyle/>
          <a:p>
            <a:endParaRPr lang="zh-CN" altLang="en-US"/>
          </a:p>
        </p:txBody>
      </p:sp>
      <p:pic>
        <p:nvPicPr>
          <p:cNvPr id="775194" name="Picture 2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95288" y="3860800"/>
            <a:ext cx="3527425" cy="2641600"/>
          </a:xfrm>
          <a:prstGeom prst="rect">
            <a:avLst/>
          </a:prstGeom>
          <a:noFill/>
          <a:ln w="38100" algn="ctr">
            <a:noFill/>
            <a:miter lim="800000"/>
            <a:headEnd/>
            <a:tailEnd type="none" w="med" len="lg"/>
          </a:ln>
          <a:effectLst/>
        </p:spPr>
      </p:pic>
      <p:sp>
        <p:nvSpPr>
          <p:cNvPr id="775196" name="AutoShape 28">
            <a:hlinkClick r:id="rId4" action="ppaction://hlinksldjump" highlightClick="1"/>
          </p:cNvPr>
          <p:cNvSpPr>
            <a:spLocks noChangeArrowheads="1"/>
          </p:cNvSpPr>
          <p:nvPr/>
        </p:nvSpPr>
        <p:spPr bwMode="auto">
          <a:xfrm>
            <a:off x="8392187" y="5517290"/>
            <a:ext cx="433388" cy="431800"/>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23" name="AutoShape 28">
            <a:hlinkClick r:id="rId5" action="ppaction://hlinksldjump" highlightClick="1"/>
          </p:cNvPr>
          <p:cNvSpPr>
            <a:spLocks noChangeArrowheads="1"/>
          </p:cNvSpPr>
          <p:nvPr/>
        </p:nvSpPr>
        <p:spPr bwMode="auto">
          <a:xfrm>
            <a:off x="7884460" y="5518787"/>
            <a:ext cx="433388" cy="431800"/>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75189"/>
                                        </p:tgtEl>
                                        <p:attrNameLst>
                                          <p:attrName>style.visibility</p:attrName>
                                        </p:attrNameLst>
                                      </p:cBhvr>
                                      <p:to>
                                        <p:strVal val="visible"/>
                                      </p:to>
                                    </p:set>
                                    <p:animEffect transition="in" filter="strips(downRight)">
                                      <p:cBhvr>
                                        <p:cTn id="7" dur="500"/>
                                        <p:tgtEl>
                                          <p:spTgt spid="775189"/>
                                        </p:tgtEl>
                                      </p:cBhvr>
                                    </p:animEffect>
                                  </p:childTnLst>
                                  <p:subTnLst>
                                    <p:set>
                                      <p:cBhvr override="childStyle">
                                        <p:cTn dur="1" fill="hold" display="0" masterRel="nextClick" afterEffect="1"/>
                                        <p:tgtEl>
                                          <p:spTgt spid="775189"/>
                                        </p:tgtEl>
                                        <p:attrNameLst>
                                          <p:attrName>style.visibility</p:attrName>
                                        </p:attrNameLst>
                                      </p:cBhvr>
                                      <p:to>
                                        <p:strVal val="hidden"/>
                                      </p:to>
                                    </p:set>
                                  </p:subTnLst>
                                </p:cTn>
                              </p:par>
                              <p:par>
                                <p:cTn id="8" presetID="1" presetClass="entr" presetSubtype="0" fill="hold" grpId="0" nodeType="withEffect">
                                  <p:stCondLst>
                                    <p:cond delay="0"/>
                                  </p:stCondLst>
                                  <p:childTnLst>
                                    <p:set>
                                      <p:cBhvr>
                                        <p:cTn id="9" dur="1" fill="hold">
                                          <p:stCondLst>
                                            <p:cond delay="0"/>
                                          </p:stCondLst>
                                        </p:cTn>
                                        <p:tgtEl>
                                          <p:spTgt spid="775175"/>
                                        </p:tgtEl>
                                        <p:attrNameLst>
                                          <p:attrName>style.visibility</p:attrName>
                                        </p:attrNameLst>
                                      </p:cBhvr>
                                      <p:to>
                                        <p:strVal val="visible"/>
                                      </p:to>
                                    </p:set>
                                  </p:childTnLst>
                                  <p:subTnLst>
                                    <p:set>
                                      <p:cBhvr override="childStyle">
                                        <p:cTn dur="1" fill="hold" display="0" masterRel="nextClick" afterEffect="1"/>
                                        <p:tgtEl>
                                          <p:spTgt spid="775175"/>
                                        </p:tgtEl>
                                        <p:attrNameLst>
                                          <p:attrName>style.visibility</p:attrName>
                                        </p:attrNameLst>
                                      </p:cBhvr>
                                      <p:to>
                                        <p:strVal val="hidden"/>
                                      </p:to>
                                    </p:set>
                                  </p:subTnLst>
                                </p:cTn>
                              </p:par>
                              <p:par>
                                <p:cTn id="10" presetID="1" presetClass="entr" presetSubtype="0" fill="hold" grpId="0" nodeType="withEffect">
                                  <p:stCondLst>
                                    <p:cond delay="0"/>
                                  </p:stCondLst>
                                  <p:childTnLst>
                                    <p:set>
                                      <p:cBhvr>
                                        <p:cTn id="11" dur="1" fill="hold">
                                          <p:stCondLst>
                                            <p:cond delay="0"/>
                                          </p:stCondLst>
                                        </p:cTn>
                                        <p:tgtEl>
                                          <p:spTgt spid="775174"/>
                                        </p:tgtEl>
                                        <p:attrNameLst>
                                          <p:attrName>style.visibility</p:attrName>
                                        </p:attrNameLst>
                                      </p:cBhvr>
                                      <p:to>
                                        <p:strVal val="visible"/>
                                      </p:to>
                                    </p:set>
                                  </p:childTnLst>
                                  <p:subTnLst>
                                    <p:set>
                                      <p:cBhvr override="childStyle">
                                        <p:cTn dur="1" fill="hold" display="0" masterRel="nextClick" afterEffect="1"/>
                                        <p:tgtEl>
                                          <p:spTgt spid="775174"/>
                                        </p:tgtEl>
                                        <p:attrNameLst>
                                          <p:attrName>style.visibility</p:attrName>
                                        </p:attrNameLst>
                                      </p:cBhvr>
                                      <p:to>
                                        <p:strVal val="hidden"/>
                                      </p:to>
                                    </p:set>
                                  </p:subTnLst>
                                </p:cTn>
                              </p:par>
                              <p:par>
                                <p:cTn id="12" presetID="1" presetClass="entr" presetSubtype="0" fill="hold" grpId="0" nodeType="withEffect">
                                  <p:stCondLst>
                                    <p:cond delay="0"/>
                                  </p:stCondLst>
                                  <p:childTnLst>
                                    <p:set>
                                      <p:cBhvr>
                                        <p:cTn id="13" dur="1" fill="hold">
                                          <p:stCondLst>
                                            <p:cond delay="0"/>
                                          </p:stCondLst>
                                        </p:cTn>
                                        <p:tgtEl>
                                          <p:spTgt spid="775176"/>
                                        </p:tgtEl>
                                        <p:attrNameLst>
                                          <p:attrName>style.visibility</p:attrName>
                                        </p:attrNameLst>
                                      </p:cBhvr>
                                      <p:to>
                                        <p:strVal val="visible"/>
                                      </p:to>
                                    </p:set>
                                  </p:childTnLst>
                                  <p:subTnLst>
                                    <p:set>
                                      <p:cBhvr override="childStyle">
                                        <p:cTn dur="1" fill="hold" display="0" masterRel="nextClick" afterEffect="1"/>
                                        <p:tgtEl>
                                          <p:spTgt spid="775176"/>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775184"/>
                                        </p:tgtEl>
                                        <p:attrNameLst>
                                          <p:attrName>style.visibility</p:attrName>
                                        </p:attrNameLst>
                                      </p:cBhvr>
                                      <p:to>
                                        <p:strVal val="visible"/>
                                      </p:to>
                                    </p:set>
                                    <p:animEffect transition="in" filter="strips(downRight)">
                                      <p:cBhvr>
                                        <p:cTn id="18" dur="500"/>
                                        <p:tgtEl>
                                          <p:spTgt spid="775184"/>
                                        </p:tgtEl>
                                      </p:cBhvr>
                                    </p:animEffect>
                                  </p:childTnLst>
                                  <p:subTnLst>
                                    <p:set>
                                      <p:cBhvr override="childStyle">
                                        <p:cTn dur="1" fill="hold" display="0" masterRel="nextClick" afterEffect="1"/>
                                        <p:tgtEl>
                                          <p:spTgt spid="775184"/>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775193"/>
                                        </p:tgtEl>
                                        <p:attrNameLst>
                                          <p:attrName>style.visibility</p:attrName>
                                        </p:attrNameLst>
                                      </p:cBhvr>
                                      <p:to>
                                        <p:strVal val="visible"/>
                                      </p:to>
                                    </p:set>
                                  </p:childTnLst>
                                  <p:subTnLst>
                                    <p:set>
                                      <p:cBhvr override="childStyle">
                                        <p:cTn dur="1" fill="hold" display="0" masterRel="nextClick" afterEffect="1"/>
                                        <p:tgtEl>
                                          <p:spTgt spid="775193"/>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775178"/>
                                        </p:tgtEl>
                                        <p:attrNameLst>
                                          <p:attrName>style.visibility</p:attrName>
                                        </p:attrNameLst>
                                      </p:cBhvr>
                                      <p:to>
                                        <p:strVal val="visible"/>
                                      </p:to>
                                    </p:set>
                                  </p:childTnLst>
                                  <p:subTnLst>
                                    <p:set>
                                      <p:cBhvr override="childStyle">
                                        <p:cTn dur="1" fill="hold" display="0" masterRel="nextClick" afterEffect="1"/>
                                        <p:tgtEl>
                                          <p:spTgt spid="77517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775185"/>
                                        </p:tgtEl>
                                        <p:attrNameLst>
                                          <p:attrName>style.visibility</p:attrName>
                                        </p:attrNameLst>
                                      </p:cBhvr>
                                      <p:to>
                                        <p:strVal val="visible"/>
                                      </p:to>
                                    </p:set>
                                    <p:animEffect transition="in" filter="strips(downRight)">
                                      <p:cBhvr>
                                        <p:cTn id="27" dur="500"/>
                                        <p:tgtEl>
                                          <p:spTgt spid="775185"/>
                                        </p:tgtEl>
                                      </p:cBhvr>
                                    </p:animEffect>
                                  </p:childTnLst>
                                  <p:subTnLst>
                                    <p:set>
                                      <p:cBhvr override="childStyle">
                                        <p:cTn dur="1" fill="hold" display="0" masterRel="nextClick" afterEffect="1"/>
                                        <p:tgtEl>
                                          <p:spTgt spid="775185"/>
                                        </p:tgtEl>
                                        <p:attrNameLst>
                                          <p:attrName>style.visibility</p:attrName>
                                        </p:attrNameLst>
                                      </p:cBhvr>
                                      <p:to>
                                        <p:strVal val="hidden"/>
                                      </p:to>
                                    </p:set>
                                  </p:subTnLst>
                                </p:cTn>
                              </p:par>
                              <p:par>
                                <p:cTn id="28" presetID="1" presetClass="entr" presetSubtype="0" fill="hold" grpId="0" nodeType="withEffect">
                                  <p:stCondLst>
                                    <p:cond delay="0"/>
                                  </p:stCondLst>
                                  <p:childTnLst>
                                    <p:set>
                                      <p:cBhvr>
                                        <p:cTn id="29" dur="1" fill="hold">
                                          <p:stCondLst>
                                            <p:cond delay="0"/>
                                          </p:stCondLst>
                                        </p:cTn>
                                        <p:tgtEl>
                                          <p:spTgt spid="775180"/>
                                        </p:tgtEl>
                                        <p:attrNameLst>
                                          <p:attrName>style.visibility</p:attrName>
                                        </p:attrNameLst>
                                      </p:cBhvr>
                                      <p:to>
                                        <p:strVal val="visible"/>
                                      </p:to>
                                    </p:set>
                                  </p:childTnLst>
                                  <p:subTnLst>
                                    <p:set>
                                      <p:cBhvr override="childStyle">
                                        <p:cTn dur="1" fill="hold" display="0" masterRel="nextClick" afterEffect="1"/>
                                        <p:tgtEl>
                                          <p:spTgt spid="775180"/>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18" presetClass="entr" presetSubtype="6" fill="hold" grpId="0" nodeType="clickEffect">
                                  <p:stCondLst>
                                    <p:cond delay="0"/>
                                  </p:stCondLst>
                                  <p:childTnLst>
                                    <p:set>
                                      <p:cBhvr>
                                        <p:cTn id="33" dur="1" fill="hold">
                                          <p:stCondLst>
                                            <p:cond delay="0"/>
                                          </p:stCondLst>
                                        </p:cTn>
                                        <p:tgtEl>
                                          <p:spTgt spid="775186"/>
                                        </p:tgtEl>
                                        <p:attrNameLst>
                                          <p:attrName>style.visibility</p:attrName>
                                        </p:attrNameLst>
                                      </p:cBhvr>
                                      <p:to>
                                        <p:strVal val="visible"/>
                                      </p:to>
                                    </p:set>
                                    <p:animEffect transition="in" filter="strips(downRight)">
                                      <p:cBhvr>
                                        <p:cTn id="34" dur="500"/>
                                        <p:tgtEl>
                                          <p:spTgt spid="775186"/>
                                        </p:tgtEl>
                                      </p:cBhvr>
                                    </p:animEffect>
                                  </p:childTnLst>
                                  <p:subTnLst>
                                    <p:set>
                                      <p:cBhvr override="childStyle">
                                        <p:cTn dur="1" fill="hold" display="0" masterRel="nextClick" afterEffect="1"/>
                                        <p:tgtEl>
                                          <p:spTgt spid="775186"/>
                                        </p:tgtEl>
                                        <p:attrNameLst>
                                          <p:attrName>style.visibility</p:attrName>
                                        </p:attrNameLst>
                                      </p:cBhvr>
                                      <p:to>
                                        <p:strVal val="hidden"/>
                                      </p:to>
                                    </p:set>
                                  </p:subTnLst>
                                </p:cTn>
                              </p:par>
                              <p:par>
                                <p:cTn id="35" presetID="1" presetClass="entr" presetSubtype="0" fill="hold" grpId="0" nodeType="withEffect">
                                  <p:stCondLst>
                                    <p:cond delay="0"/>
                                  </p:stCondLst>
                                  <p:childTnLst>
                                    <p:set>
                                      <p:cBhvr>
                                        <p:cTn id="36" dur="1" fill="hold">
                                          <p:stCondLst>
                                            <p:cond delay="0"/>
                                          </p:stCondLst>
                                        </p:cTn>
                                        <p:tgtEl>
                                          <p:spTgt spid="775181"/>
                                        </p:tgtEl>
                                        <p:attrNameLst>
                                          <p:attrName>style.visibility</p:attrName>
                                        </p:attrNameLst>
                                      </p:cBhvr>
                                      <p:to>
                                        <p:strVal val="visible"/>
                                      </p:to>
                                    </p:set>
                                  </p:childTnLst>
                                  <p:subTnLst>
                                    <p:set>
                                      <p:cBhvr override="childStyle">
                                        <p:cTn dur="1" fill="hold" display="0" masterRel="nextClick" afterEffect="1"/>
                                        <p:tgtEl>
                                          <p:spTgt spid="775181"/>
                                        </p:tgtEl>
                                        <p:attrNameLst>
                                          <p:attrName>style.visibility</p:attrName>
                                        </p:attrNameLst>
                                      </p:cBhvr>
                                      <p:to>
                                        <p:strVal val="hidden"/>
                                      </p:to>
                                    </p:set>
                                  </p:subTnLst>
                                </p:cTn>
                              </p:par>
                              <p:par>
                                <p:cTn id="37" presetID="18" presetClass="entr" presetSubtype="6" fill="hold" grpId="0" nodeType="withEffect">
                                  <p:stCondLst>
                                    <p:cond delay="0"/>
                                  </p:stCondLst>
                                  <p:childTnLst>
                                    <p:set>
                                      <p:cBhvr>
                                        <p:cTn id="38" dur="1" fill="hold">
                                          <p:stCondLst>
                                            <p:cond delay="0"/>
                                          </p:stCondLst>
                                        </p:cTn>
                                        <p:tgtEl>
                                          <p:spTgt spid="775183"/>
                                        </p:tgtEl>
                                        <p:attrNameLst>
                                          <p:attrName>style.visibility</p:attrName>
                                        </p:attrNameLst>
                                      </p:cBhvr>
                                      <p:to>
                                        <p:strVal val="visible"/>
                                      </p:to>
                                    </p:set>
                                    <p:animEffect transition="in" filter="strips(downRight)">
                                      <p:cBhvr>
                                        <p:cTn id="39" dur="500"/>
                                        <p:tgtEl>
                                          <p:spTgt spid="775183"/>
                                        </p:tgtEl>
                                      </p:cBhvr>
                                    </p:animEffect>
                                  </p:childTnLst>
                                  <p:subTnLst>
                                    <p:set>
                                      <p:cBhvr override="childStyle">
                                        <p:cTn dur="1" fill="hold" display="0" masterRel="nextClick" afterEffect="1"/>
                                        <p:tgtEl>
                                          <p:spTgt spid="775183"/>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18" presetClass="entr" presetSubtype="3" fill="hold" grpId="0" nodeType="clickEffect">
                                  <p:stCondLst>
                                    <p:cond delay="0"/>
                                  </p:stCondLst>
                                  <p:childTnLst>
                                    <p:set>
                                      <p:cBhvr>
                                        <p:cTn id="43" dur="1" fill="hold">
                                          <p:stCondLst>
                                            <p:cond delay="0"/>
                                          </p:stCondLst>
                                        </p:cTn>
                                        <p:tgtEl>
                                          <p:spTgt spid="775187"/>
                                        </p:tgtEl>
                                        <p:attrNameLst>
                                          <p:attrName>style.visibility</p:attrName>
                                        </p:attrNameLst>
                                      </p:cBhvr>
                                      <p:to>
                                        <p:strVal val="visible"/>
                                      </p:to>
                                    </p:set>
                                    <p:animEffect transition="in" filter="strips(upRight)">
                                      <p:cBhvr>
                                        <p:cTn id="44" dur="500"/>
                                        <p:tgtEl>
                                          <p:spTgt spid="775187"/>
                                        </p:tgtEl>
                                      </p:cBhvr>
                                    </p:animEffect>
                                  </p:child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0"/>
                                          </p:stCondLst>
                                        </p:cTn>
                                        <p:tgtEl>
                                          <p:spTgt spid="775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4" grpId="0" animBg="1"/>
      <p:bldP spid="775175" grpId="0" animBg="1"/>
      <p:bldP spid="775176" grpId="0" animBg="1"/>
      <p:bldP spid="775178" grpId="0" animBg="1"/>
      <p:bldP spid="775180" grpId="0" animBg="1"/>
      <p:bldP spid="775181" grpId="0" animBg="1"/>
      <p:bldP spid="775182" grpId="0" animBg="1"/>
      <p:bldP spid="775183" grpId="0" animBg="1"/>
      <p:bldP spid="775184" grpId="0" animBg="1"/>
      <p:bldP spid="775185" grpId="0" animBg="1"/>
      <p:bldP spid="775186" grpId="0" animBg="1"/>
      <p:bldP spid="775187" grpId="0" animBg="1"/>
      <p:bldP spid="775189" grpId="0" animBg="1"/>
      <p:bldP spid="775193"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4"/>
          <p:cNvSpPr>
            <a:spLocks noGrp="1"/>
          </p:cNvSpPr>
          <p:nvPr>
            <p:ph type="sldNum" sz="quarter" idx="11"/>
          </p:nvPr>
        </p:nvSpPr>
        <p:spPr/>
        <p:txBody>
          <a:bodyPr/>
          <a:lstStyle/>
          <a:p>
            <a:fld id="{2C46058D-E676-44E0-AFF2-29AD9DE30748}" type="slidenum">
              <a:rPr lang="zh-CN" altLang="en-US"/>
              <a:pPr/>
              <a:t>180</a:t>
            </a:fld>
            <a:endParaRPr lang="en-US" altLang="zh-CN"/>
          </a:p>
        </p:txBody>
      </p:sp>
      <p:sp>
        <p:nvSpPr>
          <p:cNvPr id="800770" name="Rectangle 2"/>
          <p:cNvSpPr>
            <a:spLocks noGrp="1" noChangeArrowheads="1"/>
          </p:cNvSpPr>
          <p:nvPr>
            <p:ph type="title"/>
          </p:nvPr>
        </p:nvSpPr>
        <p:spPr>
          <a:xfrm>
            <a:off x="381000" y="349662"/>
            <a:ext cx="8636238" cy="533400"/>
          </a:xfrm>
        </p:spPr>
        <p:txBody>
          <a:bodyPr/>
          <a:lstStyle/>
          <a:p>
            <a:r>
              <a:rPr lang="en-US" altLang="zh-CN" dirty="0" smtClean="0">
                <a:ea typeface="黑体" pitchFamily="2" charset="-122"/>
              </a:rPr>
              <a:t>P61</a:t>
            </a:r>
            <a:r>
              <a:rPr lang="zh-CN" altLang="en-US" dirty="0" smtClean="0">
                <a:ea typeface="黑体" pitchFamily="2" charset="-122"/>
              </a:rPr>
              <a:t>～</a:t>
            </a:r>
            <a:r>
              <a:rPr lang="en-US" altLang="zh-CN" dirty="0" smtClean="0">
                <a:ea typeface="黑体" pitchFamily="2" charset="-122"/>
              </a:rPr>
              <a:t>63 </a:t>
            </a:r>
            <a:r>
              <a:rPr lang="zh-CN" altLang="en-US" dirty="0">
                <a:ea typeface="黑体" pitchFamily="2" charset="-122"/>
              </a:rPr>
              <a:t>习题</a:t>
            </a:r>
          </a:p>
        </p:txBody>
      </p:sp>
      <p:sp>
        <p:nvSpPr>
          <p:cNvPr id="800771" name="Rectangle 3"/>
          <p:cNvSpPr>
            <a:spLocks noGrp="1" noChangeArrowheads="1"/>
          </p:cNvSpPr>
          <p:nvPr>
            <p:ph type="body" idx="1"/>
          </p:nvPr>
        </p:nvSpPr>
        <p:spPr>
          <a:xfrm>
            <a:off x="381000" y="981075"/>
            <a:ext cx="8610600" cy="5724525"/>
          </a:xfrm>
        </p:spPr>
        <p:txBody>
          <a:bodyPr/>
          <a:lstStyle/>
          <a:p>
            <a:pPr marL="630238" indent="-630238">
              <a:spcBef>
                <a:spcPts val="600"/>
              </a:spcBef>
              <a:buFont typeface="Wingdings" pitchFamily="2" charset="2"/>
              <a:buNone/>
            </a:pPr>
            <a:r>
              <a:rPr kumimoji="1" lang="en-US" altLang="zh-CN" dirty="0">
                <a:solidFill>
                  <a:srgbClr val="FF0000"/>
                </a:solidFill>
              </a:rPr>
              <a:t>2.1	8086 CPU</a:t>
            </a:r>
            <a:r>
              <a:rPr kumimoji="1" lang="zh-CN" altLang="en-US" dirty="0">
                <a:solidFill>
                  <a:srgbClr val="FF0000"/>
                </a:solidFill>
              </a:rPr>
              <a:t>的</a:t>
            </a:r>
            <a:r>
              <a:rPr kumimoji="1" lang="en-US" altLang="zh-CN" dirty="0">
                <a:solidFill>
                  <a:srgbClr val="FF0000"/>
                </a:solidFill>
              </a:rPr>
              <a:t>RESET</a:t>
            </a:r>
            <a:r>
              <a:rPr kumimoji="1" lang="zh-CN" altLang="en-US" dirty="0">
                <a:solidFill>
                  <a:srgbClr val="FF0000"/>
                </a:solidFill>
              </a:rPr>
              <a:t>信号的作用是什么？</a:t>
            </a:r>
          </a:p>
          <a:p>
            <a:pPr marL="630238" indent="-630238">
              <a:spcBef>
                <a:spcPts val="600"/>
              </a:spcBef>
              <a:buFont typeface="Wingdings" pitchFamily="2" charset="2"/>
              <a:buNone/>
            </a:pPr>
            <a:r>
              <a:rPr kumimoji="1" lang="en-US" altLang="zh-CN" dirty="0">
                <a:solidFill>
                  <a:srgbClr val="000000"/>
                </a:solidFill>
              </a:rPr>
              <a:t>2.2	</a:t>
            </a:r>
            <a:r>
              <a:rPr kumimoji="1" lang="zh-CN" altLang="en-US" dirty="0">
                <a:solidFill>
                  <a:srgbClr val="000000"/>
                </a:solidFill>
              </a:rPr>
              <a:t>若</a:t>
            </a:r>
            <a:r>
              <a:rPr kumimoji="1" lang="en-US" altLang="zh-CN" dirty="0">
                <a:solidFill>
                  <a:srgbClr val="000000"/>
                </a:solidFill>
              </a:rPr>
              <a:t>8086 CPU</a:t>
            </a:r>
            <a:r>
              <a:rPr kumimoji="1" lang="zh-CN" altLang="en-US" dirty="0">
                <a:solidFill>
                  <a:srgbClr val="000000"/>
                </a:solidFill>
              </a:rPr>
              <a:t>工作在最小模式下：</a:t>
            </a:r>
          </a:p>
          <a:p>
            <a:pPr marL="630238" indent="-630238">
              <a:spcBef>
                <a:spcPts val="600"/>
              </a:spcBef>
              <a:buFont typeface="Wingdings" pitchFamily="2" charset="2"/>
              <a:buNone/>
            </a:pPr>
            <a:r>
              <a:rPr kumimoji="1" lang="zh-CN" altLang="en-US" dirty="0">
                <a:solidFill>
                  <a:srgbClr val="FF0000"/>
                </a:solidFill>
              </a:rPr>
              <a:t>	① 当</a:t>
            </a:r>
            <a:r>
              <a:rPr kumimoji="1" lang="en-US" altLang="zh-CN" dirty="0">
                <a:solidFill>
                  <a:srgbClr val="FF0000"/>
                </a:solidFill>
              </a:rPr>
              <a:t>CPU</a:t>
            </a:r>
            <a:r>
              <a:rPr kumimoji="1" lang="zh-CN" altLang="en-US" dirty="0">
                <a:solidFill>
                  <a:srgbClr val="FF0000"/>
                </a:solidFill>
              </a:rPr>
              <a:t>访问存储器时，要利用哪些信号？</a:t>
            </a:r>
          </a:p>
          <a:p>
            <a:pPr marL="630238" indent="-630238">
              <a:spcBef>
                <a:spcPts val="600"/>
              </a:spcBef>
              <a:buFont typeface="Wingdings" pitchFamily="2" charset="2"/>
              <a:buNone/>
            </a:pPr>
            <a:r>
              <a:rPr kumimoji="1" lang="zh-CN" altLang="en-US" dirty="0">
                <a:solidFill>
                  <a:srgbClr val="FF0000"/>
                </a:solidFill>
              </a:rPr>
              <a:t>	② 当</a:t>
            </a:r>
            <a:r>
              <a:rPr kumimoji="1" lang="en-US" altLang="zh-CN" dirty="0">
                <a:solidFill>
                  <a:srgbClr val="FF0000"/>
                </a:solidFill>
              </a:rPr>
              <a:t>CPU</a:t>
            </a:r>
            <a:r>
              <a:rPr kumimoji="1" lang="zh-CN" altLang="en-US" dirty="0">
                <a:solidFill>
                  <a:srgbClr val="FF0000"/>
                </a:solidFill>
              </a:rPr>
              <a:t>访问外设接口时，要利用哪些信号？</a:t>
            </a:r>
          </a:p>
          <a:p>
            <a:pPr marL="630238" indent="-630238">
              <a:spcBef>
                <a:spcPts val="600"/>
              </a:spcBef>
              <a:buFont typeface="Wingdings" pitchFamily="2" charset="2"/>
              <a:buNone/>
            </a:pPr>
            <a:r>
              <a:rPr kumimoji="1" lang="zh-CN" altLang="en-US" dirty="0">
                <a:solidFill>
                  <a:srgbClr val="000000"/>
                </a:solidFill>
              </a:rPr>
              <a:t>	③ 当</a:t>
            </a:r>
            <a:r>
              <a:rPr kumimoji="1" lang="en-US" altLang="zh-CN" dirty="0">
                <a:solidFill>
                  <a:srgbClr val="000000"/>
                </a:solidFill>
              </a:rPr>
              <a:t>HOLD</a:t>
            </a:r>
            <a:r>
              <a:rPr kumimoji="1" lang="zh-CN" altLang="en-US" dirty="0">
                <a:solidFill>
                  <a:srgbClr val="000000"/>
                </a:solidFill>
              </a:rPr>
              <a:t>有效并得到响应时，</a:t>
            </a:r>
            <a:r>
              <a:rPr kumimoji="1" lang="en-US" altLang="zh-CN" dirty="0">
                <a:solidFill>
                  <a:srgbClr val="000000"/>
                </a:solidFill>
              </a:rPr>
              <a:t>CPU</a:t>
            </a:r>
            <a:r>
              <a:rPr kumimoji="1" lang="zh-CN" altLang="en-US" dirty="0">
                <a:solidFill>
                  <a:srgbClr val="000000"/>
                </a:solidFill>
              </a:rPr>
              <a:t>的哪些信号置高阻？</a:t>
            </a:r>
          </a:p>
          <a:p>
            <a:pPr marL="630238" indent="-630238">
              <a:spcBef>
                <a:spcPts val="600"/>
              </a:spcBef>
              <a:buFont typeface="Wingdings" pitchFamily="2" charset="2"/>
              <a:buNone/>
            </a:pPr>
            <a:r>
              <a:rPr kumimoji="1" lang="en-US" altLang="zh-CN" dirty="0">
                <a:solidFill>
                  <a:srgbClr val="000000"/>
                </a:solidFill>
              </a:rPr>
              <a:t>2.3	</a:t>
            </a:r>
            <a:r>
              <a:rPr kumimoji="1" lang="zh-CN" altLang="en-US" dirty="0">
                <a:solidFill>
                  <a:srgbClr val="000000"/>
                </a:solidFill>
              </a:rPr>
              <a:t>若</a:t>
            </a:r>
            <a:r>
              <a:rPr kumimoji="1" lang="en-US" altLang="zh-CN" dirty="0">
                <a:solidFill>
                  <a:srgbClr val="000000"/>
                </a:solidFill>
              </a:rPr>
              <a:t>8086 CPU</a:t>
            </a:r>
            <a:r>
              <a:rPr kumimoji="1" lang="zh-CN" altLang="en-US" dirty="0">
                <a:solidFill>
                  <a:srgbClr val="000000"/>
                </a:solidFill>
              </a:rPr>
              <a:t>工作在最大模式下：</a:t>
            </a:r>
          </a:p>
          <a:p>
            <a:pPr marL="630238" indent="-630238">
              <a:spcBef>
                <a:spcPts val="600"/>
              </a:spcBef>
              <a:buFont typeface="Wingdings" pitchFamily="2" charset="2"/>
              <a:buNone/>
            </a:pPr>
            <a:r>
              <a:rPr kumimoji="1" lang="zh-CN" altLang="en-US" dirty="0">
                <a:solidFill>
                  <a:srgbClr val="000000"/>
                </a:solidFill>
              </a:rPr>
              <a:t>	①  </a:t>
            </a:r>
            <a:r>
              <a:rPr kumimoji="1" lang="en-US" altLang="zh-CN" dirty="0">
                <a:solidFill>
                  <a:srgbClr val="000000"/>
                </a:solidFill>
              </a:rPr>
              <a:t>S2</a:t>
            </a:r>
            <a:r>
              <a:rPr kumimoji="1" lang="zh-CN" altLang="en-US" dirty="0">
                <a:solidFill>
                  <a:srgbClr val="000000"/>
                </a:solidFill>
              </a:rPr>
              <a:t>、</a:t>
            </a:r>
            <a:r>
              <a:rPr kumimoji="1" lang="en-US" altLang="zh-CN" dirty="0">
                <a:solidFill>
                  <a:srgbClr val="000000"/>
                </a:solidFill>
              </a:rPr>
              <a:t>S1 </a:t>
            </a:r>
            <a:r>
              <a:rPr kumimoji="1" lang="zh-CN" altLang="en-US" dirty="0">
                <a:solidFill>
                  <a:srgbClr val="000000"/>
                </a:solidFill>
              </a:rPr>
              <a:t>、</a:t>
            </a:r>
            <a:r>
              <a:rPr kumimoji="1" lang="en-US" altLang="zh-CN" dirty="0">
                <a:solidFill>
                  <a:srgbClr val="000000"/>
                </a:solidFill>
              </a:rPr>
              <a:t>S0</a:t>
            </a:r>
            <a:r>
              <a:rPr kumimoji="1" lang="zh-CN" altLang="en-US" dirty="0">
                <a:solidFill>
                  <a:srgbClr val="000000"/>
                </a:solidFill>
              </a:rPr>
              <a:t>可以表示</a:t>
            </a:r>
            <a:r>
              <a:rPr kumimoji="1" lang="en-US" altLang="zh-CN" dirty="0">
                <a:solidFill>
                  <a:srgbClr val="000000"/>
                </a:solidFill>
              </a:rPr>
              <a:t>CPU</a:t>
            </a:r>
            <a:r>
              <a:rPr kumimoji="1" lang="zh-CN" altLang="en-US" dirty="0">
                <a:solidFill>
                  <a:srgbClr val="000000"/>
                </a:solidFill>
              </a:rPr>
              <a:t>的哪些状态？</a:t>
            </a:r>
          </a:p>
          <a:p>
            <a:pPr marL="630238" indent="-630238">
              <a:spcBef>
                <a:spcPts val="600"/>
              </a:spcBef>
              <a:buFont typeface="Wingdings" pitchFamily="2" charset="2"/>
              <a:buNone/>
            </a:pPr>
            <a:r>
              <a:rPr kumimoji="1" lang="zh-CN" altLang="en-US" dirty="0">
                <a:solidFill>
                  <a:srgbClr val="000000"/>
                </a:solidFill>
              </a:rPr>
              <a:t>	②  </a:t>
            </a:r>
            <a:r>
              <a:rPr kumimoji="1" lang="en-US" altLang="zh-CN" dirty="0">
                <a:solidFill>
                  <a:srgbClr val="000000"/>
                </a:solidFill>
              </a:rPr>
              <a:t>CPU</a:t>
            </a:r>
            <a:r>
              <a:rPr kumimoji="1" lang="zh-CN" altLang="en-US" dirty="0">
                <a:solidFill>
                  <a:srgbClr val="000000"/>
                </a:solidFill>
              </a:rPr>
              <a:t>的</a:t>
            </a:r>
            <a:r>
              <a:rPr kumimoji="1" lang="en-US" altLang="zh-CN" dirty="0">
                <a:solidFill>
                  <a:srgbClr val="000000"/>
                </a:solidFill>
              </a:rPr>
              <a:t>RQ/GT</a:t>
            </a:r>
            <a:r>
              <a:rPr kumimoji="1" lang="zh-CN" altLang="en-US" dirty="0">
                <a:solidFill>
                  <a:srgbClr val="000000"/>
                </a:solidFill>
              </a:rPr>
              <a:t>信号的作用是什么？</a:t>
            </a:r>
          </a:p>
        </p:txBody>
      </p:sp>
      <p:sp>
        <p:nvSpPr>
          <p:cNvPr id="800772" name="Line 4"/>
          <p:cNvSpPr>
            <a:spLocks noChangeShapeType="1"/>
          </p:cNvSpPr>
          <p:nvPr/>
        </p:nvSpPr>
        <p:spPr bwMode="auto">
          <a:xfrm>
            <a:off x="1647825" y="4517438"/>
            <a:ext cx="342900" cy="0"/>
          </a:xfrm>
          <a:prstGeom prst="line">
            <a:avLst/>
          </a:prstGeom>
          <a:noFill/>
          <a:ln w="38100">
            <a:solidFill>
              <a:schemeClr val="tx1"/>
            </a:solidFill>
            <a:round/>
            <a:headEnd/>
            <a:tailEnd type="none" w="med" len="lg"/>
          </a:ln>
          <a:effectLst/>
        </p:spPr>
        <p:txBody>
          <a:bodyPr wrap="none" anchor="ctr"/>
          <a:lstStyle/>
          <a:p>
            <a:endParaRPr lang="zh-CN" altLang="en-US"/>
          </a:p>
        </p:txBody>
      </p:sp>
      <p:sp>
        <p:nvSpPr>
          <p:cNvPr id="800773" name="Line 5"/>
          <p:cNvSpPr>
            <a:spLocks noChangeShapeType="1"/>
          </p:cNvSpPr>
          <p:nvPr/>
        </p:nvSpPr>
        <p:spPr bwMode="auto">
          <a:xfrm>
            <a:off x="2381250" y="4526963"/>
            <a:ext cx="342900" cy="0"/>
          </a:xfrm>
          <a:prstGeom prst="line">
            <a:avLst/>
          </a:prstGeom>
          <a:noFill/>
          <a:ln w="38100">
            <a:solidFill>
              <a:schemeClr val="tx1"/>
            </a:solidFill>
            <a:round/>
            <a:headEnd/>
            <a:tailEnd type="none" w="med" len="lg"/>
          </a:ln>
          <a:effectLst/>
        </p:spPr>
        <p:txBody>
          <a:bodyPr wrap="none" anchor="ctr"/>
          <a:lstStyle/>
          <a:p>
            <a:endParaRPr lang="zh-CN" altLang="en-US"/>
          </a:p>
        </p:txBody>
      </p:sp>
      <p:sp>
        <p:nvSpPr>
          <p:cNvPr id="800774" name="Line 6"/>
          <p:cNvSpPr>
            <a:spLocks noChangeShapeType="1"/>
          </p:cNvSpPr>
          <p:nvPr/>
        </p:nvSpPr>
        <p:spPr bwMode="auto">
          <a:xfrm>
            <a:off x="3219450" y="4517438"/>
            <a:ext cx="342900" cy="0"/>
          </a:xfrm>
          <a:prstGeom prst="line">
            <a:avLst/>
          </a:prstGeom>
          <a:noFill/>
          <a:ln w="38100">
            <a:solidFill>
              <a:schemeClr val="tx1"/>
            </a:solidFill>
            <a:round/>
            <a:headEnd/>
            <a:tailEnd type="none" w="med" len="lg"/>
          </a:ln>
          <a:effectLst/>
        </p:spPr>
        <p:txBody>
          <a:bodyPr wrap="none" anchor="ctr"/>
          <a:lstStyle/>
          <a:p>
            <a:endParaRPr lang="zh-CN" altLang="en-US"/>
          </a:p>
        </p:txBody>
      </p:sp>
      <p:sp>
        <p:nvSpPr>
          <p:cNvPr id="800775" name="Line 7"/>
          <p:cNvSpPr>
            <a:spLocks noChangeShapeType="1"/>
          </p:cNvSpPr>
          <p:nvPr/>
        </p:nvSpPr>
        <p:spPr bwMode="auto">
          <a:xfrm>
            <a:off x="2752725" y="5031788"/>
            <a:ext cx="476250" cy="0"/>
          </a:xfrm>
          <a:prstGeom prst="line">
            <a:avLst/>
          </a:prstGeom>
          <a:noFill/>
          <a:ln w="38100">
            <a:solidFill>
              <a:schemeClr val="tx1"/>
            </a:solidFill>
            <a:round/>
            <a:headEnd/>
            <a:tailEnd type="none" w="med" len="lg"/>
          </a:ln>
          <a:effectLst/>
        </p:spPr>
        <p:txBody>
          <a:bodyPr wrap="none" anchor="ctr"/>
          <a:lstStyle/>
          <a:p>
            <a:endParaRPr lang="zh-CN" altLang="en-US"/>
          </a:p>
        </p:txBody>
      </p:sp>
      <p:sp>
        <p:nvSpPr>
          <p:cNvPr id="800776" name="Line 8"/>
          <p:cNvSpPr>
            <a:spLocks noChangeShapeType="1"/>
          </p:cNvSpPr>
          <p:nvPr/>
        </p:nvSpPr>
        <p:spPr bwMode="auto">
          <a:xfrm>
            <a:off x="3400425" y="5022910"/>
            <a:ext cx="457200" cy="0"/>
          </a:xfrm>
          <a:prstGeom prst="line">
            <a:avLst/>
          </a:prstGeom>
          <a:noFill/>
          <a:ln w="38100">
            <a:solidFill>
              <a:schemeClr val="tx1"/>
            </a:solidFill>
            <a:round/>
            <a:headEnd/>
            <a:tailEnd type="none" w="med" len="lg"/>
          </a:ln>
          <a:effec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C39FF2EC-59AE-488F-BE37-68AA05E50BF8}" type="slidenum">
              <a:rPr lang="zh-CN" altLang="en-US"/>
              <a:pPr/>
              <a:t>181</a:t>
            </a:fld>
            <a:endParaRPr lang="en-US" altLang="zh-CN"/>
          </a:p>
        </p:txBody>
      </p:sp>
      <p:sp>
        <p:nvSpPr>
          <p:cNvPr id="799746" name="Rectangle 2"/>
          <p:cNvSpPr>
            <a:spLocks noGrp="1" noChangeArrowheads="1"/>
          </p:cNvSpPr>
          <p:nvPr>
            <p:ph type="title"/>
          </p:nvPr>
        </p:nvSpPr>
        <p:spPr>
          <a:xfrm>
            <a:off x="381000" y="349662"/>
            <a:ext cx="8636238" cy="533400"/>
          </a:xfrm>
        </p:spPr>
        <p:txBody>
          <a:bodyPr/>
          <a:lstStyle/>
          <a:p>
            <a:r>
              <a:rPr lang="en-US" altLang="zh-CN" dirty="0">
                <a:ea typeface="黑体" pitchFamily="2" charset="-122"/>
              </a:rPr>
              <a:t>P61</a:t>
            </a:r>
            <a:r>
              <a:rPr lang="zh-CN" altLang="en-US" dirty="0">
                <a:ea typeface="黑体" pitchFamily="2" charset="-122"/>
              </a:rPr>
              <a:t>～</a:t>
            </a:r>
            <a:r>
              <a:rPr lang="en-US" altLang="zh-CN" dirty="0">
                <a:ea typeface="黑体" pitchFamily="2" charset="-122"/>
              </a:rPr>
              <a:t>63 </a:t>
            </a:r>
            <a:r>
              <a:rPr lang="zh-CN" altLang="en-US" dirty="0">
                <a:ea typeface="黑体" pitchFamily="2" charset="-122"/>
              </a:rPr>
              <a:t>习题</a:t>
            </a:r>
          </a:p>
        </p:txBody>
      </p:sp>
      <p:sp>
        <p:nvSpPr>
          <p:cNvPr id="799747" name="Rectangle 3"/>
          <p:cNvSpPr>
            <a:spLocks noGrp="1" noChangeArrowheads="1"/>
          </p:cNvSpPr>
          <p:nvPr>
            <p:ph type="body" idx="1"/>
          </p:nvPr>
        </p:nvSpPr>
        <p:spPr>
          <a:xfrm>
            <a:off x="381000" y="981075"/>
            <a:ext cx="8610600" cy="5724525"/>
          </a:xfrm>
        </p:spPr>
        <p:txBody>
          <a:bodyPr/>
          <a:lstStyle/>
          <a:p>
            <a:pPr marL="630238" indent="-630238">
              <a:spcBef>
                <a:spcPts val="600"/>
              </a:spcBef>
              <a:buFont typeface="Wingdings" pitchFamily="2" charset="2"/>
              <a:buNone/>
            </a:pPr>
            <a:r>
              <a:rPr lang="en-US" altLang="zh-CN" dirty="0">
                <a:solidFill>
                  <a:srgbClr val="FF0000"/>
                </a:solidFill>
              </a:rPr>
              <a:t>2.4	</a:t>
            </a:r>
            <a:r>
              <a:rPr lang="zh-CN" altLang="en-US" dirty="0">
                <a:solidFill>
                  <a:srgbClr val="FF0000"/>
                </a:solidFill>
              </a:rPr>
              <a:t>说明</a:t>
            </a:r>
            <a:r>
              <a:rPr lang="en-US" altLang="zh-CN" dirty="0">
                <a:solidFill>
                  <a:srgbClr val="FF0000"/>
                </a:solidFill>
              </a:rPr>
              <a:t>8086 CPU</a:t>
            </a:r>
            <a:r>
              <a:rPr lang="zh-CN" altLang="en-US" dirty="0">
                <a:solidFill>
                  <a:srgbClr val="FF0000"/>
                </a:solidFill>
              </a:rPr>
              <a:t>上的</a:t>
            </a:r>
            <a:r>
              <a:rPr lang="en-US" altLang="zh-CN" dirty="0">
                <a:solidFill>
                  <a:srgbClr val="FF0000"/>
                </a:solidFill>
              </a:rPr>
              <a:t>READY</a:t>
            </a:r>
            <a:r>
              <a:rPr lang="zh-CN" altLang="en-US" dirty="0">
                <a:solidFill>
                  <a:srgbClr val="FF0000"/>
                </a:solidFill>
              </a:rPr>
              <a:t>信号的功能。</a:t>
            </a:r>
          </a:p>
          <a:p>
            <a:pPr marL="630238" indent="-630238">
              <a:spcBef>
                <a:spcPts val="600"/>
              </a:spcBef>
              <a:buFont typeface="Wingdings" pitchFamily="2" charset="2"/>
              <a:buNone/>
            </a:pPr>
            <a:r>
              <a:rPr lang="en-US" altLang="zh-CN" dirty="0">
                <a:solidFill>
                  <a:srgbClr val="FF0000"/>
                </a:solidFill>
              </a:rPr>
              <a:t>2.5	8086 CPU</a:t>
            </a:r>
            <a:r>
              <a:rPr lang="zh-CN" altLang="en-US" dirty="0">
                <a:solidFill>
                  <a:srgbClr val="FF0000"/>
                </a:solidFill>
              </a:rPr>
              <a:t>的</a:t>
            </a:r>
            <a:r>
              <a:rPr lang="en-US" altLang="zh-CN" dirty="0">
                <a:solidFill>
                  <a:srgbClr val="FF0000"/>
                </a:solidFill>
              </a:rPr>
              <a:t>NMI</a:t>
            </a:r>
            <a:r>
              <a:rPr lang="zh-CN" altLang="en-US" dirty="0">
                <a:solidFill>
                  <a:srgbClr val="FF0000"/>
                </a:solidFill>
              </a:rPr>
              <a:t>和</a:t>
            </a:r>
            <a:r>
              <a:rPr lang="en-US" altLang="zh-CN" dirty="0">
                <a:solidFill>
                  <a:srgbClr val="FF0000"/>
                </a:solidFill>
              </a:rPr>
              <a:t>INTR</a:t>
            </a:r>
            <a:r>
              <a:rPr lang="zh-CN" altLang="en-US" dirty="0">
                <a:solidFill>
                  <a:srgbClr val="FF0000"/>
                </a:solidFill>
              </a:rPr>
              <a:t>的不同之处有哪几点？</a:t>
            </a:r>
          </a:p>
          <a:p>
            <a:pPr marL="630238" indent="-630238">
              <a:spcBef>
                <a:spcPts val="600"/>
              </a:spcBef>
              <a:buFont typeface="Wingdings" pitchFamily="2" charset="2"/>
              <a:buNone/>
            </a:pPr>
            <a:r>
              <a:rPr lang="en-US" altLang="zh-CN" dirty="0"/>
              <a:t>2.6	</a:t>
            </a:r>
            <a:r>
              <a:rPr lang="zh-CN" altLang="en-US" dirty="0"/>
              <a:t>叙述</a:t>
            </a:r>
            <a:r>
              <a:rPr lang="en-US" altLang="zh-CN" dirty="0"/>
              <a:t>8086 CPU</a:t>
            </a:r>
            <a:r>
              <a:rPr lang="zh-CN" altLang="en-US" dirty="0"/>
              <a:t>内部的</a:t>
            </a:r>
            <a:r>
              <a:rPr lang="zh-CN" altLang="en-US" dirty="0">
                <a:solidFill>
                  <a:srgbClr val="D60093"/>
                </a:solidFill>
                <a:effectLst>
                  <a:outerShdw blurRad="38100" dist="38100" dir="2700000" algn="tl">
                    <a:srgbClr val="000000">
                      <a:alpha val="43137"/>
                    </a:srgbClr>
                  </a:outerShdw>
                </a:effectLst>
              </a:rPr>
              <a:t>标志寄存器</a:t>
            </a:r>
            <a:r>
              <a:rPr lang="zh-CN" altLang="en-US" dirty="0"/>
              <a:t>各位的含义。</a:t>
            </a:r>
          </a:p>
          <a:p>
            <a:pPr marL="630238" indent="-630238">
              <a:spcBef>
                <a:spcPts val="600"/>
              </a:spcBef>
              <a:buFont typeface="Wingdings" pitchFamily="2" charset="2"/>
              <a:buNone/>
            </a:pPr>
            <a:r>
              <a:rPr lang="en-US" altLang="zh-CN" dirty="0"/>
              <a:t>2.7	</a:t>
            </a:r>
            <a:r>
              <a:rPr lang="zh-CN" altLang="en-US" dirty="0"/>
              <a:t>说明</a:t>
            </a:r>
            <a:r>
              <a:rPr lang="en-US" altLang="zh-CN" dirty="0"/>
              <a:t>8086 CPU</a:t>
            </a:r>
            <a:r>
              <a:rPr lang="zh-CN" altLang="en-US" dirty="0"/>
              <a:t>内部</a:t>
            </a:r>
            <a:r>
              <a:rPr lang="en-US" altLang="zh-CN" dirty="0"/>
              <a:t>14</a:t>
            </a:r>
            <a:r>
              <a:rPr lang="zh-CN" altLang="en-US" dirty="0"/>
              <a:t>个</a:t>
            </a:r>
            <a:r>
              <a:rPr lang="zh-CN" altLang="en-US" dirty="0">
                <a:solidFill>
                  <a:srgbClr val="D60093"/>
                </a:solidFill>
                <a:effectLst>
                  <a:outerShdw blurRad="38100" dist="38100" dir="2700000" algn="tl">
                    <a:srgbClr val="000000">
                      <a:alpha val="43137"/>
                    </a:srgbClr>
                  </a:outerShdw>
                </a:effectLst>
              </a:rPr>
              <a:t>寄存器</a:t>
            </a:r>
            <a:r>
              <a:rPr lang="zh-CN" altLang="en-US" dirty="0"/>
              <a:t>的作用。</a:t>
            </a:r>
          </a:p>
          <a:p>
            <a:pPr marL="630238" indent="-630238">
              <a:spcBef>
                <a:spcPts val="600"/>
              </a:spcBef>
              <a:buFont typeface="Wingdings" pitchFamily="2" charset="2"/>
              <a:buNone/>
            </a:pPr>
            <a:r>
              <a:rPr lang="en-US" altLang="zh-CN" dirty="0"/>
              <a:t>2.8	</a:t>
            </a:r>
            <a:r>
              <a:rPr lang="zh-CN" altLang="en-US" dirty="0"/>
              <a:t>试画出</a:t>
            </a:r>
            <a:r>
              <a:rPr lang="en-US" altLang="zh-CN" dirty="0"/>
              <a:t>8086</a:t>
            </a:r>
            <a:r>
              <a:rPr lang="zh-CN" altLang="en-US" dirty="0"/>
              <a:t>工作在最小模式和最大模式时的系统总线形成框图。</a:t>
            </a:r>
          </a:p>
          <a:p>
            <a:pPr marL="630238" indent="-630238">
              <a:spcBef>
                <a:spcPts val="600"/>
              </a:spcBef>
              <a:buFont typeface="Wingdings" pitchFamily="2" charset="2"/>
              <a:buNone/>
            </a:pPr>
            <a:r>
              <a:rPr lang="en-US" altLang="zh-CN" dirty="0"/>
              <a:t>2.9	</a:t>
            </a:r>
            <a:r>
              <a:rPr lang="zh-CN" altLang="en-US" dirty="0"/>
              <a:t>试画一个基本的存储器读总线周期的时序图。</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05A25CE3-80AF-4A68-9E04-5E3C960845FC}" type="slidenum">
              <a:rPr lang="zh-CN" altLang="en-US" smtClean="0">
                <a:solidFill>
                  <a:srgbClr val="000000"/>
                </a:solidFill>
              </a:rPr>
              <a:pPr/>
              <a:t>19</a:t>
            </a:fld>
            <a:endParaRPr lang="en-US" altLang="zh-CN">
              <a:solidFill>
                <a:srgbClr val="000000"/>
              </a:solidFill>
            </a:endParaRPr>
          </a:p>
        </p:txBody>
      </p:sp>
      <p:sp>
        <p:nvSpPr>
          <p:cNvPr id="5" name="Rectangle 3"/>
          <p:cNvSpPr>
            <a:spLocks noGrp="1" noChangeArrowheads="1"/>
          </p:cNvSpPr>
          <p:nvPr>
            <p:ph type="title"/>
          </p:nvPr>
        </p:nvSpPr>
        <p:spPr>
          <a:xfrm>
            <a:off x="323850" y="333375"/>
            <a:ext cx="8351838" cy="1027113"/>
          </a:xfrm>
          <a:noFill/>
          <a:ln/>
        </p:spPr>
        <p:txBody>
          <a:bodyPr anchor="t"/>
          <a:lstStyle/>
          <a:p>
            <a:r>
              <a:rPr lang="en-US" altLang="zh-CN" sz="2800" b="1" dirty="0">
                <a:solidFill>
                  <a:schemeClr val="bg2"/>
                </a:solidFill>
                <a:ea typeface="黑体" pitchFamily="2" charset="-122"/>
              </a:rPr>
              <a:t>2.1 </a:t>
            </a:r>
            <a:r>
              <a:rPr lang="zh-CN" altLang="en-US" sz="2800" b="1" dirty="0" smtClean="0">
                <a:solidFill>
                  <a:schemeClr val="bg2"/>
                </a:solidFill>
                <a:ea typeface="黑体" pitchFamily="2" charset="-122"/>
              </a:rPr>
              <a:t>单核处理器</a:t>
            </a:r>
            <a:r>
              <a:rPr lang="en-US" altLang="zh-CN" sz="2800" b="1" dirty="0" smtClean="0">
                <a:solidFill>
                  <a:schemeClr val="bg2"/>
                </a:solidFill>
                <a:ea typeface="黑体" pitchFamily="2" charset="-122"/>
              </a:rPr>
              <a:t>8086/8088</a:t>
            </a:r>
            <a:r>
              <a:rPr lang="zh-CN" altLang="en-US" sz="2800" b="1" dirty="0" smtClean="0">
                <a:solidFill>
                  <a:schemeClr val="bg2"/>
                </a:solidFill>
                <a:ea typeface="黑体" pitchFamily="2" charset="-122"/>
              </a:rPr>
              <a:t/>
            </a:r>
            <a:br>
              <a:rPr lang="zh-CN" altLang="en-US" sz="2800" b="1" dirty="0" smtClean="0">
                <a:solidFill>
                  <a:schemeClr val="bg2"/>
                </a:solidFill>
                <a:ea typeface="黑体" pitchFamily="2" charset="-122"/>
              </a:rPr>
            </a:br>
            <a:r>
              <a:rPr lang="zh-CN" altLang="en-US" sz="2400" b="1" dirty="0" smtClean="0">
                <a:solidFill>
                  <a:schemeClr val="bg2"/>
                </a:solidFill>
                <a:ea typeface="黑体" pitchFamily="2" charset="-122"/>
              </a:rPr>
              <a:t>    </a:t>
            </a:r>
            <a:r>
              <a:rPr lang="en-US" altLang="zh-CN" sz="2400" b="1" dirty="0" smtClean="0">
                <a:solidFill>
                  <a:srgbClr val="006600"/>
                </a:solidFill>
                <a:ea typeface="黑体" pitchFamily="2" charset="-122"/>
              </a:rPr>
              <a:t>2.1.4a  8086</a:t>
            </a:r>
            <a:r>
              <a:rPr lang="zh-CN" altLang="en-US" sz="2400" b="1" dirty="0" smtClean="0">
                <a:solidFill>
                  <a:srgbClr val="006600"/>
                </a:solidFill>
                <a:ea typeface="黑体" pitchFamily="2" charset="-122"/>
              </a:rPr>
              <a:t>芯片引脚</a:t>
            </a:r>
            <a:endParaRPr lang="zh-CN" altLang="en-US" sz="2400" b="1" dirty="0">
              <a:solidFill>
                <a:srgbClr val="FF6600"/>
              </a:solidFill>
              <a:ea typeface="黑体" pitchFamily="2" charset="-122"/>
            </a:endParaRPr>
          </a:p>
        </p:txBody>
      </p:sp>
      <p:sp>
        <p:nvSpPr>
          <p:cNvPr id="6" name="Text Box 8"/>
          <p:cNvSpPr txBox="1">
            <a:spLocks noChangeArrowheads="1"/>
          </p:cNvSpPr>
          <p:nvPr/>
        </p:nvSpPr>
        <p:spPr bwMode="auto">
          <a:xfrm>
            <a:off x="4881556" y="2421095"/>
            <a:ext cx="698500" cy="241300"/>
          </a:xfrm>
          <a:prstGeom prst="rect">
            <a:avLst/>
          </a:prstGeom>
          <a:noFill/>
          <a:ln w="9525">
            <a:noFill/>
            <a:miter lim="800000"/>
            <a:headEnd/>
            <a:tailEnd/>
          </a:ln>
        </p:spPr>
        <p:txBody>
          <a:bodyPr lIns="0" tIns="0" rIns="0" bIns="0"/>
          <a:lstStyle/>
          <a:p>
            <a:pPr marL="342900" indent="-342900">
              <a:spcBef>
                <a:spcPct val="20000"/>
              </a:spcBef>
              <a:buClr>
                <a:srgbClr val="0000CC"/>
              </a:buClr>
              <a:buSzPct val="75000"/>
            </a:pPr>
            <a:r>
              <a:rPr lang="en-US" altLang="zh-CN" sz="1600" b="1">
                <a:solidFill>
                  <a:srgbClr val="00007D"/>
                </a:solidFill>
              </a:rPr>
              <a:t>NMI</a:t>
            </a:r>
          </a:p>
        </p:txBody>
      </p:sp>
      <p:sp>
        <p:nvSpPr>
          <p:cNvPr id="7" name="Text Box 9"/>
          <p:cNvSpPr txBox="1">
            <a:spLocks noChangeArrowheads="1"/>
          </p:cNvSpPr>
          <p:nvPr/>
        </p:nvSpPr>
        <p:spPr bwMode="auto">
          <a:xfrm>
            <a:off x="5025576" y="4206244"/>
            <a:ext cx="495300" cy="220662"/>
          </a:xfrm>
          <a:prstGeom prst="rect">
            <a:avLst/>
          </a:prstGeom>
          <a:noFill/>
          <a:ln w="9525">
            <a:noFill/>
            <a:miter lim="800000"/>
            <a:headEnd/>
            <a:tailEnd/>
          </a:ln>
        </p:spPr>
        <p:txBody>
          <a:bodyPr lIns="0" tIns="0" rIns="0" bIns="0"/>
          <a:lstStyle/>
          <a:p>
            <a:pPr marL="342900" indent="-342900" algn="just">
              <a:spcBef>
                <a:spcPct val="20000"/>
              </a:spcBef>
              <a:buClr>
                <a:srgbClr val="0000CC"/>
              </a:buClr>
              <a:buSzPct val="75000"/>
            </a:pPr>
            <a:r>
              <a:rPr lang="en-US" altLang="zh-CN" sz="1600" b="1" dirty="0">
                <a:solidFill>
                  <a:srgbClr val="FF0000"/>
                </a:solidFill>
              </a:rPr>
              <a:t>INTR</a:t>
            </a:r>
          </a:p>
        </p:txBody>
      </p:sp>
      <p:sp>
        <p:nvSpPr>
          <p:cNvPr id="8" name="Rectangle 10"/>
          <p:cNvSpPr>
            <a:spLocks noChangeArrowheads="1"/>
          </p:cNvSpPr>
          <p:nvPr/>
        </p:nvSpPr>
        <p:spPr bwMode="auto">
          <a:xfrm>
            <a:off x="395288" y="1772770"/>
            <a:ext cx="4575175" cy="3933825"/>
          </a:xfrm>
          <a:prstGeom prst="rect">
            <a:avLst/>
          </a:prstGeom>
          <a:solidFill>
            <a:srgbClr val="BDBDFF"/>
          </a:solidFill>
          <a:ln w="9525">
            <a:solidFill>
              <a:srgbClr val="000000"/>
            </a:solidFill>
            <a:prstDash val="dash"/>
            <a:miter lim="800000"/>
            <a:headEnd/>
            <a:tailEnd/>
          </a:ln>
        </p:spPr>
        <p:txBody>
          <a:bodyPr/>
          <a:lstStyle/>
          <a:p>
            <a:endParaRPr lang="zh-CN" altLang="en-US" b="1">
              <a:solidFill>
                <a:srgbClr val="000000"/>
              </a:solidFill>
            </a:endParaRPr>
          </a:p>
        </p:txBody>
      </p:sp>
      <p:sp>
        <p:nvSpPr>
          <p:cNvPr id="9" name="Rectangle 11"/>
          <p:cNvSpPr>
            <a:spLocks noChangeArrowheads="1"/>
          </p:cNvSpPr>
          <p:nvPr/>
        </p:nvSpPr>
        <p:spPr bwMode="auto">
          <a:xfrm>
            <a:off x="3224213" y="2377607"/>
            <a:ext cx="1222375" cy="2814765"/>
          </a:xfrm>
          <a:prstGeom prst="rect">
            <a:avLst/>
          </a:prstGeom>
          <a:solidFill>
            <a:srgbClr val="FFFF00"/>
          </a:solidFill>
          <a:ln w="28575">
            <a:solidFill>
              <a:srgbClr val="000000"/>
            </a:solidFill>
            <a:miter lim="800000"/>
            <a:headEnd/>
            <a:tailEnd/>
          </a:ln>
        </p:spPr>
        <p:txBody>
          <a:bodyPr anchor="ctr"/>
          <a:lstStyle/>
          <a:p>
            <a:pPr marL="342900" indent="-342900">
              <a:spcBef>
                <a:spcPct val="20000"/>
              </a:spcBef>
              <a:buClr>
                <a:srgbClr val="0000CC"/>
              </a:buClr>
              <a:buSzPct val="75000"/>
            </a:pPr>
            <a:r>
              <a:rPr lang="zh-CN" altLang="en-US" sz="2000" b="1">
                <a:solidFill>
                  <a:srgbClr val="000000"/>
                </a:solidFill>
              </a:rPr>
              <a:t>中断逻辑</a:t>
            </a:r>
          </a:p>
        </p:txBody>
      </p:sp>
      <p:sp>
        <p:nvSpPr>
          <p:cNvPr id="10" name="Rectangle 12"/>
          <p:cNvSpPr>
            <a:spLocks noChangeArrowheads="1"/>
          </p:cNvSpPr>
          <p:nvPr/>
        </p:nvSpPr>
        <p:spPr bwMode="auto">
          <a:xfrm>
            <a:off x="611188" y="1968657"/>
            <a:ext cx="1620837" cy="452438"/>
          </a:xfrm>
          <a:prstGeom prst="rect">
            <a:avLst/>
          </a:prstGeom>
          <a:solidFill>
            <a:srgbClr val="FFCC99"/>
          </a:solidFill>
          <a:ln w="28575">
            <a:solidFill>
              <a:srgbClr val="000000"/>
            </a:solidFill>
            <a:miter lim="800000"/>
            <a:headEnd/>
            <a:tailEnd/>
          </a:ln>
        </p:spPr>
        <p:txBody>
          <a:bodyPr lIns="0" tIns="0" rIns="0" bIns="0" anchor="ctr" anchorCtr="0"/>
          <a:lstStyle/>
          <a:p>
            <a:pPr marL="342900" indent="-342900">
              <a:spcBef>
                <a:spcPct val="20000"/>
              </a:spcBef>
              <a:buClr>
                <a:srgbClr val="0000CC"/>
              </a:buClr>
              <a:buSzPct val="75000"/>
            </a:pPr>
            <a:r>
              <a:rPr lang="zh-CN" altLang="en-US" sz="2000" b="1">
                <a:solidFill>
                  <a:srgbClr val="000000"/>
                </a:solidFill>
                <a:latin typeface="宋体" pitchFamily="2" charset="-122"/>
              </a:rPr>
              <a:t>软件中断指令</a:t>
            </a:r>
          </a:p>
        </p:txBody>
      </p:sp>
      <p:sp>
        <p:nvSpPr>
          <p:cNvPr id="11" name="Rectangle 13"/>
          <p:cNvSpPr>
            <a:spLocks noChangeArrowheads="1"/>
          </p:cNvSpPr>
          <p:nvPr/>
        </p:nvSpPr>
        <p:spPr bwMode="auto">
          <a:xfrm>
            <a:off x="611188" y="2680820"/>
            <a:ext cx="1565275" cy="454025"/>
          </a:xfrm>
          <a:prstGeom prst="rect">
            <a:avLst/>
          </a:prstGeom>
          <a:solidFill>
            <a:srgbClr val="FFCC99"/>
          </a:solidFill>
          <a:ln w="28575" algn="ctr">
            <a:solidFill>
              <a:srgbClr val="000000"/>
            </a:solidFill>
            <a:miter lim="800000"/>
            <a:headEnd/>
            <a:tailEnd/>
          </a:ln>
          <a:effectLst/>
        </p:spPr>
        <p:txBody>
          <a:bodyPr lIns="0" tIns="0" rIns="0" bIns="0" anchor="ctr" anchorCtr="0"/>
          <a:lstStyle/>
          <a:p>
            <a:pPr marL="342900" indent="-342900">
              <a:spcBef>
                <a:spcPct val="20000"/>
              </a:spcBef>
              <a:buClr>
                <a:srgbClr val="0000CC"/>
              </a:buClr>
              <a:buSzPct val="75000"/>
            </a:pPr>
            <a:r>
              <a:rPr lang="zh-CN" altLang="en-US" sz="2000" b="1">
                <a:solidFill>
                  <a:srgbClr val="000000"/>
                </a:solidFill>
                <a:latin typeface="宋体" pitchFamily="2" charset="-122"/>
              </a:rPr>
              <a:t>溢出中断</a:t>
            </a:r>
          </a:p>
        </p:txBody>
      </p:sp>
      <p:sp>
        <p:nvSpPr>
          <p:cNvPr id="12" name="Rectangle 14"/>
          <p:cNvSpPr>
            <a:spLocks noChangeArrowheads="1"/>
          </p:cNvSpPr>
          <p:nvPr/>
        </p:nvSpPr>
        <p:spPr bwMode="auto">
          <a:xfrm>
            <a:off x="611188" y="4043025"/>
            <a:ext cx="1565275" cy="452438"/>
          </a:xfrm>
          <a:prstGeom prst="rect">
            <a:avLst/>
          </a:prstGeom>
          <a:solidFill>
            <a:srgbClr val="FFCC99"/>
          </a:solidFill>
          <a:ln w="28575" algn="ctr">
            <a:solidFill>
              <a:srgbClr val="000000"/>
            </a:solidFill>
            <a:miter lim="800000"/>
            <a:headEnd/>
            <a:tailEnd/>
          </a:ln>
          <a:effectLst/>
        </p:spPr>
        <p:txBody>
          <a:bodyPr lIns="0" tIns="0" rIns="0" bIns="0" anchor="ctr" anchorCtr="0"/>
          <a:lstStyle/>
          <a:p>
            <a:pPr marL="342900" indent="-342900">
              <a:spcBef>
                <a:spcPct val="20000"/>
              </a:spcBef>
              <a:buClr>
                <a:srgbClr val="0000CC"/>
              </a:buClr>
              <a:buSzPct val="75000"/>
            </a:pPr>
            <a:r>
              <a:rPr lang="zh-CN" altLang="en-US" sz="2000" b="1" smtClean="0">
                <a:solidFill>
                  <a:srgbClr val="000000"/>
                </a:solidFill>
              </a:rPr>
              <a:t>单步中断</a:t>
            </a:r>
          </a:p>
        </p:txBody>
      </p:sp>
      <p:sp>
        <p:nvSpPr>
          <p:cNvPr id="13" name="Rectangle 15"/>
          <p:cNvSpPr>
            <a:spLocks noChangeArrowheads="1"/>
          </p:cNvSpPr>
          <p:nvPr/>
        </p:nvSpPr>
        <p:spPr bwMode="auto">
          <a:xfrm>
            <a:off x="611188" y="4733458"/>
            <a:ext cx="1565275" cy="454025"/>
          </a:xfrm>
          <a:prstGeom prst="rect">
            <a:avLst/>
          </a:prstGeom>
          <a:solidFill>
            <a:srgbClr val="FFCC99"/>
          </a:solidFill>
          <a:ln w="28575" algn="ctr">
            <a:solidFill>
              <a:srgbClr val="000000"/>
            </a:solidFill>
            <a:miter lim="800000"/>
            <a:headEnd/>
            <a:tailEnd/>
          </a:ln>
          <a:effectLst/>
        </p:spPr>
        <p:txBody>
          <a:bodyPr lIns="0" tIns="0" rIns="0" bIns="0" anchor="ctr" anchorCtr="0"/>
          <a:lstStyle/>
          <a:p>
            <a:pPr marL="342900" indent="-342900">
              <a:spcBef>
                <a:spcPct val="20000"/>
              </a:spcBef>
              <a:buClr>
                <a:srgbClr val="0000CC"/>
              </a:buClr>
              <a:buSzPct val="75000"/>
            </a:pPr>
            <a:r>
              <a:rPr lang="zh-CN" altLang="en-US" sz="2000" b="1" smtClean="0">
                <a:solidFill>
                  <a:srgbClr val="000000"/>
                </a:solidFill>
              </a:rPr>
              <a:t>除法错</a:t>
            </a:r>
          </a:p>
        </p:txBody>
      </p:sp>
      <p:sp>
        <p:nvSpPr>
          <p:cNvPr id="14" name="Line 16"/>
          <p:cNvSpPr>
            <a:spLocks noChangeShapeType="1"/>
          </p:cNvSpPr>
          <p:nvPr/>
        </p:nvSpPr>
        <p:spPr bwMode="auto">
          <a:xfrm>
            <a:off x="2176463" y="2887195"/>
            <a:ext cx="1047750" cy="1588"/>
          </a:xfrm>
          <a:prstGeom prst="line">
            <a:avLst/>
          </a:prstGeom>
          <a:noFill/>
          <a:ln w="28575">
            <a:solidFill>
              <a:srgbClr val="000000"/>
            </a:solidFill>
            <a:round/>
            <a:headEnd/>
            <a:tailEnd type="triangle" w="med" len="lg"/>
          </a:ln>
        </p:spPr>
        <p:txBody>
          <a:bodyPr/>
          <a:lstStyle/>
          <a:p>
            <a:endParaRPr lang="zh-CN" altLang="en-US" b="1">
              <a:solidFill>
                <a:srgbClr val="000000"/>
              </a:solidFill>
            </a:endParaRPr>
          </a:p>
        </p:txBody>
      </p:sp>
      <p:sp>
        <p:nvSpPr>
          <p:cNvPr id="15" name="Line 17"/>
          <p:cNvSpPr>
            <a:spLocks noChangeShapeType="1"/>
          </p:cNvSpPr>
          <p:nvPr/>
        </p:nvSpPr>
        <p:spPr bwMode="auto">
          <a:xfrm>
            <a:off x="2176463" y="4271625"/>
            <a:ext cx="1047750" cy="1588"/>
          </a:xfrm>
          <a:prstGeom prst="line">
            <a:avLst/>
          </a:prstGeom>
          <a:noFill/>
          <a:ln w="28575">
            <a:solidFill>
              <a:srgbClr val="000000"/>
            </a:solidFill>
            <a:round/>
            <a:headEnd/>
            <a:tailEnd type="triangle" w="med" len="lg"/>
          </a:ln>
        </p:spPr>
        <p:txBody>
          <a:bodyPr/>
          <a:lstStyle/>
          <a:p>
            <a:endParaRPr lang="zh-CN" altLang="en-US" b="1">
              <a:solidFill>
                <a:srgbClr val="000000"/>
              </a:solidFill>
            </a:endParaRPr>
          </a:p>
        </p:txBody>
      </p:sp>
      <p:sp>
        <p:nvSpPr>
          <p:cNvPr id="16" name="Line 18"/>
          <p:cNvSpPr>
            <a:spLocks noChangeShapeType="1"/>
          </p:cNvSpPr>
          <p:nvPr/>
        </p:nvSpPr>
        <p:spPr bwMode="auto">
          <a:xfrm>
            <a:off x="2176463" y="4949358"/>
            <a:ext cx="523875" cy="0"/>
          </a:xfrm>
          <a:prstGeom prst="line">
            <a:avLst/>
          </a:prstGeom>
          <a:noFill/>
          <a:ln w="28575">
            <a:solidFill>
              <a:srgbClr val="000000"/>
            </a:solidFill>
            <a:round/>
            <a:headEnd/>
            <a:tailEnd/>
          </a:ln>
        </p:spPr>
        <p:txBody>
          <a:bodyPr/>
          <a:lstStyle/>
          <a:p>
            <a:endParaRPr lang="zh-CN" altLang="en-US" b="1">
              <a:solidFill>
                <a:srgbClr val="000000"/>
              </a:solidFill>
            </a:endParaRPr>
          </a:p>
        </p:txBody>
      </p:sp>
      <p:sp>
        <p:nvSpPr>
          <p:cNvPr id="17" name="Line 19"/>
          <p:cNvSpPr>
            <a:spLocks noChangeShapeType="1"/>
          </p:cNvSpPr>
          <p:nvPr/>
        </p:nvSpPr>
        <p:spPr bwMode="auto">
          <a:xfrm flipV="1">
            <a:off x="2700338" y="4646145"/>
            <a:ext cx="1587" cy="303213"/>
          </a:xfrm>
          <a:prstGeom prst="line">
            <a:avLst/>
          </a:prstGeom>
          <a:noFill/>
          <a:ln w="28575">
            <a:solidFill>
              <a:srgbClr val="000000"/>
            </a:solidFill>
            <a:round/>
            <a:headEnd/>
            <a:tailEnd/>
          </a:ln>
        </p:spPr>
        <p:txBody>
          <a:bodyPr/>
          <a:lstStyle/>
          <a:p>
            <a:endParaRPr lang="zh-CN" altLang="en-US" b="1">
              <a:solidFill>
                <a:srgbClr val="000000"/>
              </a:solidFill>
            </a:endParaRPr>
          </a:p>
        </p:txBody>
      </p:sp>
      <p:sp>
        <p:nvSpPr>
          <p:cNvPr id="18" name="Line 20"/>
          <p:cNvSpPr>
            <a:spLocks noChangeShapeType="1"/>
          </p:cNvSpPr>
          <p:nvPr/>
        </p:nvSpPr>
        <p:spPr bwMode="auto">
          <a:xfrm>
            <a:off x="2700338" y="4646145"/>
            <a:ext cx="523875" cy="1588"/>
          </a:xfrm>
          <a:prstGeom prst="line">
            <a:avLst/>
          </a:prstGeom>
          <a:noFill/>
          <a:ln w="28575">
            <a:solidFill>
              <a:srgbClr val="000000"/>
            </a:solidFill>
            <a:round/>
            <a:headEnd/>
            <a:tailEnd type="triangle" w="med" len="lg"/>
          </a:ln>
        </p:spPr>
        <p:txBody>
          <a:bodyPr/>
          <a:lstStyle/>
          <a:p>
            <a:endParaRPr lang="zh-CN" altLang="en-US" b="1">
              <a:solidFill>
                <a:srgbClr val="000000"/>
              </a:solidFill>
            </a:endParaRPr>
          </a:p>
        </p:txBody>
      </p:sp>
      <p:sp>
        <p:nvSpPr>
          <p:cNvPr id="19" name="Line 21"/>
          <p:cNvSpPr>
            <a:spLocks noChangeShapeType="1"/>
          </p:cNvSpPr>
          <p:nvPr/>
        </p:nvSpPr>
        <p:spPr bwMode="auto">
          <a:xfrm>
            <a:off x="2232025" y="2198220"/>
            <a:ext cx="468313" cy="0"/>
          </a:xfrm>
          <a:prstGeom prst="line">
            <a:avLst/>
          </a:prstGeom>
          <a:noFill/>
          <a:ln w="28575">
            <a:solidFill>
              <a:srgbClr val="000000"/>
            </a:solidFill>
            <a:round/>
            <a:headEnd/>
            <a:tailEnd/>
          </a:ln>
        </p:spPr>
        <p:txBody>
          <a:bodyPr/>
          <a:lstStyle/>
          <a:p>
            <a:endParaRPr lang="zh-CN" altLang="en-US" b="1">
              <a:solidFill>
                <a:srgbClr val="000000"/>
              </a:solidFill>
            </a:endParaRPr>
          </a:p>
        </p:txBody>
      </p:sp>
      <p:sp>
        <p:nvSpPr>
          <p:cNvPr id="20" name="Line 22"/>
          <p:cNvSpPr>
            <a:spLocks noChangeShapeType="1"/>
          </p:cNvSpPr>
          <p:nvPr/>
        </p:nvSpPr>
        <p:spPr bwMode="auto">
          <a:xfrm flipV="1">
            <a:off x="2700338" y="2196633"/>
            <a:ext cx="1587" cy="323850"/>
          </a:xfrm>
          <a:prstGeom prst="line">
            <a:avLst/>
          </a:prstGeom>
          <a:noFill/>
          <a:ln w="28575">
            <a:solidFill>
              <a:srgbClr val="000000"/>
            </a:solidFill>
            <a:round/>
            <a:headEnd/>
            <a:tailEnd/>
          </a:ln>
        </p:spPr>
        <p:txBody>
          <a:bodyPr/>
          <a:lstStyle/>
          <a:p>
            <a:endParaRPr lang="zh-CN" altLang="en-US" b="1">
              <a:solidFill>
                <a:srgbClr val="000000"/>
              </a:solidFill>
            </a:endParaRPr>
          </a:p>
        </p:txBody>
      </p:sp>
      <p:sp>
        <p:nvSpPr>
          <p:cNvPr id="21" name="Line 23"/>
          <p:cNvSpPr>
            <a:spLocks noChangeShapeType="1"/>
          </p:cNvSpPr>
          <p:nvPr/>
        </p:nvSpPr>
        <p:spPr bwMode="auto">
          <a:xfrm>
            <a:off x="2700338" y="2530008"/>
            <a:ext cx="523875" cy="0"/>
          </a:xfrm>
          <a:prstGeom prst="line">
            <a:avLst/>
          </a:prstGeom>
          <a:noFill/>
          <a:ln w="28575">
            <a:solidFill>
              <a:srgbClr val="000000"/>
            </a:solidFill>
            <a:round/>
            <a:headEnd/>
            <a:tailEnd type="triangle" w="med" len="lg"/>
          </a:ln>
        </p:spPr>
        <p:txBody>
          <a:bodyPr/>
          <a:lstStyle/>
          <a:p>
            <a:endParaRPr lang="zh-CN" altLang="en-US" b="1">
              <a:solidFill>
                <a:srgbClr val="000000"/>
              </a:solidFill>
            </a:endParaRPr>
          </a:p>
        </p:txBody>
      </p:sp>
      <p:sp>
        <p:nvSpPr>
          <p:cNvPr id="22" name="Rectangle 24"/>
          <p:cNvSpPr>
            <a:spLocks noChangeArrowheads="1"/>
          </p:cNvSpPr>
          <p:nvPr/>
        </p:nvSpPr>
        <p:spPr bwMode="auto">
          <a:xfrm>
            <a:off x="5667375" y="2493495"/>
            <a:ext cx="1928813" cy="287338"/>
          </a:xfrm>
          <a:prstGeom prst="rect">
            <a:avLst/>
          </a:prstGeom>
          <a:noFill/>
          <a:ln w="9525">
            <a:noFill/>
            <a:miter lim="800000"/>
            <a:headEnd/>
            <a:tailEnd/>
          </a:ln>
        </p:spPr>
        <p:txBody>
          <a:bodyPr lIns="0" tIns="0" rIns="0" bIns="0"/>
          <a:lstStyle/>
          <a:p>
            <a:pPr marL="342900" indent="-342900">
              <a:spcBef>
                <a:spcPct val="20000"/>
              </a:spcBef>
              <a:buClr>
                <a:srgbClr val="0000CC"/>
              </a:buClr>
              <a:buSzPct val="75000"/>
            </a:pPr>
            <a:r>
              <a:rPr lang="zh-CN" altLang="en-US" sz="2000" b="1">
                <a:solidFill>
                  <a:srgbClr val="00007D"/>
                </a:solidFill>
              </a:rPr>
              <a:t>非屏蔽中断请求</a:t>
            </a:r>
          </a:p>
        </p:txBody>
      </p:sp>
      <p:sp>
        <p:nvSpPr>
          <p:cNvPr id="23" name="Rectangle 25"/>
          <p:cNvSpPr>
            <a:spLocks noChangeArrowheads="1"/>
          </p:cNvSpPr>
          <p:nvPr/>
        </p:nvSpPr>
        <p:spPr bwMode="auto">
          <a:xfrm>
            <a:off x="5667375" y="3285658"/>
            <a:ext cx="1222375" cy="2420937"/>
          </a:xfrm>
          <a:prstGeom prst="rect">
            <a:avLst/>
          </a:prstGeom>
          <a:solidFill>
            <a:srgbClr val="CCFFCC"/>
          </a:solidFill>
          <a:ln w="28575">
            <a:solidFill>
              <a:srgbClr val="000000"/>
            </a:solidFill>
            <a:miter lim="800000"/>
            <a:headEnd/>
            <a:tailEnd/>
          </a:ln>
        </p:spPr>
        <p:txBody>
          <a:bodyPr/>
          <a:lstStyle/>
          <a:p>
            <a:pPr marL="342900" indent="-342900">
              <a:spcBef>
                <a:spcPct val="20000"/>
              </a:spcBef>
              <a:buClr>
                <a:srgbClr val="0000CC"/>
              </a:buClr>
              <a:buSzPct val="75000"/>
              <a:buFont typeface="Wingdings" pitchFamily="2" charset="2"/>
              <a:buChar char="n"/>
            </a:pPr>
            <a:endParaRPr lang="zh-CN" altLang="en-US" sz="2000" b="1">
              <a:solidFill>
                <a:srgbClr val="000000"/>
              </a:solidFill>
            </a:endParaRPr>
          </a:p>
          <a:p>
            <a:pPr marL="342900" indent="-342900">
              <a:spcBef>
                <a:spcPct val="20000"/>
              </a:spcBef>
              <a:buClr>
                <a:srgbClr val="0000CC"/>
              </a:buClr>
              <a:buSzPct val="75000"/>
            </a:pPr>
            <a:r>
              <a:rPr lang="zh-CN" altLang="en-US" sz="2000" b="1">
                <a:solidFill>
                  <a:srgbClr val="000000"/>
                </a:solidFill>
                <a:latin typeface="宋体" pitchFamily="2" charset="-122"/>
              </a:rPr>
              <a:t>中断控</a:t>
            </a:r>
          </a:p>
          <a:p>
            <a:pPr marL="342900" indent="-342900">
              <a:spcBef>
                <a:spcPct val="20000"/>
              </a:spcBef>
              <a:buClr>
                <a:srgbClr val="0000CC"/>
              </a:buClr>
              <a:buSzPct val="75000"/>
            </a:pPr>
            <a:r>
              <a:rPr lang="zh-CN" altLang="en-US" sz="2000" b="1">
                <a:solidFill>
                  <a:srgbClr val="000000"/>
                </a:solidFill>
                <a:latin typeface="宋体" pitchFamily="2" charset="-122"/>
              </a:rPr>
              <a:t>制器</a:t>
            </a:r>
          </a:p>
          <a:p>
            <a:pPr marL="342900" indent="-342900">
              <a:spcBef>
                <a:spcPct val="20000"/>
              </a:spcBef>
              <a:buClr>
                <a:srgbClr val="0000CC"/>
              </a:buClr>
              <a:buSzPct val="75000"/>
            </a:pPr>
            <a:r>
              <a:rPr lang="en-US" altLang="zh-CN" sz="2000" b="1">
                <a:solidFill>
                  <a:srgbClr val="000000"/>
                </a:solidFill>
              </a:rPr>
              <a:t>8259A</a:t>
            </a:r>
          </a:p>
          <a:p>
            <a:pPr marL="342900" indent="-342900">
              <a:spcBef>
                <a:spcPct val="20000"/>
              </a:spcBef>
              <a:buClr>
                <a:srgbClr val="0000CC"/>
              </a:buClr>
              <a:buSzPct val="75000"/>
            </a:pPr>
            <a:r>
              <a:rPr lang="en-US" altLang="zh-CN" sz="2000" b="1">
                <a:solidFill>
                  <a:srgbClr val="000000"/>
                </a:solidFill>
              </a:rPr>
              <a:t>PIC</a:t>
            </a:r>
          </a:p>
        </p:txBody>
      </p:sp>
      <p:sp>
        <p:nvSpPr>
          <p:cNvPr id="24" name="Line 26"/>
          <p:cNvSpPr>
            <a:spLocks noChangeShapeType="1"/>
          </p:cNvSpPr>
          <p:nvPr/>
        </p:nvSpPr>
        <p:spPr bwMode="auto">
          <a:xfrm flipH="1" flipV="1">
            <a:off x="4446588" y="2680820"/>
            <a:ext cx="1220787" cy="0"/>
          </a:xfrm>
          <a:prstGeom prst="line">
            <a:avLst/>
          </a:prstGeom>
          <a:noFill/>
          <a:ln w="28575">
            <a:solidFill>
              <a:srgbClr val="000000"/>
            </a:solidFill>
            <a:round/>
            <a:headEnd/>
            <a:tailEnd type="triangle" w="med" len="lg"/>
          </a:ln>
        </p:spPr>
        <p:txBody>
          <a:bodyPr/>
          <a:lstStyle/>
          <a:p>
            <a:endParaRPr lang="zh-CN" altLang="en-US" b="1">
              <a:solidFill>
                <a:srgbClr val="000000"/>
              </a:solidFill>
            </a:endParaRPr>
          </a:p>
        </p:txBody>
      </p:sp>
      <p:sp>
        <p:nvSpPr>
          <p:cNvPr id="25" name="Line 27"/>
          <p:cNvSpPr>
            <a:spLocks noChangeShapeType="1"/>
          </p:cNvSpPr>
          <p:nvPr/>
        </p:nvSpPr>
        <p:spPr bwMode="auto">
          <a:xfrm flipH="1">
            <a:off x="4446588" y="4437140"/>
            <a:ext cx="1220787" cy="0"/>
          </a:xfrm>
          <a:prstGeom prst="line">
            <a:avLst/>
          </a:prstGeom>
          <a:noFill/>
          <a:ln w="28575">
            <a:solidFill>
              <a:srgbClr val="FF0000"/>
            </a:solidFill>
            <a:round/>
            <a:headEnd/>
            <a:tailEnd type="triangle" w="med" len="lg"/>
          </a:ln>
        </p:spPr>
        <p:txBody>
          <a:bodyPr/>
          <a:lstStyle/>
          <a:p>
            <a:endParaRPr lang="zh-CN" altLang="en-US" b="1">
              <a:solidFill>
                <a:srgbClr val="000000"/>
              </a:solidFill>
            </a:endParaRPr>
          </a:p>
        </p:txBody>
      </p:sp>
      <p:sp>
        <p:nvSpPr>
          <p:cNvPr id="26" name="Line 28"/>
          <p:cNvSpPr>
            <a:spLocks noChangeShapeType="1"/>
          </p:cNvSpPr>
          <p:nvPr/>
        </p:nvSpPr>
        <p:spPr bwMode="auto">
          <a:xfrm flipH="1">
            <a:off x="6889750" y="3434883"/>
            <a:ext cx="522288" cy="3175"/>
          </a:xfrm>
          <a:prstGeom prst="line">
            <a:avLst/>
          </a:prstGeom>
          <a:noFill/>
          <a:ln w="28575">
            <a:solidFill>
              <a:srgbClr val="000000"/>
            </a:solidFill>
            <a:round/>
            <a:headEnd/>
            <a:tailEnd type="triangle" w="med" len="lg"/>
          </a:ln>
        </p:spPr>
        <p:txBody>
          <a:bodyPr/>
          <a:lstStyle/>
          <a:p>
            <a:endParaRPr lang="zh-CN" altLang="en-US" b="1">
              <a:solidFill>
                <a:srgbClr val="000000"/>
              </a:solidFill>
            </a:endParaRPr>
          </a:p>
        </p:txBody>
      </p:sp>
      <p:sp>
        <p:nvSpPr>
          <p:cNvPr id="27" name="Line 29"/>
          <p:cNvSpPr>
            <a:spLocks noChangeShapeType="1"/>
          </p:cNvSpPr>
          <p:nvPr/>
        </p:nvSpPr>
        <p:spPr bwMode="auto">
          <a:xfrm flipH="1">
            <a:off x="6889750" y="3739683"/>
            <a:ext cx="522288" cy="0"/>
          </a:xfrm>
          <a:prstGeom prst="line">
            <a:avLst/>
          </a:prstGeom>
          <a:noFill/>
          <a:ln w="28575">
            <a:solidFill>
              <a:srgbClr val="000000"/>
            </a:solidFill>
            <a:round/>
            <a:headEnd/>
            <a:tailEnd type="triangle" w="med" len="lg"/>
          </a:ln>
        </p:spPr>
        <p:txBody>
          <a:bodyPr/>
          <a:lstStyle/>
          <a:p>
            <a:endParaRPr lang="zh-CN" altLang="en-US" b="1">
              <a:solidFill>
                <a:srgbClr val="000000"/>
              </a:solidFill>
            </a:endParaRPr>
          </a:p>
        </p:txBody>
      </p:sp>
      <p:sp>
        <p:nvSpPr>
          <p:cNvPr id="28" name="Line 31"/>
          <p:cNvSpPr>
            <a:spLocks noChangeShapeType="1"/>
          </p:cNvSpPr>
          <p:nvPr/>
        </p:nvSpPr>
        <p:spPr bwMode="auto">
          <a:xfrm flipH="1">
            <a:off x="6889750" y="4346108"/>
            <a:ext cx="522288" cy="0"/>
          </a:xfrm>
          <a:prstGeom prst="line">
            <a:avLst/>
          </a:prstGeom>
          <a:noFill/>
          <a:ln w="28575">
            <a:solidFill>
              <a:srgbClr val="000000"/>
            </a:solidFill>
            <a:round/>
            <a:headEnd/>
            <a:tailEnd type="triangle" w="med" len="lg"/>
          </a:ln>
        </p:spPr>
        <p:txBody>
          <a:bodyPr/>
          <a:lstStyle/>
          <a:p>
            <a:endParaRPr lang="zh-CN" altLang="en-US" b="1">
              <a:solidFill>
                <a:srgbClr val="000000"/>
              </a:solidFill>
            </a:endParaRPr>
          </a:p>
        </p:txBody>
      </p:sp>
      <p:sp>
        <p:nvSpPr>
          <p:cNvPr id="29" name="Line 32"/>
          <p:cNvSpPr>
            <a:spLocks noChangeShapeType="1"/>
          </p:cNvSpPr>
          <p:nvPr/>
        </p:nvSpPr>
        <p:spPr bwMode="auto">
          <a:xfrm flipH="1">
            <a:off x="6889750" y="4646145"/>
            <a:ext cx="522288" cy="1588"/>
          </a:xfrm>
          <a:prstGeom prst="line">
            <a:avLst/>
          </a:prstGeom>
          <a:noFill/>
          <a:ln w="28575">
            <a:solidFill>
              <a:srgbClr val="000000"/>
            </a:solidFill>
            <a:round/>
            <a:headEnd/>
            <a:tailEnd type="triangle" w="med" len="lg"/>
          </a:ln>
        </p:spPr>
        <p:txBody>
          <a:bodyPr/>
          <a:lstStyle/>
          <a:p>
            <a:endParaRPr lang="zh-CN" altLang="en-US" b="1">
              <a:solidFill>
                <a:srgbClr val="000000"/>
              </a:solidFill>
            </a:endParaRPr>
          </a:p>
        </p:txBody>
      </p:sp>
      <p:sp>
        <p:nvSpPr>
          <p:cNvPr id="30" name="Line 33"/>
          <p:cNvSpPr>
            <a:spLocks noChangeShapeType="1"/>
          </p:cNvSpPr>
          <p:nvPr/>
        </p:nvSpPr>
        <p:spPr bwMode="auto">
          <a:xfrm flipH="1">
            <a:off x="6889750" y="4949358"/>
            <a:ext cx="522288" cy="0"/>
          </a:xfrm>
          <a:prstGeom prst="line">
            <a:avLst/>
          </a:prstGeom>
          <a:noFill/>
          <a:ln w="28575">
            <a:solidFill>
              <a:srgbClr val="000000"/>
            </a:solidFill>
            <a:round/>
            <a:headEnd/>
            <a:tailEnd type="triangle" w="med" len="lg"/>
          </a:ln>
        </p:spPr>
        <p:txBody>
          <a:bodyPr/>
          <a:lstStyle/>
          <a:p>
            <a:endParaRPr lang="zh-CN" altLang="en-US" b="1">
              <a:solidFill>
                <a:srgbClr val="000000"/>
              </a:solidFill>
            </a:endParaRPr>
          </a:p>
        </p:txBody>
      </p:sp>
      <p:sp>
        <p:nvSpPr>
          <p:cNvPr id="31" name="Line 34"/>
          <p:cNvSpPr>
            <a:spLocks noChangeShapeType="1"/>
          </p:cNvSpPr>
          <p:nvPr/>
        </p:nvSpPr>
        <p:spPr bwMode="auto">
          <a:xfrm flipH="1">
            <a:off x="6889750" y="5250983"/>
            <a:ext cx="522288" cy="1587"/>
          </a:xfrm>
          <a:prstGeom prst="line">
            <a:avLst/>
          </a:prstGeom>
          <a:noFill/>
          <a:ln w="28575">
            <a:solidFill>
              <a:srgbClr val="000000"/>
            </a:solidFill>
            <a:round/>
            <a:headEnd/>
            <a:tailEnd type="triangle" w="med" len="lg"/>
          </a:ln>
        </p:spPr>
        <p:txBody>
          <a:bodyPr/>
          <a:lstStyle/>
          <a:p>
            <a:endParaRPr lang="zh-CN" altLang="en-US" b="1">
              <a:solidFill>
                <a:srgbClr val="000000"/>
              </a:solidFill>
            </a:endParaRPr>
          </a:p>
        </p:txBody>
      </p:sp>
      <p:sp>
        <p:nvSpPr>
          <p:cNvPr id="32" name="Line 35"/>
          <p:cNvSpPr>
            <a:spLocks noChangeShapeType="1"/>
          </p:cNvSpPr>
          <p:nvPr/>
        </p:nvSpPr>
        <p:spPr bwMode="auto">
          <a:xfrm flipH="1">
            <a:off x="6889750" y="5555783"/>
            <a:ext cx="522288" cy="1587"/>
          </a:xfrm>
          <a:prstGeom prst="line">
            <a:avLst/>
          </a:prstGeom>
          <a:noFill/>
          <a:ln w="28575">
            <a:solidFill>
              <a:srgbClr val="000000"/>
            </a:solidFill>
            <a:round/>
            <a:headEnd/>
            <a:tailEnd type="triangle" w="med" len="lg"/>
          </a:ln>
        </p:spPr>
        <p:txBody>
          <a:bodyPr/>
          <a:lstStyle/>
          <a:p>
            <a:endParaRPr lang="zh-CN" altLang="en-US" b="1">
              <a:solidFill>
                <a:srgbClr val="000000"/>
              </a:solidFill>
            </a:endParaRPr>
          </a:p>
        </p:txBody>
      </p:sp>
      <p:sp>
        <p:nvSpPr>
          <p:cNvPr id="33" name="Text Box 36"/>
          <p:cNvSpPr txBox="1">
            <a:spLocks noChangeArrowheads="1"/>
          </p:cNvSpPr>
          <p:nvPr/>
        </p:nvSpPr>
        <p:spPr bwMode="auto">
          <a:xfrm>
            <a:off x="1331913" y="5293845"/>
            <a:ext cx="3455987" cy="303213"/>
          </a:xfrm>
          <a:prstGeom prst="rect">
            <a:avLst/>
          </a:prstGeom>
          <a:noFill/>
          <a:ln w="9525">
            <a:noFill/>
            <a:miter lim="800000"/>
            <a:headEnd/>
            <a:tailEnd/>
          </a:ln>
        </p:spPr>
        <p:txBody>
          <a:bodyPr lIns="0" tIns="0" rIns="0" bIns="0"/>
          <a:lstStyle/>
          <a:p>
            <a:pPr marL="179388" lvl="1" algn="r">
              <a:spcBef>
                <a:spcPct val="20000"/>
              </a:spcBef>
              <a:buClr>
                <a:srgbClr val="0000CC"/>
              </a:buClr>
              <a:buSzPct val="75000"/>
            </a:pPr>
            <a:r>
              <a:rPr lang="en-US" altLang="zh-CN" sz="2000" b="1">
                <a:solidFill>
                  <a:srgbClr val="000000"/>
                </a:solidFill>
              </a:rPr>
              <a:t>8086/8088 CPU </a:t>
            </a:r>
            <a:r>
              <a:rPr lang="zh-CN" altLang="en-US" sz="2000" b="1">
                <a:solidFill>
                  <a:srgbClr val="000000"/>
                </a:solidFill>
              </a:rPr>
              <a:t>内部逻辑</a:t>
            </a:r>
          </a:p>
        </p:txBody>
      </p:sp>
      <p:sp>
        <p:nvSpPr>
          <p:cNvPr id="34" name="AutoShape 37"/>
          <p:cNvSpPr>
            <a:spLocks/>
          </p:cNvSpPr>
          <p:nvPr/>
        </p:nvSpPr>
        <p:spPr bwMode="auto">
          <a:xfrm>
            <a:off x="7884460" y="3357095"/>
            <a:ext cx="287338" cy="2305050"/>
          </a:xfrm>
          <a:prstGeom prst="rightBrace">
            <a:avLst>
              <a:gd name="adj1" fmla="val 32460"/>
              <a:gd name="adj2" fmla="val 50000"/>
            </a:avLst>
          </a:prstGeom>
          <a:noFill/>
          <a:ln w="28575">
            <a:solidFill>
              <a:srgbClr val="000000"/>
            </a:solidFill>
            <a:round/>
            <a:headEnd/>
            <a:tailEnd/>
          </a:ln>
        </p:spPr>
        <p:txBody>
          <a:bodyPr/>
          <a:lstStyle/>
          <a:p>
            <a:endParaRPr lang="zh-CN" altLang="en-US" b="1">
              <a:solidFill>
                <a:srgbClr val="000000"/>
              </a:solidFill>
            </a:endParaRPr>
          </a:p>
        </p:txBody>
      </p:sp>
      <p:sp>
        <p:nvSpPr>
          <p:cNvPr id="35" name="Rectangle 38"/>
          <p:cNvSpPr>
            <a:spLocks noChangeArrowheads="1"/>
          </p:cNvSpPr>
          <p:nvPr/>
        </p:nvSpPr>
        <p:spPr bwMode="auto">
          <a:xfrm>
            <a:off x="611188" y="3365163"/>
            <a:ext cx="1565275" cy="454025"/>
          </a:xfrm>
          <a:prstGeom prst="rect">
            <a:avLst/>
          </a:prstGeom>
          <a:solidFill>
            <a:srgbClr val="FFCC99"/>
          </a:solidFill>
          <a:ln w="28575" algn="ctr">
            <a:solidFill>
              <a:srgbClr val="000000"/>
            </a:solidFill>
            <a:miter lim="800000"/>
            <a:headEnd/>
            <a:tailEnd/>
          </a:ln>
          <a:effectLst/>
        </p:spPr>
        <p:txBody>
          <a:bodyPr lIns="0" tIns="0" rIns="0" bIns="0" anchor="ctr" anchorCtr="0"/>
          <a:lstStyle/>
          <a:p>
            <a:pPr marL="342900" indent="-342900">
              <a:spcBef>
                <a:spcPct val="20000"/>
              </a:spcBef>
              <a:buClr>
                <a:srgbClr val="0000CC"/>
              </a:buClr>
              <a:buSzPct val="75000"/>
            </a:pPr>
            <a:r>
              <a:rPr lang="zh-CN" altLang="en-US" sz="2000" b="1">
                <a:solidFill>
                  <a:srgbClr val="000000"/>
                </a:solidFill>
              </a:rPr>
              <a:t>断点中断</a:t>
            </a:r>
          </a:p>
        </p:txBody>
      </p:sp>
      <p:sp>
        <p:nvSpPr>
          <p:cNvPr id="36" name="Line 39"/>
          <p:cNvSpPr>
            <a:spLocks noChangeShapeType="1"/>
          </p:cNvSpPr>
          <p:nvPr/>
        </p:nvSpPr>
        <p:spPr bwMode="auto">
          <a:xfrm>
            <a:off x="2176463" y="3579475"/>
            <a:ext cx="1047750" cy="1588"/>
          </a:xfrm>
          <a:prstGeom prst="line">
            <a:avLst/>
          </a:prstGeom>
          <a:noFill/>
          <a:ln w="28575">
            <a:solidFill>
              <a:srgbClr val="000000"/>
            </a:solidFill>
            <a:round/>
            <a:headEnd/>
            <a:tailEnd type="triangle" w="med" len="lg"/>
          </a:ln>
        </p:spPr>
        <p:txBody>
          <a:bodyPr/>
          <a:lstStyle/>
          <a:p>
            <a:endParaRPr lang="zh-CN" altLang="en-US" b="1">
              <a:solidFill>
                <a:srgbClr val="000000"/>
              </a:solidFill>
            </a:endParaRPr>
          </a:p>
        </p:txBody>
      </p:sp>
      <p:sp>
        <p:nvSpPr>
          <p:cNvPr id="37" name="Text Box 40"/>
          <p:cNvSpPr txBox="1">
            <a:spLocks noChangeArrowheads="1"/>
          </p:cNvSpPr>
          <p:nvPr/>
        </p:nvSpPr>
        <p:spPr bwMode="auto">
          <a:xfrm>
            <a:off x="611188" y="1244260"/>
            <a:ext cx="4176712" cy="427038"/>
          </a:xfrm>
          <a:prstGeom prst="rect">
            <a:avLst/>
          </a:prstGeom>
          <a:noFill/>
          <a:ln w="9525" algn="ctr">
            <a:noFill/>
            <a:miter lim="800000"/>
            <a:headEnd/>
            <a:tailEnd/>
          </a:ln>
          <a:effectLst/>
        </p:spPr>
        <p:txBody>
          <a:bodyPr lIns="0" tIns="0" rIns="0" bIns="0">
            <a:spAutoFit/>
          </a:bodyPr>
          <a:lstStyle/>
          <a:p>
            <a:pPr marL="342900" indent="-342900" algn="l">
              <a:spcBef>
                <a:spcPct val="50000"/>
              </a:spcBef>
              <a:buClr>
                <a:srgbClr val="0000CC"/>
              </a:buClr>
              <a:buSzPct val="75000"/>
            </a:pPr>
            <a:r>
              <a:rPr lang="en-US" altLang="zh-CN" sz="2800" b="1">
                <a:solidFill>
                  <a:srgbClr val="00007D"/>
                </a:solidFill>
              </a:rPr>
              <a:t>8086/8088</a:t>
            </a:r>
            <a:r>
              <a:rPr lang="zh-CN" altLang="en-US" sz="2800" b="1">
                <a:solidFill>
                  <a:srgbClr val="00007D"/>
                </a:solidFill>
              </a:rPr>
              <a:t>中断源类型</a:t>
            </a:r>
          </a:p>
        </p:txBody>
      </p:sp>
      <p:sp>
        <p:nvSpPr>
          <p:cNvPr id="38" name="Text Box 42"/>
          <p:cNvSpPr txBox="1">
            <a:spLocks noChangeArrowheads="1"/>
          </p:cNvSpPr>
          <p:nvPr/>
        </p:nvSpPr>
        <p:spPr bwMode="auto">
          <a:xfrm>
            <a:off x="2849563" y="2312520"/>
            <a:ext cx="144462" cy="144463"/>
          </a:xfrm>
          <a:prstGeom prst="rect">
            <a:avLst/>
          </a:prstGeom>
          <a:noFill/>
          <a:ln w="9525">
            <a:noFill/>
            <a:miter lim="800000"/>
            <a:headEnd/>
            <a:tailEnd/>
          </a:ln>
        </p:spPr>
        <p:txBody>
          <a:bodyPr lIns="0" tIns="0" rIns="0" bIns="0"/>
          <a:lstStyle/>
          <a:p>
            <a:pPr marL="342900" indent="-342900">
              <a:lnSpc>
                <a:spcPct val="80000"/>
              </a:lnSpc>
              <a:buClr>
                <a:srgbClr val="0000CC"/>
              </a:buClr>
              <a:buSzPct val="75000"/>
            </a:pPr>
            <a:r>
              <a:rPr lang="en-US" altLang="zh-CN" sz="1600" b="1">
                <a:solidFill>
                  <a:srgbClr val="000000"/>
                </a:solidFill>
              </a:rPr>
              <a:t>n</a:t>
            </a:r>
          </a:p>
        </p:txBody>
      </p:sp>
      <p:sp>
        <p:nvSpPr>
          <p:cNvPr id="39" name="Text Box 43"/>
          <p:cNvSpPr txBox="1">
            <a:spLocks noChangeArrowheads="1"/>
          </p:cNvSpPr>
          <p:nvPr/>
        </p:nvSpPr>
        <p:spPr bwMode="auto">
          <a:xfrm>
            <a:off x="2851150" y="2701458"/>
            <a:ext cx="144463" cy="144462"/>
          </a:xfrm>
          <a:prstGeom prst="rect">
            <a:avLst/>
          </a:prstGeom>
          <a:noFill/>
          <a:ln w="9525">
            <a:noFill/>
            <a:miter lim="800000"/>
            <a:headEnd/>
            <a:tailEnd/>
          </a:ln>
        </p:spPr>
        <p:txBody>
          <a:bodyPr lIns="0" tIns="0" rIns="0" bIns="0"/>
          <a:lstStyle/>
          <a:p>
            <a:pPr marL="342900" indent="-342900">
              <a:lnSpc>
                <a:spcPct val="80000"/>
              </a:lnSpc>
              <a:buClr>
                <a:srgbClr val="0000CC"/>
              </a:buClr>
              <a:buSzPct val="75000"/>
            </a:pPr>
            <a:r>
              <a:rPr lang="en-US" altLang="zh-CN" sz="1600" b="1">
                <a:solidFill>
                  <a:srgbClr val="000000"/>
                </a:solidFill>
              </a:rPr>
              <a:t>4</a:t>
            </a:r>
          </a:p>
        </p:txBody>
      </p:sp>
      <p:sp>
        <p:nvSpPr>
          <p:cNvPr id="40" name="Text Box 44"/>
          <p:cNvSpPr txBox="1">
            <a:spLocks noChangeArrowheads="1"/>
          </p:cNvSpPr>
          <p:nvPr/>
        </p:nvSpPr>
        <p:spPr bwMode="auto">
          <a:xfrm>
            <a:off x="2836863" y="3357225"/>
            <a:ext cx="144462" cy="144463"/>
          </a:xfrm>
          <a:prstGeom prst="rect">
            <a:avLst/>
          </a:prstGeom>
          <a:noFill/>
          <a:ln w="9525">
            <a:noFill/>
            <a:miter lim="800000"/>
            <a:headEnd/>
            <a:tailEnd/>
          </a:ln>
        </p:spPr>
        <p:txBody>
          <a:bodyPr lIns="0" tIns="0" rIns="0" bIns="0"/>
          <a:lstStyle/>
          <a:p>
            <a:pPr marL="342900" indent="-342900">
              <a:lnSpc>
                <a:spcPct val="80000"/>
              </a:lnSpc>
              <a:buClr>
                <a:srgbClr val="0000CC"/>
              </a:buClr>
              <a:buSzPct val="75000"/>
            </a:pPr>
            <a:r>
              <a:rPr lang="en-US" altLang="zh-CN" sz="1600" b="1">
                <a:solidFill>
                  <a:srgbClr val="000000"/>
                </a:solidFill>
              </a:rPr>
              <a:t>3</a:t>
            </a:r>
          </a:p>
        </p:txBody>
      </p:sp>
      <p:sp>
        <p:nvSpPr>
          <p:cNvPr id="41" name="Text Box 45"/>
          <p:cNvSpPr txBox="1">
            <a:spLocks noChangeArrowheads="1"/>
          </p:cNvSpPr>
          <p:nvPr/>
        </p:nvSpPr>
        <p:spPr bwMode="auto">
          <a:xfrm>
            <a:off x="2836863" y="4077950"/>
            <a:ext cx="144462" cy="144463"/>
          </a:xfrm>
          <a:prstGeom prst="rect">
            <a:avLst/>
          </a:prstGeom>
          <a:noFill/>
          <a:ln w="9525">
            <a:noFill/>
            <a:miter lim="800000"/>
            <a:headEnd/>
            <a:tailEnd/>
          </a:ln>
        </p:spPr>
        <p:txBody>
          <a:bodyPr lIns="0" tIns="0" rIns="0" bIns="0"/>
          <a:lstStyle/>
          <a:p>
            <a:pPr marL="342900" indent="-342900">
              <a:lnSpc>
                <a:spcPct val="80000"/>
              </a:lnSpc>
              <a:buClr>
                <a:srgbClr val="0000CC"/>
              </a:buClr>
              <a:buSzPct val="75000"/>
            </a:pPr>
            <a:r>
              <a:rPr lang="en-US" altLang="zh-CN" sz="1600" b="1" smtClean="0">
                <a:solidFill>
                  <a:srgbClr val="000000"/>
                </a:solidFill>
              </a:rPr>
              <a:t>1</a:t>
            </a:r>
            <a:endParaRPr lang="en-US" altLang="zh-CN" sz="1600" b="1">
              <a:solidFill>
                <a:srgbClr val="000000"/>
              </a:solidFill>
            </a:endParaRPr>
          </a:p>
        </p:txBody>
      </p:sp>
      <p:sp>
        <p:nvSpPr>
          <p:cNvPr id="42" name="Text Box 46"/>
          <p:cNvSpPr txBox="1">
            <a:spLocks noChangeArrowheads="1"/>
          </p:cNvSpPr>
          <p:nvPr/>
        </p:nvSpPr>
        <p:spPr bwMode="auto">
          <a:xfrm>
            <a:off x="2836863" y="4473108"/>
            <a:ext cx="144462" cy="144462"/>
          </a:xfrm>
          <a:prstGeom prst="rect">
            <a:avLst/>
          </a:prstGeom>
          <a:noFill/>
          <a:ln w="9525">
            <a:noFill/>
            <a:miter lim="800000"/>
            <a:headEnd/>
            <a:tailEnd/>
          </a:ln>
        </p:spPr>
        <p:txBody>
          <a:bodyPr lIns="0" tIns="0" rIns="0" bIns="0"/>
          <a:lstStyle/>
          <a:p>
            <a:pPr marL="342900" indent="-342900">
              <a:lnSpc>
                <a:spcPct val="80000"/>
              </a:lnSpc>
              <a:buClr>
                <a:srgbClr val="0000CC"/>
              </a:buClr>
              <a:buSzPct val="75000"/>
            </a:pPr>
            <a:r>
              <a:rPr lang="en-US" altLang="zh-CN" sz="1600" b="1" smtClean="0">
                <a:solidFill>
                  <a:srgbClr val="000000"/>
                </a:solidFill>
              </a:rPr>
              <a:t>0</a:t>
            </a:r>
            <a:endParaRPr lang="en-US" altLang="zh-CN" sz="1600" b="1">
              <a:solidFill>
                <a:srgbClr val="000000"/>
              </a:solidFill>
            </a:endParaRPr>
          </a:p>
        </p:txBody>
      </p:sp>
      <p:sp>
        <p:nvSpPr>
          <p:cNvPr id="43" name="Text Box 47"/>
          <p:cNvSpPr txBox="1">
            <a:spLocks noChangeArrowheads="1"/>
          </p:cNvSpPr>
          <p:nvPr/>
        </p:nvSpPr>
        <p:spPr bwMode="auto">
          <a:xfrm>
            <a:off x="4608513" y="2485558"/>
            <a:ext cx="144462" cy="144462"/>
          </a:xfrm>
          <a:prstGeom prst="rect">
            <a:avLst/>
          </a:prstGeom>
          <a:noFill/>
          <a:ln w="9525">
            <a:noFill/>
            <a:miter lim="800000"/>
            <a:headEnd/>
            <a:tailEnd/>
          </a:ln>
        </p:spPr>
        <p:txBody>
          <a:bodyPr lIns="0" tIns="0" rIns="0" bIns="0"/>
          <a:lstStyle/>
          <a:p>
            <a:pPr marL="342900" indent="-342900">
              <a:lnSpc>
                <a:spcPct val="80000"/>
              </a:lnSpc>
              <a:buClr>
                <a:srgbClr val="0000CC"/>
              </a:buClr>
              <a:buSzPct val="75000"/>
            </a:pPr>
            <a:r>
              <a:rPr lang="en-US" altLang="zh-CN" sz="1600" b="1">
                <a:solidFill>
                  <a:srgbClr val="000000"/>
                </a:solidFill>
              </a:rPr>
              <a:t>2</a:t>
            </a:r>
          </a:p>
        </p:txBody>
      </p:sp>
      <p:sp>
        <p:nvSpPr>
          <p:cNvPr id="44" name="Text Box 48"/>
          <p:cNvSpPr txBox="1">
            <a:spLocks noChangeArrowheads="1"/>
          </p:cNvSpPr>
          <p:nvPr/>
        </p:nvSpPr>
        <p:spPr bwMode="auto">
          <a:xfrm>
            <a:off x="8184180" y="3428533"/>
            <a:ext cx="492443" cy="2160587"/>
          </a:xfrm>
          <a:prstGeom prst="rect">
            <a:avLst/>
          </a:prstGeom>
          <a:noFill/>
          <a:ln w="28575" algn="ctr">
            <a:noFill/>
            <a:miter lim="800000"/>
            <a:headEnd/>
            <a:tailEnd type="none" w="med" len="lg"/>
          </a:ln>
          <a:effectLst/>
        </p:spPr>
        <p:txBody>
          <a:bodyPr vert="eaVert">
            <a:spAutoFit/>
          </a:bodyPr>
          <a:lstStyle/>
          <a:p>
            <a:pPr>
              <a:spcBef>
                <a:spcPct val="50000"/>
              </a:spcBef>
            </a:pPr>
            <a:r>
              <a:rPr lang="zh-CN" altLang="en-US" sz="2000" b="1">
                <a:solidFill>
                  <a:srgbClr val="000000"/>
                </a:solidFill>
              </a:rPr>
              <a:t>可屏蔽中断请求</a:t>
            </a:r>
          </a:p>
        </p:txBody>
      </p:sp>
      <p:sp>
        <p:nvSpPr>
          <p:cNvPr id="45" name="Text Box 49"/>
          <p:cNvSpPr txBox="1">
            <a:spLocks noChangeArrowheads="1"/>
          </p:cNvSpPr>
          <p:nvPr/>
        </p:nvSpPr>
        <p:spPr bwMode="auto">
          <a:xfrm>
            <a:off x="1258888" y="5805020"/>
            <a:ext cx="2016125"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b="1" dirty="0">
                <a:solidFill>
                  <a:srgbClr val="000000"/>
                </a:solidFill>
              </a:rPr>
              <a:t>内部中断</a:t>
            </a:r>
          </a:p>
        </p:txBody>
      </p:sp>
      <p:sp>
        <p:nvSpPr>
          <p:cNvPr id="46" name="Text Box 50"/>
          <p:cNvSpPr txBox="1">
            <a:spLocks noChangeArrowheads="1"/>
          </p:cNvSpPr>
          <p:nvPr/>
        </p:nvSpPr>
        <p:spPr bwMode="auto">
          <a:xfrm>
            <a:off x="6156325" y="5805020"/>
            <a:ext cx="2016125"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b="1">
                <a:solidFill>
                  <a:srgbClr val="000000"/>
                </a:solidFill>
              </a:rPr>
              <a:t>外部中断</a:t>
            </a:r>
          </a:p>
        </p:txBody>
      </p:sp>
      <p:sp>
        <p:nvSpPr>
          <p:cNvPr id="47" name="Text Box 9"/>
          <p:cNvSpPr txBox="1">
            <a:spLocks noChangeArrowheads="1"/>
          </p:cNvSpPr>
          <p:nvPr/>
        </p:nvSpPr>
        <p:spPr bwMode="auto">
          <a:xfrm>
            <a:off x="5025576" y="4627546"/>
            <a:ext cx="495300" cy="220662"/>
          </a:xfrm>
          <a:prstGeom prst="rect">
            <a:avLst/>
          </a:prstGeom>
          <a:noFill/>
          <a:ln w="9525">
            <a:noFill/>
            <a:miter lim="800000"/>
            <a:headEnd/>
            <a:tailEnd/>
          </a:ln>
        </p:spPr>
        <p:txBody>
          <a:bodyPr lIns="0" tIns="0" rIns="0" bIns="0"/>
          <a:lstStyle/>
          <a:p>
            <a:pPr marL="342900" indent="-342900" algn="just">
              <a:spcBef>
                <a:spcPct val="20000"/>
              </a:spcBef>
              <a:buClr>
                <a:srgbClr val="0000CC"/>
              </a:buClr>
              <a:buSzPct val="75000"/>
            </a:pPr>
            <a:r>
              <a:rPr lang="en-US" altLang="zh-CN" sz="1600" b="1" smtClean="0">
                <a:solidFill>
                  <a:srgbClr val="00007D"/>
                </a:solidFill>
              </a:rPr>
              <a:t>INTA</a:t>
            </a:r>
            <a:endParaRPr lang="en-US" altLang="zh-CN" sz="1600" b="1">
              <a:solidFill>
                <a:srgbClr val="00007D"/>
              </a:solidFill>
            </a:endParaRPr>
          </a:p>
        </p:txBody>
      </p:sp>
      <p:sp>
        <p:nvSpPr>
          <p:cNvPr id="48" name="Line 27"/>
          <p:cNvSpPr>
            <a:spLocks noChangeShapeType="1"/>
          </p:cNvSpPr>
          <p:nvPr/>
        </p:nvSpPr>
        <p:spPr bwMode="auto">
          <a:xfrm>
            <a:off x="4427980" y="4847684"/>
            <a:ext cx="1220787" cy="0"/>
          </a:xfrm>
          <a:prstGeom prst="line">
            <a:avLst/>
          </a:prstGeom>
          <a:noFill/>
          <a:ln w="28575">
            <a:solidFill>
              <a:srgbClr val="000000"/>
            </a:solidFill>
            <a:round/>
            <a:headEnd/>
            <a:tailEnd type="triangle" w="med" len="lg"/>
          </a:ln>
        </p:spPr>
        <p:txBody>
          <a:bodyPr/>
          <a:lstStyle/>
          <a:p>
            <a:endParaRPr lang="zh-CN" altLang="en-US" b="1">
              <a:solidFill>
                <a:srgbClr val="000000"/>
              </a:solidFill>
            </a:endParaRPr>
          </a:p>
        </p:txBody>
      </p:sp>
      <p:sp>
        <p:nvSpPr>
          <p:cNvPr id="49" name="Line 29"/>
          <p:cNvSpPr>
            <a:spLocks noChangeShapeType="1"/>
          </p:cNvSpPr>
          <p:nvPr/>
        </p:nvSpPr>
        <p:spPr bwMode="auto">
          <a:xfrm flipH="1">
            <a:off x="6876320" y="4048347"/>
            <a:ext cx="522288" cy="0"/>
          </a:xfrm>
          <a:prstGeom prst="line">
            <a:avLst/>
          </a:prstGeom>
          <a:noFill/>
          <a:ln w="28575">
            <a:solidFill>
              <a:srgbClr val="000000"/>
            </a:solidFill>
            <a:round/>
            <a:headEnd/>
            <a:tailEnd type="triangle" w="med" len="lg"/>
          </a:ln>
        </p:spPr>
        <p:txBody>
          <a:bodyPr/>
          <a:lstStyle/>
          <a:p>
            <a:endParaRPr lang="zh-CN" altLang="en-US" b="1">
              <a:solidFill>
                <a:srgbClr val="000000"/>
              </a:solidFill>
            </a:endParaRPr>
          </a:p>
        </p:txBody>
      </p:sp>
      <p:sp>
        <p:nvSpPr>
          <p:cNvPr id="50" name="Text Box 9"/>
          <p:cNvSpPr txBox="1">
            <a:spLocks noChangeArrowheads="1"/>
          </p:cNvSpPr>
          <p:nvPr/>
        </p:nvSpPr>
        <p:spPr bwMode="auto">
          <a:xfrm>
            <a:off x="7461170" y="3320318"/>
            <a:ext cx="495300" cy="220662"/>
          </a:xfrm>
          <a:prstGeom prst="rect">
            <a:avLst/>
          </a:prstGeom>
          <a:noFill/>
          <a:ln w="9525">
            <a:noFill/>
            <a:miter lim="800000"/>
            <a:headEnd/>
            <a:tailEnd/>
          </a:ln>
        </p:spPr>
        <p:txBody>
          <a:bodyPr lIns="0" tIns="0" rIns="0" bIns="0"/>
          <a:lstStyle/>
          <a:p>
            <a:pPr marL="342900" indent="-342900" algn="just">
              <a:spcBef>
                <a:spcPct val="20000"/>
              </a:spcBef>
              <a:buClr>
                <a:srgbClr val="0000CC"/>
              </a:buClr>
              <a:buSzPct val="75000"/>
            </a:pPr>
            <a:r>
              <a:rPr lang="en-US" altLang="zh-CN" sz="1600" b="1" smtClean="0">
                <a:solidFill>
                  <a:srgbClr val="00007D"/>
                </a:solidFill>
              </a:rPr>
              <a:t>IR0</a:t>
            </a:r>
            <a:endParaRPr lang="en-US" altLang="zh-CN" sz="1600" b="1">
              <a:solidFill>
                <a:srgbClr val="00007D"/>
              </a:solidFill>
            </a:endParaRPr>
          </a:p>
        </p:txBody>
      </p:sp>
      <p:sp>
        <p:nvSpPr>
          <p:cNvPr id="51" name="Text Box 9"/>
          <p:cNvSpPr txBox="1">
            <a:spLocks noChangeArrowheads="1"/>
          </p:cNvSpPr>
          <p:nvPr/>
        </p:nvSpPr>
        <p:spPr bwMode="auto">
          <a:xfrm>
            <a:off x="7452400" y="3612990"/>
            <a:ext cx="495300" cy="220662"/>
          </a:xfrm>
          <a:prstGeom prst="rect">
            <a:avLst/>
          </a:prstGeom>
          <a:noFill/>
          <a:ln w="9525">
            <a:noFill/>
            <a:miter lim="800000"/>
            <a:headEnd/>
            <a:tailEnd/>
          </a:ln>
        </p:spPr>
        <p:txBody>
          <a:bodyPr lIns="0" tIns="0" rIns="0" bIns="0"/>
          <a:lstStyle/>
          <a:p>
            <a:pPr marL="342900" indent="-342900" algn="just">
              <a:spcBef>
                <a:spcPct val="20000"/>
              </a:spcBef>
              <a:buClr>
                <a:srgbClr val="0000CC"/>
              </a:buClr>
              <a:buSzPct val="75000"/>
            </a:pPr>
            <a:r>
              <a:rPr lang="en-US" altLang="zh-CN" sz="1600" b="1" smtClean="0">
                <a:solidFill>
                  <a:srgbClr val="00007D"/>
                </a:solidFill>
              </a:rPr>
              <a:t>IR1</a:t>
            </a:r>
            <a:endParaRPr lang="en-US" altLang="zh-CN" sz="1600" b="1">
              <a:solidFill>
                <a:srgbClr val="00007D"/>
              </a:solidFill>
            </a:endParaRPr>
          </a:p>
        </p:txBody>
      </p:sp>
      <p:sp>
        <p:nvSpPr>
          <p:cNvPr id="52" name="Text Box 9"/>
          <p:cNvSpPr txBox="1">
            <a:spLocks noChangeArrowheads="1"/>
          </p:cNvSpPr>
          <p:nvPr/>
        </p:nvSpPr>
        <p:spPr bwMode="auto">
          <a:xfrm>
            <a:off x="7452400" y="3901030"/>
            <a:ext cx="495300" cy="220662"/>
          </a:xfrm>
          <a:prstGeom prst="rect">
            <a:avLst/>
          </a:prstGeom>
          <a:noFill/>
          <a:ln w="9525">
            <a:noFill/>
            <a:miter lim="800000"/>
            <a:headEnd/>
            <a:tailEnd/>
          </a:ln>
        </p:spPr>
        <p:txBody>
          <a:bodyPr lIns="0" tIns="0" rIns="0" bIns="0"/>
          <a:lstStyle/>
          <a:p>
            <a:pPr marL="342900" indent="-342900" algn="just">
              <a:spcBef>
                <a:spcPct val="20000"/>
              </a:spcBef>
              <a:buClr>
                <a:srgbClr val="0000CC"/>
              </a:buClr>
              <a:buSzPct val="75000"/>
            </a:pPr>
            <a:r>
              <a:rPr lang="en-US" altLang="zh-CN" sz="1600" b="1" smtClean="0">
                <a:solidFill>
                  <a:srgbClr val="00007D"/>
                </a:solidFill>
              </a:rPr>
              <a:t>IR2</a:t>
            </a:r>
            <a:endParaRPr lang="en-US" altLang="zh-CN" sz="1600" b="1">
              <a:solidFill>
                <a:srgbClr val="00007D"/>
              </a:solidFill>
            </a:endParaRPr>
          </a:p>
        </p:txBody>
      </p:sp>
      <p:sp>
        <p:nvSpPr>
          <p:cNvPr id="53" name="Text Box 9"/>
          <p:cNvSpPr txBox="1">
            <a:spLocks noChangeArrowheads="1"/>
          </p:cNvSpPr>
          <p:nvPr/>
        </p:nvSpPr>
        <p:spPr bwMode="auto">
          <a:xfrm>
            <a:off x="7452400" y="4221345"/>
            <a:ext cx="495300" cy="220662"/>
          </a:xfrm>
          <a:prstGeom prst="rect">
            <a:avLst/>
          </a:prstGeom>
          <a:noFill/>
          <a:ln w="9525">
            <a:noFill/>
            <a:miter lim="800000"/>
            <a:headEnd/>
            <a:tailEnd/>
          </a:ln>
        </p:spPr>
        <p:txBody>
          <a:bodyPr lIns="0" tIns="0" rIns="0" bIns="0"/>
          <a:lstStyle/>
          <a:p>
            <a:pPr marL="342900" indent="-342900" algn="just">
              <a:spcBef>
                <a:spcPct val="20000"/>
              </a:spcBef>
              <a:buClr>
                <a:srgbClr val="0000CC"/>
              </a:buClr>
              <a:buSzPct val="75000"/>
            </a:pPr>
            <a:r>
              <a:rPr lang="en-US" altLang="zh-CN" sz="1600" b="1" smtClean="0">
                <a:solidFill>
                  <a:srgbClr val="00007D"/>
                </a:solidFill>
              </a:rPr>
              <a:t>IR3</a:t>
            </a:r>
            <a:endParaRPr lang="en-US" altLang="zh-CN" sz="1600" b="1">
              <a:solidFill>
                <a:srgbClr val="00007D"/>
              </a:solidFill>
            </a:endParaRPr>
          </a:p>
        </p:txBody>
      </p:sp>
      <p:sp>
        <p:nvSpPr>
          <p:cNvPr id="54" name="Text Box 9"/>
          <p:cNvSpPr txBox="1">
            <a:spLocks noChangeArrowheads="1"/>
          </p:cNvSpPr>
          <p:nvPr/>
        </p:nvSpPr>
        <p:spPr bwMode="auto">
          <a:xfrm>
            <a:off x="7452400" y="4527605"/>
            <a:ext cx="495300" cy="220662"/>
          </a:xfrm>
          <a:prstGeom prst="rect">
            <a:avLst/>
          </a:prstGeom>
          <a:noFill/>
          <a:ln w="9525">
            <a:noFill/>
            <a:miter lim="800000"/>
            <a:headEnd/>
            <a:tailEnd/>
          </a:ln>
        </p:spPr>
        <p:txBody>
          <a:bodyPr lIns="0" tIns="0" rIns="0" bIns="0"/>
          <a:lstStyle/>
          <a:p>
            <a:pPr marL="342900" indent="-342900" algn="just">
              <a:spcBef>
                <a:spcPct val="20000"/>
              </a:spcBef>
              <a:buClr>
                <a:srgbClr val="0000CC"/>
              </a:buClr>
              <a:buSzPct val="75000"/>
            </a:pPr>
            <a:r>
              <a:rPr lang="en-US" altLang="zh-CN" sz="1600" b="1" smtClean="0">
                <a:solidFill>
                  <a:srgbClr val="00007D"/>
                </a:solidFill>
              </a:rPr>
              <a:t>IR4</a:t>
            </a:r>
            <a:endParaRPr lang="en-US" altLang="zh-CN" sz="1600" b="1">
              <a:solidFill>
                <a:srgbClr val="00007D"/>
              </a:solidFill>
            </a:endParaRPr>
          </a:p>
        </p:txBody>
      </p:sp>
      <p:sp>
        <p:nvSpPr>
          <p:cNvPr id="55" name="Text Box 9"/>
          <p:cNvSpPr txBox="1">
            <a:spLocks noChangeArrowheads="1"/>
          </p:cNvSpPr>
          <p:nvPr/>
        </p:nvSpPr>
        <p:spPr bwMode="auto">
          <a:xfrm>
            <a:off x="7452400" y="4832529"/>
            <a:ext cx="495300" cy="220662"/>
          </a:xfrm>
          <a:prstGeom prst="rect">
            <a:avLst/>
          </a:prstGeom>
          <a:noFill/>
          <a:ln w="9525">
            <a:noFill/>
            <a:miter lim="800000"/>
            <a:headEnd/>
            <a:tailEnd/>
          </a:ln>
        </p:spPr>
        <p:txBody>
          <a:bodyPr lIns="0" tIns="0" rIns="0" bIns="0"/>
          <a:lstStyle/>
          <a:p>
            <a:pPr marL="342900" indent="-342900" algn="just">
              <a:spcBef>
                <a:spcPct val="20000"/>
              </a:spcBef>
              <a:buClr>
                <a:srgbClr val="0000CC"/>
              </a:buClr>
              <a:buSzPct val="75000"/>
            </a:pPr>
            <a:r>
              <a:rPr lang="en-US" altLang="zh-CN" sz="1600" b="1" smtClean="0">
                <a:solidFill>
                  <a:srgbClr val="00007D"/>
                </a:solidFill>
              </a:rPr>
              <a:t>IR5</a:t>
            </a:r>
            <a:endParaRPr lang="en-US" altLang="zh-CN" sz="1600" b="1">
              <a:solidFill>
                <a:srgbClr val="00007D"/>
              </a:solidFill>
            </a:endParaRPr>
          </a:p>
        </p:txBody>
      </p:sp>
      <p:sp>
        <p:nvSpPr>
          <p:cNvPr id="56" name="Text Box 9"/>
          <p:cNvSpPr txBox="1">
            <a:spLocks noChangeArrowheads="1"/>
          </p:cNvSpPr>
          <p:nvPr/>
        </p:nvSpPr>
        <p:spPr bwMode="auto">
          <a:xfrm>
            <a:off x="7452400" y="5135959"/>
            <a:ext cx="495300" cy="220662"/>
          </a:xfrm>
          <a:prstGeom prst="rect">
            <a:avLst/>
          </a:prstGeom>
          <a:noFill/>
          <a:ln w="9525">
            <a:noFill/>
            <a:miter lim="800000"/>
            <a:headEnd/>
            <a:tailEnd/>
          </a:ln>
        </p:spPr>
        <p:txBody>
          <a:bodyPr lIns="0" tIns="0" rIns="0" bIns="0"/>
          <a:lstStyle/>
          <a:p>
            <a:pPr marL="342900" indent="-342900" algn="just">
              <a:spcBef>
                <a:spcPct val="20000"/>
              </a:spcBef>
              <a:buClr>
                <a:srgbClr val="0000CC"/>
              </a:buClr>
              <a:buSzPct val="75000"/>
            </a:pPr>
            <a:r>
              <a:rPr lang="en-US" altLang="zh-CN" sz="1600" b="1" smtClean="0">
                <a:solidFill>
                  <a:srgbClr val="00007D"/>
                </a:solidFill>
              </a:rPr>
              <a:t>IR6</a:t>
            </a:r>
            <a:endParaRPr lang="en-US" altLang="zh-CN" sz="1600" b="1">
              <a:solidFill>
                <a:srgbClr val="00007D"/>
              </a:solidFill>
            </a:endParaRPr>
          </a:p>
        </p:txBody>
      </p:sp>
      <p:sp>
        <p:nvSpPr>
          <p:cNvPr id="57" name="Text Box 9"/>
          <p:cNvSpPr txBox="1">
            <a:spLocks noChangeArrowheads="1"/>
          </p:cNvSpPr>
          <p:nvPr/>
        </p:nvSpPr>
        <p:spPr bwMode="auto">
          <a:xfrm>
            <a:off x="7452400" y="5445515"/>
            <a:ext cx="495300" cy="220662"/>
          </a:xfrm>
          <a:prstGeom prst="rect">
            <a:avLst/>
          </a:prstGeom>
          <a:noFill/>
          <a:ln w="9525">
            <a:noFill/>
            <a:miter lim="800000"/>
            <a:headEnd/>
            <a:tailEnd/>
          </a:ln>
        </p:spPr>
        <p:txBody>
          <a:bodyPr lIns="0" tIns="0" rIns="0" bIns="0"/>
          <a:lstStyle/>
          <a:p>
            <a:pPr marL="342900" indent="-342900" algn="just">
              <a:spcBef>
                <a:spcPct val="20000"/>
              </a:spcBef>
              <a:buClr>
                <a:srgbClr val="0000CC"/>
              </a:buClr>
              <a:buSzPct val="75000"/>
            </a:pPr>
            <a:r>
              <a:rPr lang="en-US" altLang="zh-CN" sz="1600" b="1" smtClean="0">
                <a:solidFill>
                  <a:srgbClr val="00007D"/>
                </a:solidFill>
              </a:rPr>
              <a:t>IR7</a:t>
            </a:r>
            <a:endParaRPr lang="en-US" altLang="zh-CN" sz="1600" b="1">
              <a:solidFill>
                <a:srgbClr val="00007D"/>
              </a:solidFill>
            </a:endParaRPr>
          </a:p>
        </p:txBody>
      </p:sp>
      <p:cxnSp>
        <p:nvCxnSpPr>
          <p:cNvPr id="58" name="直接连接符 57"/>
          <p:cNvCxnSpPr/>
          <p:nvPr/>
        </p:nvCxnSpPr>
        <p:spPr bwMode="auto">
          <a:xfrm>
            <a:off x="5021913" y="4635501"/>
            <a:ext cx="438502" cy="0"/>
          </a:xfrm>
          <a:prstGeom prst="line">
            <a:avLst/>
          </a:prstGeom>
          <a:solidFill>
            <a:schemeClr val="accent1"/>
          </a:solidFill>
          <a:ln w="28575" cap="flat" cmpd="sng" algn="ctr">
            <a:solidFill>
              <a:srgbClr val="000099"/>
            </a:solidFill>
            <a:prstDash val="solid"/>
            <a:round/>
            <a:headEnd type="none" w="med" len="med"/>
            <a:tailEnd type="none" w="med" len="med"/>
          </a:ln>
          <a:effectLst/>
        </p:spPr>
      </p:cxnSp>
      <p:sp>
        <p:nvSpPr>
          <p:cNvPr id="59" name="左右箭头 58"/>
          <p:cNvSpPr/>
          <p:nvPr/>
        </p:nvSpPr>
        <p:spPr bwMode="auto">
          <a:xfrm>
            <a:off x="4459971" y="3654919"/>
            <a:ext cx="1207403" cy="327808"/>
          </a:xfrm>
          <a:prstGeom prst="leftRightArrow">
            <a:avLst>
              <a:gd name="adj1" fmla="val 43775"/>
              <a:gd name="adj2" fmla="val 50000"/>
            </a:avLst>
          </a:prstGeom>
          <a:solidFill>
            <a:srgbClr val="FFCCFF"/>
          </a:solidFill>
          <a:ln w="25400" cap="flat" cmpd="sng" algn="ctr">
            <a:solidFill>
              <a:srgbClr val="D60093"/>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endParaRPr lang="zh-CN" altLang="en-US" smtClean="0">
              <a:solidFill>
                <a:srgbClr val="000000"/>
              </a:solidFill>
            </a:endParaRPr>
          </a:p>
        </p:txBody>
      </p:sp>
      <p:sp>
        <p:nvSpPr>
          <p:cNvPr id="60" name="Text Box 9"/>
          <p:cNvSpPr txBox="1">
            <a:spLocks noChangeArrowheads="1"/>
          </p:cNvSpPr>
          <p:nvPr/>
        </p:nvSpPr>
        <p:spPr bwMode="auto">
          <a:xfrm>
            <a:off x="4593087" y="3435051"/>
            <a:ext cx="786096" cy="220662"/>
          </a:xfrm>
          <a:prstGeom prst="rect">
            <a:avLst/>
          </a:prstGeom>
          <a:noFill/>
          <a:ln w="9525">
            <a:noFill/>
            <a:miter lim="800000"/>
            <a:headEnd/>
            <a:tailEnd/>
          </a:ln>
        </p:spPr>
        <p:txBody>
          <a:bodyPr lIns="0" tIns="0" rIns="0" bIns="0"/>
          <a:lstStyle/>
          <a:p>
            <a:pPr marL="342900" indent="-342900">
              <a:spcBef>
                <a:spcPct val="20000"/>
              </a:spcBef>
              <a:buClr>
                <a:srgbClr val="0000CC"/>
              </a:buClr>
              <a:buSzPct val="75000"/>
            </a:pPr>
            <a:r>
              <a:rPr lang="en-US" altLang="zh-CN" sz="1600" b="1" dirty="0" smtClean="0">
                <a:solidFill>
                  <a:srgbClr val="D60093"/>
                </a:solidFill>
              </a:rPr>
              <a:t>D</a:t>
            </a:r>
            <a:r>
              <a:rPr lang="en-US" altLang="zh-CN" sz="1600" b="1" baseline="-25000" dirty="0" smtClean="0">
                <a:solidFill>
                  <a:srgbClr val="D60093"/>
                </a:solidFill>
              </a:rPr>
              <a:t>0</a:t>
            </a:r>
            <a:r>
              <a:rPr lang="zh-CN" altLang="en-US" sz="1600" b="1" dirty="0" smtClean="0">
                <a:solidFill>
                  <a:srgbClr val="D60093"/>
                </a:solidFill>
              </a:rPr>
              <a:t>～</a:t>
            </a:r>
            <a:r>
              <a:rPr lang="en-US" altLang="zh-CN" sz="1600" b="1" dirty="0" smtClean="0">
                <a:solidFill>
                  <a:srgbClr val="D60093"/>
                </a:solidFill>
              </a:rPr>
              <a:t>D</a:t>
            </a:r>
            <a:r>
              <a:rPr lang="en-US" altLang="zh-CN" sz="1600" b="1" baseline="-25000" dirty="0" smtClean="0">
                <a:solidFill>
                  <a:srgbClr val="D60093"/>
                </a:solidFill>
              </a:rPr>
              <a:t>7</a:t>
            </a:r>
            <a:endParaRPr lang="en-US" altLang="zh-CN" sz="1600" b="1" baseline="-25000" dirty="0">
              <a:solidFill>
                <a:srgbClr val="D60093"/>
              </a:solidFill>
            </a:endParaRPr>
          </a:p>
        </p:txBody>
      </p:sp>
      <p:sp>
        <p:nvSpPr>
          <p:cNvPr id="61" name="Line 27"/>
          <p:cNvSpPr>
            <a:spLocks noChangeShapeType="1"/>
          </p:cNvSpPr>
          <p:nvPr/>
        </p:nvSpPr>
        <p:spPr bwMode="auto">
          <a:xfrm flipH="1">
            <a:off x="4876299" y="3816869"/>
            <a:ext cx="487811" cy="0"/>
          </a:xfrm>
          <a:prstGeom prst="line">
            <a:avLst/>
          </a:prstGeom>
          <a:noFill/>
          <a:ln w="28575">
            <a:solidFill>
              <a:srgbClr val="D60093"/>
            </a:solidFill>
            <a:round/>
            <a:headEnd/>
            <a:tailEnd type="triangle" w="med" len="lg"/>
          </a:ln>
        </p:spPr>
        <p:txBody>
          <a:bodyPr/>
          <a:lstStyle/>
          <a:p>
            <a:endParaRPr lang="zh-CN" altLang="en-US" b="1">
              <a:solidFill>
                <a:srgbClr val="000000"/>
              </a:solidFill>
            </a:endParaRPr>
          </a:p>
        </p:txBody>
      </p:sp>
      <p:grpSp>
        <p:nvGrpSpPr>
          <p:cNvPr id="79" name="组合 78"/>
          <p:cNvGrpSpPr/>
          <p:nvPr/>
        </p:nvGrpSpPr>
        <p:grpSpPr>
          <a:xfrm>
            <a:off x="4282398" y="5934713"/>
            <a:ext cx="1549165" cy="184360"/>
            <a:chOff x="3707880" y="6597440"/>
            <a:chExt cx="1549165" cy="184360"/>
          </a:xfrm>
        </p:grpSpPr>
        <p:cxnSp>
          <p:nvCxnSpPr>
            <p:cNvPr id="63" name="直接连接符 62"/>
            <p:cNvCxnSpPr/>
            <p:nvPr/>
          </p:nvCxnSpPr>
          <p:spPr bwMode="auto">
            <a:xfrm>
              <a:off x="3707880" y="6597440"/>
              <a:ext cx="216030" cy="0"/>
            </a:xfrm>
            <a:prstGeom prst="line">
              <a:avLst/>
            </a:prstGeom>
            <a:noFill/>
            <a:ln w="28575" cap="flat" cmpd="sng" algn="ctr">
              <a:solidFill>
                <a:srgbClr val="0000FF"/>
              </a:solidFill>
              <a:prstDash val="solid"/>
              <a:round/>
              <a:headEnd type="none" w="med" len="med"/>
              <a:tailEnd type="none" w="med" len="lg"/>
            </a:ln>
            <a:effectLst/>
          </p:spPr>
        </p:cxnSp>
        <p:cxnSp>
          <p:nvCxnSpPr>
            <p:cNvPr id="65" name="直接连接符 64"/>
            <p:cNvCxnSpPr/>
            <p:nvPr/>
          </p:nvCxnSpPr>
          <p:spPr bwMode="auto">
            <a:xfrm>
              <a:off x="3923910" y="6597440"/>
              <a:ext cx="0" cy="184360"/>
            </a:xfrm>
            <a:prstGeom prst="line">
              <a:avLst/>
            </a:prstGeom>
            <a:noFill/>
            <a:ln w="28575" cap="flat" cmpd="sng" algn="ctr">
              <a:solidFill>
                <a:srgbClr val="0000FF"/>
              </a:solidFill>
              <a:prstDash val="solid"/>
              <a:round/>
              <a:headEnd type="none" w="med" len="med"/>
              <a:tailEnd type="none" w="med" len="lg"/>
            </a:ln>
            <a:effectLst/>
          </p:spPr>
        </p:cxnSp>
        <p:cxnSp>
          <p:nvCxnSpPr>
            <p:cNvPr id="67" name="直接连接符 66"/>
            <p:cNvCxnSpPr/>
            <p:nvPr/>
          </p:nvCxnSpPr>
          <p:spPr bwMode="auto">
            <a:xfrm>
              <a:off x="3923910" y="6781800"/>
              <a:ext cx="288040" cy="0"/>
            </a:xfrm>
            <a:prstGeom prst="line">
              <a:avLst/>
            </a:prstGeom>
            <a:noFill/>
            <a:ln w="28575" cap="flat" cmpd="sng" algn="ctr">
              <a:solidFill>
                <a:srgbClr val="0000FF"/>
              </a:solidFill>
              <a:prstDash val="solid"/>
              <a:round/>
              <a:headEnd type="none" w="med" len="med"/>
              <a:tailEnd type="none" w="med" len="lg"/>
            </a:ln>
            <a:effectLst/>
          </p:spPr>
        </p:cxnSp>
        <p:cxnSp>
          <p:nvCxnSpPr>
            <p:cNvPr id="69" name="直接连接符 68"/>
            <p:cNvCxnSpPr/>
            <p:nvPr/>
          </p:nvCxnSpPr>
          <p:spPr bwMode="auto">
            <a:xfrm flipV="1">
              <a:off x="4211950" y="6597440"/>
              <a:ext cx="0" cy="184360"/>
            </a:xfrm>
            <a:prstGeom prst="line">
              <a:avLst/>
            </a:prstGeom>
            <a:noFill/>
            <a:ln w="28575" cap="flat" cmpd="sng" algn="ctr">
              <a:solidFill>
                <a:srgbClr val="0000FF"/>
              </a:solidFill>
              <a:prstDash val="solid"/>
              <a:round/>
              <a:headEnd type="none" w="med" len="med"/>
              <a:tailEnd type="none" w="med" len="lg"/>
            </a:ln>
            <a:effectLst/>
          </p:spPr>
        </p:cxnSp>
        <p:cxnSp>
          <p:nvCxnSpPr>
            <p:cNvPr id="70" name="直接连接符 69"/>
            <p:cNvCxnSpPr/>
            <p:nvPr/>
          </p:nvCxnSpPr>
          <p:spPr bwMode="auto">
            <a:xfrm>
              <a:off x="4211950" y="6597440"/>
              <a:ext cx="541025" cy="0"/>
            </a:xfrm>
            <a:prstGeom prst="line">
              <a:avLst/>
            </a:prstGeom>
            <a:noFill/>
            <a:ln w="28575" cap="flat" cmpd="sng" algn="ctr">
              <a:solidFill>
                <a:srgbClr val="0000FF"/>
              </a:solidFill>
              <a:prstDash val="solid"/>
              <a:round/>
              <a:headEnd type="none" w="med" len="med"/>
              <a:tailEnd type="none" w="med" len="lg"/>
            </a:ln>
            <a:effectLst/>
          </p:spPr>
        </p:cxnSp>
        <p:cxnSp>
          <p:nvCxnSpPr>
            <p:cNvPr id="71" name="直接连接符 70"/>
            <p:cNvCxnSpPr/>
            <p:nvPr/>
          </p:nvCxnSpPr>
          <p:spPr bwMode="auto">
            <a:xfrm>
              <a:off x="4752975" y="6597440"/>
              <a:ext cx="0" cy="184360"/>
            </a:xfrm>
            <a:prstGeom prst="line">
              <a:avLst/>
            </a:prstGeom>
            <a:noFill/>
            <a:ln w="28575" cap="flat" cmpd="sng" algn="ctr">
              <a:solidFill>
                <a:srgbClr val="0000FF"/>
              </a:solidFill>
              <a:prstDash val="solid"/>
              <a:round/>
              <a:headEnd type="none" w="med" len="med"/>
              <a:tailEnd type="none" w="med" len="lg"/>
            </a:ln>
            <a:effectLst/>
          </p:spPr>
        </p:cxnSp>
        <p:cxnSp>
          <p:nvCxnSpPr>
            <p:cNvPr id="72" name="直接连接符 71"/>
            <p:cNvCxnSpPr/>
            <p:nvPr/>
          </p:nvCxnSpPr>
          <p:spPr bwMode="auto">
            <a:xfrm>
              <a:off x="4752975" y="6781800"/>
              <a:ext cx="288040" cy="0"/>
            </a:xfrm>
            <a:prstGeom prst="line">
              <a:avLst/>
            </a:prstGeom>
            <a:noFill/>
            <a:ln w="28575" cap="flat" cmpd="sng" algn="ctr">
              <a:solidFill>
                <a:srgbClr val="0000FF"/>
              </a:solidFill>
              <a:prstDash val="solid"/>
              <a:round/>
              <a:headEnd type="none" w="med" len="med"/>
              <a:tailEnd type="none" w="med" len="lg"/>
            </a:ln>
            <a:effectLst/>
          </p:spPr>
        </p:cxnSp>
        <p:cxnSp>
          <p:nvCxnSpPr>
            <p:cNvPr id="73" name="直接连接符 72"/>
            <p:cNvCxnSpPr/>
            <p:nvPr/>
          </p:nvCxnSpPr>
          <p:spPr bwMode="auto">
            <a:xfrm flipV="1">
              <a:off x="5041015" y="6597440"/>
              <a:ext cx="0" cy="184360"/>
            </a:xfrm>
            <a:prstGeom prst="line">
              <a:avLst/>
            </a:prstGeom>
            <a:noFill/>
            <a:ln w="28575" cap="flat" cmpd="sng" algn="ctr">
              <a:solidFill>
                <a:srgbClr val="0000FF"/>
              </a:solidFill>
              <a:prstDash val="solid"/>
              <a:round/>
              <a:headEnd type="none" w="med" len="med"/>
              <a:tailEnd type="none" w="med" len="lg"/>
            </a:ln>
            <a:effectLst/>
          </p:spPr>
        </p:cxnSp>
        <p:cxnSp>
          <p:nvCxnSpPr>
            <p:cNvPr id="78" name="直接连接符 77"/>
            <p:cNvCxnSpPr/>
            <p:nvPr/>
          </p:nvCxnSpPr>
          <p:spPr bwMode="auto">
            <a:xfrm>
              <a:off x="5041015" y="6597440"/>
              <a:ext cx="216030" cy="0"/>
            </a:xfrm>
            <a:prstGeom prst="line">
              <a:avLst/>
            </a:prstGeom>
            <a:noFill/>
            <a:ln w="28575" cap="flat" cmpd="sng" algn="ctr">
              <a:solidFill>
                <a:srgbClr val="0000FF"/>
              </a:solidFill>
              <a:prstDash val="solid"/>
              <a:round/>
              <a:headEnd type="none" w="med" len="med"/>
              <a:tailEnd type="none" w="med" len="lg"/>
            </a:ln>
            <a:effectLst/>
          </p:spPr>
        </p:cxnSp>
      </p:grpSp>
      <p:sp>
        <p:nvSpPr>
          <p:cNvPr id="80" name="任意多边形 79"/>
          <p:cNvSpPr/>
          <p:nvPr/>
        </p:nvSpPr>
        <p:spPr bwMode="auto">
          <a:xfrm>
            <a:off x="5190565" y="4921624"/>
            <a:ext cx="181167" cy="941294"/>
          </a:xfrm>
          <a:custGeom>
            <a:avLst/>
            <a:gdLst>
              <a:gd name="connsiteX0" fmla="*/ 0 w 181167"/>
              <a:gd name="connsiteY0" fmla="*/ 941294 h 941294"/>
              <a:gd name="connsiteX1" fmla="*/ 179294 w 181167"/>
              <a:gd name="connsiteY1" fmla="*/ 528917 h 941294"/>
              <a:gd name="connsiteX2" fmla="*/ 98611 w 181167"/>
              <a:gd name="connsiteY2" fmla="*/ 0 h 941294"/>
            </a:gdLst>
            <a:ahLst/>
            <a:cxnLst>
              <a:cxn ang="0">
                <a:pos x="connsiteX0" y="connsiteY0"/>
              </a:cxn>
              <a:cxn ang="0">
                <a:pos x="connsiteX1" y="connsiteY1"/>
              </a:cxn>
              <a:cxn ang="0">
                <a:pos x="connsiteX2" y="connsiteY2"/>
              </a:cxn>
            </a:cxnLst>
            <a:rect l="l" t="t" r="r" b="b"/>
            <a:pathLst>
              <a:path w="181167" h="941294">
                <a:moveTo>
                  <a:pt x="0" y="941294"/>
                </a:moveTo>
                <a:cubicBezTo>
                  <a:pt x="81429" y="813546"/>
                  <a:pt x="162859" y="685799"/>
                  <a:pt x="179294" y="528917"/>
                </a:cubicBezTo>
                <a:cubicBezTo>
                  <a:pt x="195729" y="372035"/>
                  <a:pt x="98611" y="0"/>
                  <a:pt x="98611" y="0"/>
                </a:cubicBezTo>
              </a:path>
            </a:pathLst>
          </a:custGeom>
          <a:noFill/>
          <a:ln w="12700">
            <a:solidFill>
              <a:srgbClr val="FF6600"/>
            </a:solidFill>
            <a:round/>
            <a:headEnd/>
            <a:tailEnd type="stealth" w="med" len="lg"/>
          </a:ln>
        </p:spPr>
        <p:txBody>
          <a:bodyPr/>
          <a:lstStyle/>
          <a:p>
            <a:endParaRPr lang="zh-CN" altLang="en-US" b="1">
              <a:solidFill>
                <a:srgbClr val="000000"/>
              </a:solidFill>
            </a:endParaRPr>
          </a:p>
        </p:txBody>
      </p:sp>
      <p:sp>
        <p:nvSpPr>
          <p:cNvPr id="81" name="动作按钮: 上一张 80">
            <a:hlinkClick r:id="" action="ppaction://hlinkshowjump?jump=lastslideviewed" highlightClick="1"/>
          </p:cNvPr>
          <p:cNvSpPr/>
          <p:nvPr/>
        </p:nvSpPr>
        <p:spPr bwMode="auto">
          <a:xfrm>
            <a:off x="8398810" y="5517290"/>
            <a:ext cx="434040" cy="447340"/>
          </a:xfrm>
          <a:prstGeom prst="actionButtonReturn">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endParaRPr lang="zh-CN" altLang="en-US" smtClean="0">
              <a:solidFill>
                <a:srgbClr val="000000"/>
              </a:solidFill>
              <a:latin typeface="Arial" charset="0"/>
            </a:endParaRPr>
          </a:p>
        </p:txBody>
      </p:sp>
    </p:spTree>
    <p:extLst>
      <p:ext uri="{BB962C8B-B14F-4D97-AF65-F5344CB8AC3E}">
        <p14:creationId xmlns:p14="http://schemas.microsoft.com/office/powerpoint/2010/main" val="134773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3"/>
          <p:cNvSpPr>
            <a:spLocks noGrp="1" noChangeArrowheads="1"/>
          </p:cNvSpPr>
          <p:nvPr>
            <p:ph type="title"/>
          </p:nvPr>
        </p:nvSpPr>
        <p:spPr>
          <a:xfrm>
            <a:off x="323850" y="333375"/>
            <a:ext cx="8351838" cy="1027113"/>
          </a:xfrm>
        </p:spPr>
        <p:txBody>
          <a:bodyPr anchor="t"/>
          <a:lstStyle/>
          <a:p>
            <a:pPr eaLnBrk="1" hangingPunct="1"/>
            <a:r>
              <a:rPr lang="en-US" altLang="zh-CN" b="1" smtClean="0">
                <a:solidFill>
                  <a:schemeClr val="bg2"/>
                </a:solidFill>
              </a:rPr>
              <a:t>2.1 </a:t>
            </a:r>
            <a:r>
              <a:rPr lang="zh-CN" altLang="en-US" b="1" smtClean="0">
                <a:solidFill>
                  <a:schemeClr val="bg2"/>
                </a:solidFill>
              </a:rPr>
              <a:t>单核处理器</a:t>
            </a:r>
            <a:r>
              <a:rPr lang="en-US" altLang="zh-CN" b="1" smtClean="0">
                <a:solidFill>
                  <a:schemeClr val="bg2"/>
                </a:solidFill>
              </a:rPr>
              <a:t>8086 </a:t>
            </a:r>
            <a:endParaRPr lang="zh-CN" altLang="en-US" b="1" smtClean="0">
              <a:solidFill>
                <a:schemeClr val="bg2"/>
              </a:solidFill>
            </a:endParaRPr>
          </a:p>
        </p:txBody>
      </p:sp>
      <p:sp>
        <p:nvSpPr>
          <p:cNvPr id="20483" name="Rectangle 2"/>
          <p:cNvSpPr>
            <a:spLocks noGrp="1" noChangeArrowheads="1"/>
          </p:cNvSpPr>
          <p:nvPr>
            <p:ph idx="1"/>
          </p:nvPr>
        </p:nvSpPr>
        <p:spPr>
          <a:xfrm>
            <a:off x="457200" y="1557338"/>
            <a:ext cx="8507413" cy="5040312"/>
          </a:xfrm>
        </p:spPr>
        <p:txBody>
          <a:bodyPr/>
          <a:lstStyle/>
          <a:p>
            <a:pPr eaLnBrk="1" hangingPunct="1">
              <a:lnSpc>
                <a:spcPct val="150000"/>
              </a:lnSpc>
              <a:defRPr/>
            </a:pPr>
            <a:r>
              <a:rPr lang="zh-CN" dirty="0" smtClean="0">
                <a:solidFill>
                  <a:srgbClr val="008000"/>
                </a:solidFill>
                <a:latin typeface="黑体" panose="02010609060101010101" pitchFamily="49" charset="-122"/>
                <a:ea typeface="黑体" panose="02010609060101010101" pitchFamily="49" charset="-122"/>
              </a:rPr>
              <a:t>单核</a:t>
            </a:r>
            <a:r>
              <a:rPr lang="zh-CN" altLang="en-US" dirty="0" smtClean="0"/>
              <a:t>处理器是</a:t>
            </a:r>
            <a:r>
              <a:rPr lang="zh-CN" dirty="0" smtClean="0">
                <a:solidFill>
                  <a:srgbClr val="C00000"/>
                </a:solidFill>
                <a:latin typeface="+mn-ea"/>
                <a:ea typeface="+mn-ea"/>
              </a:rPr>
              <a:t>多核</a:t>
            </a:r>
            <a:r>
              <a:rPr lang="zh-CN" altLang="en-US" dirty="0" smtClean="0"/>
              <a:t>处理器的基础。</a:t>
            </a:r>
            <a:endParaRPr lang="en-US" altLang="zh-CN" dirty="0" smtClean="0"/>
          </a:p>
          <a:p>
            <a:pPr eaLnBrk="1" hangingPunct="1">
              <a:lnSpc>
                <a:spcPct val="150000"/>
              </a:lnSpc>
              <a:defRPr/>
            </a:pPr>
            <a:r>
              <a:rPr lang="zh-CN" dirty="0" smtClean="0"/>
              <a:t>从</a:t>
            </a:r>
            <a:r>
              <a:rPr lang="en-US" altLang="zh-CN" dirty="0" smtClean="0"/>
              <a:t>8086 CPU</a:t>
            </a:r>
            <a:r>
              <a:rPr lang="zh-CN" dirty="0" smtClean="0"/>
              <a:t>开始，</a:t>
            </a:r>
            <a:r>
              <a:rPr lang="en-US" altLang="zh-CN" dirty="0" smtClean="0"/>
              <a:t>Intel CPU</a:t>
            </a:r>
            <a:r>
              <a:rPr lang="zh-CN" dirty="0" smtClean="0"/>
              <a:t>设计采用了</a:t>
            </a:r>
            <a:r>
              <a:rPr lang="zh-CN" dirty="0" smtClean="0">
                <a:solidFill>
                  <a:srgbClr val="0000FF"/>
                </a:solidFill>
              </a:rPr>
              <a:t>向后兼容</a:t>
            </a:r>
            <a:r>
              <a:rPr lang="zh-CN" dirty="0" smtClean="0"/>
              <a:t>（</a:t>
            </a:r>
            <a:r>
              <a:rPr lang="en-US" altLang="zh-CN" dirty="0" smtClean="0"/>
              <a:t>backward compatibility</a:t>
            </a:r>
            <a:r>
              <a:rPr lang="zh-CN" dirty="0" smtClean="0"/>
              <a:t>，也称作</a:t>
            </a:r>
            <a:r>
              <a:rPr lang="zh-CN" dirty="0" smtClean="0">
                <a:solidFill>
                  <a:srgbClr val="0000FF"/>
                </a:solidFill>
              </a:rPr>
              <a:t>向下兼容</a:t>
            </a:r>
            <a:r>
              <a:rPr lang="en-US" altLang="zh-CN" dirty="0" smtClean="0"/>
              <a:t>Downward Compatibility</a:t>
            </a:r>
            <a:r>
              <a:rPr lang="zh-CN" dirty="0" smtClean="0"/>
              <a:t>）的特性</a:t>
            </a:r>
            <a:r>
              <a:rPr lang="zh-CN" altLang="en-US" dirty="0" smtClean="0"/>
              <a:t>。</a:t>
            </a:r>
            <a:endParaRPr lang="en-US" altLang="zh-CN" dirty="0" smtClean="0"/>
          </a:p>
          <a:p>
            <a:pPr eaLnBrk="1" hangingPunct="1">
              <a:lnSpc>
                <a:spcPct val="150000"/>
              </a:lnSpc>
              <a:defRPr/>
            </a:pPr>
            <a:r>
              <a:rPr lang="zh-CN" dirty="0" smtClean="0"/>
              <a:t>单核的</a:t>
            </a:r>
            <a:r>
              <a:rPr lang="en-US" altLang="zh-CN" dirty="0" smtClean="0"/>
              <a:t>8086 CPU</a:t>
            </a:r>
            <a:r>
              <a:rPr lang="zh-CN" dirty="0" smtClean="0"/>
              <a:t>成为</a:t>
            </a:r>
            <a:r>
              <a:rPr lang="zh-CN" altLang="en-US" dirty="0" smtClean="0"/>
              <a:t>其后</a:t>
            </a:r>
            <a:r>
              <a:rPr lang="en-US" altLang="zh-CN" dirty="0" smtClean="0"/>
              <a:t>Intel CPU</a:t>
            </a:r>
            <a:r>
              <a:rPr lang="zh-CN" dirty="0" smtClean="0"/>
              <a:t>的基石。</a:t>
            </a:r>
            <a:endParaRPr kumimoji="1" lang="zh-CN" altLang="en-US" dirty="0" smtClean="0">
              <a:latin typeface="Times New Roman" pitchFamily="18" charset="0"/>
            </a:endParaRPr>
          </a:p>
        </p:txBody>
      </p:sp>
      <p:sp>
        <p:nvSpPr>
          <p:cNvPr id="1945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C9BB517-FDA2-4197-AA89-4A4F4CFB9113}" type="slidenum">
              <a:rPr lang="zh-CN" altLang="en-US">
                <a:solidFill>
                  <a:srgbClr val="000000"/>
                </a:solidFill>
                <a:latin typeface="Arial Black" panose="020B0A04020102020204" pitchFamily="34" charset="0"/>
              </a:rPr>
              <a:pPr eaLnBrk="1" hangingPunct="1"/>
              <a:t>2</a:t>
            </a:fld>
            <a:endParaRPr lang="en-US" altLang="zh-CN">
              <a:solidFill>
                <a:srgbClr val="000000"/>
              </a:solidFill>
              <a:latin typeface="Arial Black" panose="020B0A04020102020204" pitchFamily="34" charset="0"/>
            </a:endParaRPr>
          </a:p>
        </p:txBody>
      </p:sp>
    </p:spTree>
    <p:extLst>
      <p:ext uri="{BB962C8B-B14F-4D97-AF65-F5344CB8AC3E}">
        <p14:creationId xmlns:p14="http://schemas.microsoft.com/office/powerpoint/2010/main" val="2528884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9" name="Rectangle 3"/>
          <p:cNvSpPr>
            <a:spLocks noGrp="1" noChangeArrowheads="1"/>
          </p:cNvSpPr>
          <p:nvPr>
            <p:ph type="title"/>
          </p:nvPr>
        </p:nvSpPr>
        <p:spPr>
          <a:xfrm>
            <a:off x="323850" y="333375"/>
            <a:ext cx="8351838" cy="1027113"/>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smtClean="0">
                <a:solidFill>
                  <a:srgbClr val="00007D"/>
                </a:solidFill>
                <a:ea typeface="黑体" pitchFamily="2" charset="-122"/>
              </a:rPr>
              <a:t>8086/8088</a:t>
            </a:r>
            <a:r>
              <a:rPr lang="zh-CN" altLang="en-US" sz="2800" b="1" dirty="0">
                <a:solidFill>
                  <a:srgbClr val="00007D"/>
                </a:solidFill>
                <a:ea typeface="黑体" pitchFamily="2" charset="-122"/>
              </a:rPr>
              <a:t/>
            </a:r>
            <a:br>
              <a:rPr lang="zh-CN" altLang="en-US" sz="2800" b="1" dirty="0">
                <a:solidFill>
                  <a:srgbClr val="00007D"/>
                </a:solidFill>
                <a:ea typeface="黑体" pitchFamily="2" charset="-122"/>
              </a:rPr>
            </a:br>
            <a:r>
              <a:rPr lang="zh-CN" altLang="en-US" sz="2400" b="1" dirty="0">
                <a:solidFill>
                  <a:srgbClr val="00007D"/>
                </a:solidFill>
                <a:ea typeface="黑体" pitchFamily="2" charset="-122"/>
              </a:rPr>
              <a:t>    </a:t>
            </a:r>
            <a:r>
              <a:rPr lang="en-US" altLang="zh-CN" sz="2400" b="1" dirty="0" smtClean="0">
                <a:solidFill>
                  <a:srgbClr val="006600"/>
                </a:solidFill>
                <a:ea typeface="黑体" pitchFamily="2" charset="-122"/>
              </a:rPr>
              <a:t>2.1.4a  </a:t>
            </a:r>
            <a:r>
              <a:rPr lang="en-US" altLang="zh-CN" sz="2400" b="1" dirty="0">
                <a:solidFill>
                  <a:srgbClr val="006600"/>
                </a:solidFill>
                <a:ea typeface="黑体" pitchFamily="2" charset="-122"/>
              </a:rPr>
              <a:t>8086</a:t>
            </a:r>
            <a:r>
              <a:rPr lang="zh-CN" altLang="en-US" sz="2400" b="1" dirty="0">
                <a:solidFill>
                  <a:srgbClr val="006600"/>
                </a:solidFill>
                <a:ea typeface="黑体" pitchFamily="2" charset="-122"/>
              </a:rPr>
              <a:t>芯片引脚</a:t>
            </a:r>
            <a:endParaRPr lang="zh-CN" altLang="en-US" sz="2400" b="1" dirty="0">
              <a:solidFill>
                <a:srgbClr val="FF6600"/>
              </a:solidFill>
              <a:ea typeface="黑体" pitchFamily="2" charset="-122"/>
            </a:endParaRPr>
          </a:p>
        </p:txBody>
      </p:sp>
      <p:sp>
        <p:nvSpPr>
          <p:cNvPr id="777218" name="Rectangle 2"/>
          <p:cNvSpPr>
            <a:spLocks noGrp="1" noChangeArrowheads="1"/>
          </p:cNvSpPr>
          <p:nvPr>
            <p:ph idx="1"/>
          </p:nvPr>
        </p:nvSpPr>
        <p:spPr>
          <a:xfrm>
            <a:off x="179388" y="1628775"/>
            <a:ext cx="4537075" cy="4752975"/>
          </a:xfrm>
        </p:spPr>
        <p:txBody>
          <a:bodyPr/>
          <a:lstStyle/>
          <a:p>
            <a:pPr marL="358775" indent="-358775">
              <a:spcBef>
                <a:spcPts val="600"/>
              </a:spcBef>
              <a:buSzTx/>
              <a:buFont typeface="Wingdings" pitchFamily="2" charset="2"/>
              <a:buAutoNum type="arabicPeriod"/>
            </a:pPr>
            <a:r>
              <a:rPr kumimoji="1" lang="zh-CN" altLang="en-US" sz="2400" b="1" dirty="0">
                <a:latin typeface="Times New Roman" pitchFamily="18" charset="0"/>
              </a:rPr>
              <a:t>电源引脚</a:t>
            </a:r>
          </a:p>
          <a:p>
            <a:pPr marL="358775" indent="-358775">
              <a:spcBef>
                <a:spcPts val="600"/>
              </a:spcBef>
              <a:buSzTx/>
              <a:buFont typeface="Wingdings" pitchFamily="2" charset="2"/>
              <a:buAutoNum type="arabicPeriod"/>
            </a:pPr>
            <a:r>
              <a:rPr kumimoji="1" lang="zh-CN" altLang="en-US" sz="2400" b="1" dirty="0">
                <a:latin typeface="Times New Roman" pitchFamily="18" charset="0"/>
              </a:rPr>
              <a:t>地址、数据线</a:t>
            </a:r>
          </a:p>
          <a:p>
            <a:pPr marL="358775" indent="-358775">
              <a:spcBef>
                <a:spcPts val="600"/>
              </a:spcBef>
              <a:buSzTx/>
              <a:buFont typeface="Wingdings" pitchFamily="2" charset="2"/>
              <a:buAutoNum type="arabicPeriod"/>
            </a:pPr>
            <a:r>
              <a:rPr kumimoji="1" lang="zh-CN" altLang="en-US" sz="2400" b="1" dirty="0">
                <a:latin typeface="Times New Roman" pitchFamily="18" charset="0"/>
              </a:rPr>
              <a:t>时钟、复位</a:t>
            </a:r>
          </a:p>
          <a:p>
            <a:pPr marL="358775" indent="-358775">
              <a:spcBef>
                <a:spcPts val="600"/>
              </a:spcBef>
              <a:buSzTx/>
              <a:buFont typeface="Wingdings" pitchFamily="2" charset="2"/>
              <a:buAutoNum type="arabicPeriod"/>
            </a:pPr>
            <a:r>
              <a:rPr kumimoji="1" lang="zh-CN" altLang="en-US" sz="2400" b="1" dirty="0">
                <a:latin typeface="Times New Roman" pitchFamily="18" charset="0"/>
              </a:rPr>
              <a:t>中断</a:t>
            </a:r>
          </a:p>
          <a:p>
            <a:pPr marL="358775" indent="-358775">
              <a:spcBef>
                <a:spcPts val="600"/>
              </a:spcBef>
              <a:buSzTx/>
              <a:buFont typeface="Wingdings" pitchFamily="2" charset="2"/>
              <a:buAutoNum type="arabicPeriod"/>
            </a:pPr>
            <a:r>
              <a:rPr kumimoji="1" lang="zh-CN" altLang="en-US" sz="2400" b="1" dirty="0">
                <a:latin typeface="Times New Roman" pitchFamily="18" charset="0"/>
              </a:rPr>
              <a:t>最小模式</a:t>
            </a:r>
            <a:r>
              <a:rPr kumimoji="1" lang="en-US" altLang="zh-CN" sz="2400" b="1" dirty="0">
                <a:latin typeface="Times New Roman" pitchFamily="18" charset="0"/>
              </a:rPr>
              <a:t>/</a:t>
            </a:r>
            <a:r>
              <a:rPr kumimoji="1" lang="zh-CN" altLang="en-US" sz="2400" b="1" dirty="0">
                <a:latin typeface="Times New Roman" pitchFamily="18" charset="0"/>
              </a:rPr>
              <a:t>最大模式</a:t>
            </a:r>
          </a:p>
        </p:txBody>
      </p:sp>
      <p:sp>
        <p:nvSpPr>
          <p:cNvPr id="22" name="灯片编号占位符 4"/>
          <p:cNvSpPr>
            <a:spLocks noGrp="1"/>
          </p:cNvSpPr>
          <p:nvPr>
            <p:ph type="sldNum" sz="quarter" idx="11"/>
          </p:nvPr>
        </p:nvSpPr>
        <p:spPr/>
        <p:txBody>
          <a:bodyPr/>
          <a:lstStyle/>
          <a:p>
            <a:fld id="{CF80050E-5160-486C-B705-EC7AF4FF76B8}" type="slidenum">
              <a:rPr lang="zh-CN" altLang="en-US"/>
              <a:pPr/>
              <a:t>20</a:t>
            </a:fld>
            <a:endParaRPr lang="en-US" altLang="zh-CN"/>
          </a:p>
        </p:txBody>
      </p:sp>
      <p:pic>
        <p:nvPicPr>
          <p:cNvPr id="777220"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859338" y="188913"/>
            <a:ext cx="3948112" cy="6408737"/>
          </a:xfrm>
          <a:prstGeom prst="rect">
            <a:avLst/>
          </a:prstGeom>
          <a:noFill/>
          <a:ln w="28575" algn="ctr">
            <a:noFill/>
            <a:miter lim="800000"/>
            <a:headEnd/>
            <a:tailEnd type="none" w="med" len="lg"/>
          </a:ln>
          <a:effectLst/>
        </p:spPr>
      </p:pic>
      <p:sp>
        <p:nvSpPr>
          <p:cNvPr id="777221" name="AutoShape 5"/>
          <p:cNvSpPr>
            <a:spLocks noChangeArrowheads="1"/>
          </p:cNvSpPr>
          <p:nvPr/>
        </p:nvSpPr>
        <p:spPr bwMode="auto">
          <a:xfrm>
            <a:off x="7197725" y="717550"/>
            <a:ext cx="503238" cy="288925"/>
          </a:xfrm>
          <a:prstGeom prst="roundRect">
            <a:avLst>
              <a:gd name="adj" fmla="val 50000"/>
            </a:avLst>
          </a:prstGeom>
          <a:noFill/>
          <a:ln w="38100" algn="ctr">
            <a:solidFill>
              <a:srgbClr val="FF0000"/>
            </a:solidFill>
            <a:round/>
            <a:headEnd/>
            <a:tailEnd type="none" w="med" len="lg"/>
          </a:ln>
          <a:effectLst/>
        </p:spPr>
        <p:txBody>
          <a:bodyPr wrap="none" anchor="ctr"/>
          <a:lstStyle/>
          <a:p>
            <a:endParaRPr lang="zh-CN" altLang="en-US"/>
          </a:p>
        </p:txBody>
      </p:sp>
      <p:sp>
        <p:nvSpPr>
          <p:cNvPr id="777222" name="AutoShape 6"/>
          <p:cNvSpPr>
            <a:spLocks noChangeArrowheads="1"/>
          </p:cNvSpPr>
          <p:nvPr/>
        </p:nvSpPr>
        <p:spPr bwMode="auto">
          <a:xfrm>
            <a:off x="4906963" y="692150"/>
            <a:ext cx="503237" cy="288925"/>
          </a:xfrm>
          <a:prstGeom prst="roundRect">
            <a:avLst>
              <a:gd name="adj" fmla="val 50000"/>
            </a:avLst>
          </a:prstGeom>
          <a:noFill/>
          <a:ln w="38100" algn="ctr">
            <a:solidFill>
              <a:srgbClr val="FF0000"/>
            </a:solidFill>
            <a:round/>
            <a:headEnd/>
            <a:tailEnd type="none" w="med" len="lg"/>
          </a:ln>
          <a:effectLst/>
        </p:spPr>
        <p:txBody>
          <a:bodyPr wrap="none" anchor="ctr"/>
          <a:lstStyle/>
          <a:p>
            <a:endParaRPr lang="zh-CN" altLang="en-US"/>
          </a:p>
        </p:txBody>
      </p:sp>
      <p:sp>
        <p:nvSpPr>
          <p:cNvPr id="777223" name="AutoShape 7"/>
          <p:cNvSpPr>
            <a:spLocks noChangeArrowheads="1"/>
          </p:cNvSpPr>
          <p:nvPr/>
        </p:nvSpPr>
        <p:spPr bwMode="auto">
          <a:xfrm>
            <a:off x="4894263" y="6088063"/>
            <a:ext cx="503237" cy="288925"/>
          </a:xfrm>
          <a:prstGeom prst="roundRect">
            <a:avLst>
              <a:gd name="adj" fmla="val 50000"/>
            </a:avLst>
          </a:prstGeom>
          <a:noFill/>
          <a:ln w="38100" algn="ctr">
            <a:solidFill>
              <a:srgbClr val="FF0000"/>
            </a:solidFill>
            <a:round/>
            <a:headEnd/>
            <a:tailEnd type="none" w="med" len="lg"/>
          </a:ln>
          <a:effectLst/>
        </p:spPr>
        <p:txBody>
          <a:bodyPr wrap="none" anchor="ctr"/>
          <a:lstStyle/>
          <a:p>
            <a:endParaRPr lang="zh-CN" altLang="en-US"/>
          </a:p>
        </p:txBody>
      </p:sp>
      <p:sp>
        <p:nvSpPr>
          <p:cNvPr id="777224" name="AutoShape 8"/>
          <p:cNvSpPr>
            <a:spLocks noChangeArrowheads="1"/>
          </p:cNvSpPr>
          <p:nvPr/>
        </p:nvSpPr>
        <p:spPr bwMode="auto">
          <a:xfrm>
            <a:off x="7215188" y="1273175"/>
            <a:ext cx="768350" cy="1154113"/>
          </a:xfrm>
          <a:prstGeom prst="roundRect">
            <a:avLst>
              <a:gd name="adj" fmla="val 25625"/>
            </a:avLst>
          </a:prstGeom>
          <a:noFill/>
          <a:ln w="38100" algn="ctr">
            <a:solidFill>
              <a:srgbClr val="33CC33"/>
            </a:solidFill>
            <a:round/>
            <a:headEnd/>
            <a:tailEnd type="none" w="med" len="lg"/>
          </a:ln>
          <a:effectLst/>
        </p:spPr>
        <p:txBody>
          <a:bodyPr wrap="none" anchor="ctr"/>
          <a:lstStyle/>
          <a:p>
            <a:endParaRPr lang="zh-CN" altLang="en-US"/>
          </a:p>
        </p:txBody>
      </p:sp>
      <p:sp>
        <p:nvSpPr>
          <p:cNvPr id="777225" name="Freeform 9"/>
          <p:cNvSpPr>
            <a:spLocks/>
          </p:cNvSpPr>
          <p:nvPr/>
        </p:nvSpPr>
        <p:spPr bwMode="auto">
          <a:xfrm>
            <a:off x="4756150" y="5776913"/>
            <a:ext cx="3062288" cy="636587"/>
          </a:xfrm>
          <a:custGeom>
            <a:avLst/>
            <a:gdLst/>
            <a:ahLst/>
            <a:cxnLst>
              <a:cxn ang="0">
                <a:pos x="1920" y="281"/>
              </a:cxn>
              <a:cxn ang="0">
                <a:pos x="1890" y="353"/>
              </a:cxn>
              <a:cxn ang="0">
                <a:pos x="1878" y="389"/>
              </a:cxn>
              <a:cxn ang="0">
                <a:pos x="1842" y="401"/>
              </a:cxn>
              <a:cxn ang="0">
                <a:pos x="1422" y="395"/>
              </a:cxn>
              <a:cxn ang="0">
                <a:pos x="1260" y="341"/>
              </a:cxn>
              <a:cxn ang="0">
                <a:pos x="804" y="209"/>
              </a:cxn>
              <a:cxn ang="0">
                <a:pos x="348" y="203"/>
              </a:cxn>
              <a:cxn ang="0">
                <a:pos x="222" y="161"/>
              </a:cxn>
              <a:cxn ang="0">
                <a:pos x="36" y="155"/>
              </a:cxn>
              <a:cxn ang="0">
                <a:pos x="0" y="113"/>
              </a:cxn>
              <a:cxn ang="0">
                <a:pos x="204" y="35"/>
              </a:cxn>
              <a:cxn ang="0">
                <a:pos x="732" y="41"/>
              </a:cxn>
              <a:cxn ang="0">
                <a:pos x="996" y="101"/>
              </a:cxn>
              <a:cxn ang="0">
                <a:pos x="1266" y="149"/>
              </a:cxn>
              <a:cxn ang="0">
                <a:pos x="1368" y="167"/>
              </a:cxn>
              <a:cxn ang="0">
                <a:pos x="1458" y="197"/>
              </a:cxn>
              <a:cxn ang="0">
                <a:pos x="1854" y="203"/>
              </a:cxn>
              <a:cxn ang="0">
                <a:pos x="1926" y="233"/>
              </a:cxn>
              <a:cxn ang="0">
                <a:pos x="1920" y="281"/>
              </a:cxn>
            </a:cxnLst>
            <a:rect l="0" t="0" r="r" b="b"/>
            <a:pathLst>
              <a:path w="1929" h="401">
                <a:moveTo>
                  <a:pt x="1920" y="281"/>
                </a:moveTo>
                <a:cubicBezTo>
                  <a:pt x="1911" y="307"/>
                  <a:pt x="1899" y="327"/>
                  <a:pt x="1890" y="353"/>
                </a:cubicBezTo>
                <a:cubicBezTo>
                  <a:pt x="1887" y="361"/>
                  <a:pt x="1878" y="389"/>
                  <a:pt x="1878" y="389"/>
                </a:cubicBezTo>
                <a:cubicBezTo>
                  <a:pt x="1866" y="393"/>
                  <a:pt x="1842" y="401"/>
                  <a:pt x="1842" y="401"/>
                </a:cubicBezTo>
                <a:cubicBezTo>
                  <a:pt x="1702" y="399"/>
                  <a:pt x="1562" y="401"/>
                  <a:pt x="1422" y="395"/>
                </a:cubicBezTo>
                <a:cubicBezTo>
                  <a:pt x="1370" y="393"/>
                  <a:pt x="1311" y="354"/>
                  <a:pt x="1260" y="341"/>
                </a:cubicBezTo>
                <a:cubicBezTo>
                  <a:pt x="1106" y="302"/>
                  <a:pt x="955" y="259"/>
                  <a:pt x="804" y="209"/>
                </a:cubicBezTo>
                <a:cubicBezTo>
                  <a:pt x="660" y="161"/>
                  <a:pt x="500" y="205"/>
                  <a:pt x="348" y="203"/>
                </a:cubicBezTo>
                <a:cubicBezTo>
                  <a:pt x="313" y="191"/>
                  <a:pt x="259" y="162"/>
                  <a:pt x="222" y="161"/>
                </a:cubicBezTo>
                <a:cubicBezTo>
                  <a:pt x="160" y="159"/>
                  <a:pt x="98" y="157"/>
                  <a:pt x="36" y="155"/>
                </a:cubicBezTo>
                <a:cubicBezTo>
                  <a:pt x="12" y="147"/>
                  <a:pt x="8" y="137"/>
                  <a:pt x="0" y="113"/>
                </a:cubicBezTo>
                <a:cubicBezTo>
                  <a:pt x="16" y="0"/>
                  <a:pt x="76" y="40"/>
                  <a:pt x="204" y="35"/>
                </a:cubicBezTo>
                <a:cubicBezTo>
                  <a:pt x="379" y="22"/>
                  <a:pt x="557" y="16"/>
                  <a:pt x="732" y="41"/>
                </a:cubicBezTo>
                <a:cubicBezTo>
                  <a:pt x="830" y="55"/>
                  <a:pt x="891" y="93"/>
                  <a:pt x="996" y="101"/>
                </a:cubicBezTo>
                <a:cubicBezTo>
                  <a:pt x="1086" y="131"/>
                  <a:pt x="1172" y="144"/>
                  <a:pt x="1266" y="149"/>
                </a:cubicBezTo>
                <a:cubicBezTo>
                  <a:pt x="1300" y="153"/>
                  <a:pt x="1335" y="159"/>
                  <a:pt x="1368" y="167"/>
                </a:cubicBezTo>
                <a:cubicBezTo>
                  <a:pt x="1393" y="173"/>
                  <a:pt x="1431" y="197"/>
                  <a:pt x="1458" y="197"/>
                </a:cubicBezTo>
                <a:cubicBezTo>
                  <a:pt x="1590" y="199"/>
                  <a:pt x="1722" y="201"/>
                  <a:pt x="1854" y="203"/>
                </a:cubicBezTo>
                <a:cubicBezTo>
                  <a:pt x="1855" y="203"/>
                  <a:pt x="1923" y="219"/>
                  <a:pt x="1926" y="233"/>
                </a:cubicBezTo>
                <a:cubicBezTo>
                  <a:pt x="1929" y="249"/>
                  <a:pt x="1922" y="265"/>
                  <a:pt x="1920" y="281"/>
                </a:cubicBezTo>
                <a:close/>
              </a:path>
            </a:pathLst>
          </a:custGeom>
          <a:noFill/>
          <a:ln w="38100" cap="flat" cmpd="sng">
            <a:solidFill>
              <a:srgbClr val="0000FF"/>
            </a:solidFill>
            <a:prstDash val="solid"/>
            <a:round/>
            <a:headEnd type="none" w="med" len="med"/>
            <a:tailEnd type="none" w="med" len="lg"/>
          </a:ln>
          <a:effectLst/>
        </p:spPr>
        <p:txBody>
          <a:bodyPr wrap="none" anchor="ctr"/>
          <a:lstStyle/>
          <a:p>
            <a:endParaRPr lang="zh-CN" altLang="en-US"/>
          </a:p>
        </p:txBody>
      </p:sp>
      <p:sp>
        <p:nvSpPr>
          <p:cNvPr id="777226" name="AutoShape 10"/>
          <p:cNvSpPr>
            <a:spLocks noChangeArrowheads="1"/>
          </p:cNvSpPr>
          <p:nvPr/>
        </p:nvSpPr>
        <p:spPr bwMode="auto">
          <a:xfrm>
            <a:off x="4887913" y="5287963"/>
            <a:ext cx="550862" cy="498475"/>
          </a:xfrm>
          <a:prstGeom prst="roundRect">
            <a:avLst>
              <a:gd name="adj" fmla="val 33852"/>
            </a:avLst>
          </a:prstGeom>
          <a:noFill/>
          <a:ln w="38100" algn="ctr">
            <a:solidFill>
              <a:srgbClr val="FF00FF"/>
            </a:solidFill>
            <a:round/>
            <a:headEnd/>
            <a:tailEnd type="none" w="med" len="lg"/>
          </a:ln>
          <a:effectLst/>
        </p:spPr>
        <p:txBody>
          <a:bodyPr wrap="none" anchor="ctr"/>
          <a:lstStyle/>
          <a:p>
            <a:endParaRPr lang="zh-CN" altLang="en-US"/>
          </a:p>
        </p:txBody>
      </p:sp>
      <p:sp>
        <p:nvSpPr>
          <p:cNvPr id="777227" name="AutoShape 11"/>
          <p:cNvSpPr>
            <a:spLocks noChangeArrowheads="1"/>
          </p:cNvSpPr>
          <p:nvPr/>
        </p:nvSpPr>
        <p:spPr bwMode="auto">
          <a:xfrm>
            <a:off x="7226300" y="2679700"/>
            <a:ext cx="693738" cy="290513"/>
          </a:xfrm>
          <a:prstGeom prst="roundRect">
            <a:avLst>
              <a:gd name="adj" fmla="val 33852"/>
            </a:avLst>
          </a:prstGeom>
          <a:noFill/>
          <a:ln w="38100" algn="ctr">
            <a:solidFill>
              <a:srgbClr val="0099FF"/>
            </a:solidFill>
            <a:round/>
            <a:headEnd/>
            <a:tailEnd type="none" w="med" len="lg"/>
          </a:ln>
          <a:effectLst/>
        </p:spPr>
        <p:txBody>
          <a:bodyPr wrap="none" anchor="ctr"/>
          <a:lstStyle/>
          <a:p>
            <a:endParaRPr lang="zh-CN" altLang="en-US"/>
          </a:p>
        </p:txBody>
      </p:sp>
      <p:sp>
        <p:nvSpPr>
          <p:cNvPr id="777228" name="Freeform 12"/>
          <p:cNvSpPr>
            <a:spLocks/>
          </p:cNvSpPr>
          <p:nvPr/>
        </p:nvSpPr>
        <p:spPr bwMode="auto">
          <a:xfrm>
            <a:off x="5457825" y="5283200"/>
            <a:ext cx="2649538" cy="265113"/>
          </a:xfrm>
          <a:custGeom>
            <a:avLst/>
            <a:gdLst/>
            <a:ahLst/>
            <a:cxnLst>
              <a:cxn ang="0">
                <a:pos x="0" y="162"/>
              </a:cxn>
              <a:cxn ang="0">
                <a:pos x="384" y="156"/>
              </a:cxn>
              <a:cxn ang="0">
                <a:pos x="612" y="96"/>
              </a:cxn>
              <a:cxn ang="0">
                <a:pos x="822" y="12"/>
              </a:cxn>
              <a:cxn ang="0">
                <a:pos x="1116" y="24"/>
              </a:cxn>
            </a:cxnLst>
            <a:rect l="0" t="0" r="r" b="b"/>
            <a:pathLst>
              <a:path w="1116" h="167">
                <a:moveTo>
                  <a:pt x="0" y="162"/>
                </a:moveTo>
                <a:cubicBezTo>
                  <a:pt x="141" y="164"/>
                  <a:pt x="282" y="167"/>
                  <a:pt x="384" y="156"/>
                </a:cubicBezTo>
                <a:cubicBezTo>
                  <a:pt x="486" y="145"/>
                  <a:pt x="539" y="120"/>
                  <a:pt x="612" y="96"/>
                </a:cubicBezTo>
                <a:cubicBezTo>
                  <a:pt x="685" y="72"/>
                  <a:pt x="738" y="24"/>
                  <a:pt x="822" y="12"/>
                </a:cubicBezTo>
                <a:cubicBezTo>
                  <a:pt x="906" y="0"/>
                  <a:pt x="1011" y="12"/>
                  <a:pt x="1116" y="24"/>
                </a:cubicBezTo>
              </a:path>
            </a:pathLst>
          </a:custGeom>
          <a:noFill/>
          <a:ln w="19050" cap="flat" cmpd="sng">
            <a:solidFill>
              <a:srgbClr val="FF00FF"/>
            </a:solidFill>
            <a:prstDash val="solid"/>
            <a:round/>
            <a:headEnd type="triangle" w="med" len="lg"/>
            <a:tailEnd type="triangle" w="med" len="lg"/>
          </a:ln>
          <a:effectLst/>
        </p:spPr>
        <p:txBody>
          <a:bodyPr wrap="none" anchor="ctr"/>
          <a:lstStyle/>
          <a:p>
            <a:endParaRPr lang="zh-CN" altLang="en-US"/>
          </a:p>
        </p:txBody>
      </p:sp>
      <p:sp>
        <p:nvSpPr>
          <p:cNvPr id="777229" name="Line 13"/>
          <p:cNvSpPr>
            <a:spLocks noChangeShapeType="1"/>
          </p:cNvSpPr>
          <p:nvPr/>
        </p:nvSpPr>
        <p:spPr bwMode="auto">
          <a:xfrm flipV="1">
            <a:off x="2589213" y="2035175"/>
            <a:ext cx="2149475" cy="234950"/>
          </a:xfrm>
          <a:prstGeom prst="line">
            <a:avLst/>
          </a:prstGeom>
          <a:noFill/>
          <a:ln w="28575">
            <a:solidFill>
              <a:srgbClr val="33CC33"/>
            </a:solidFill>
            <a:round/>
            <a:headEnd/>
            <a:tailEnd type="triangle" w="med" len="lg"/>
          </a:ln>
          <a:effectLst/>
        </p:spPr>
        <p:txBody>
          <a:bodyPr wrap="none" anchor="ctr"/>
          <a:lstStyle/>
          <a:p>
            <a:endParaRPr lang="zh-CN" altLang="en-US"/>
          </a:p>
        </p:txBody>
      </p:sp>
      <p:sp>
        <p:nvSpPr>
          <p:cNvPr id="777230" name="Freeform 14"/>
          <p:cNvSpPr>
            <a:spLocks/>
          </p:cNvSpPr>
          <p:nvPr/>
        </p:nvSpPr>
        <p:spPr bwMode="auto">
          <a:xfrm>
            <a:off x="2249488" y="2752725"/>
            <a:ext cx="2489200" cy="3138488"/>
          </a:xfrm>
          <a:custGeom>
            <a:avLst/>
            <a:gdLst/>
            <a:ahLst/>
            <a:cxnLst>
              <a:cxn ang="0">
                <a:pos x="0" y="0"/>
              </a:cxn>
              <a:cxn ang="0">
                <a:pos x="823" y="247"/>
              </a:cxn>
              <a:cxn ang="0">
                <a:pos x="1021" y="1292"/>
              </a:cxn>
              <a:cxn ang="0">
                <a:pos x="1350" y="2008"/>
              </a:cxn>
            </a:cxnLst>
            <a:rect l="0" t="0" r="r" b="b"/>
            <a:pathLst>
              <a:path w="1350" h="2008">
                <a:moveTo>
                  <a:pt x="0" y="0"/>
                </a:moveTo>
                <a:cubicBezTo>
                  <a:pt x="326" y="16"/>
                  <a:pt x="653" y="32"/>
                  <a:pt x="823" y="247"/>
                </a:cubicBezTo>
                <a:cubicBezTo>
                  <a:pt x="993" y="462"/>
                  <a:pt x="933" y="999"/>
                  <a:pt x="1021" y="1292"/>
                </a:cubicBezTo>
                <a:cubicBezTo>
                  <a:pt x="1109" y="1585"/>
                  <a:pt x="1229" y="1796"/>
                  <a:pt x="1350" y="2008"/>
                </a:cubicBezTo>
              </a:path>
            </a:pathLst>
          </a:custGeom>
          <a:noFill/>
          <a:ln w="28575" cap="flat" cmpd="sng">
            <a:solidFill>
              <a:srgbClr val="0000FF"/>
            </a:solidFill>
            <a:prstDash val="solid"/>
            <a:round/>
            <a:headEnd type="none" w="med" len="med"/>
            <a:tailEnd type="triangle" w="med" len="lg"/>
          </a:ln>
          <a:effectLst/>
        </p:spPr>
        <p:txBody>
          <a:bodyPr wrap="none" anchor="ctr"/>
          <a:lstStyle/>
          <a:p>
            <a:endParaRPr lang="zh-CN" altLang="en-US"/>
          </a:p>
        </p:txBody>
      </p:sp>
      <p:sp>
        <p:nvSpPr>
          <p:cNvPr id="777231" name="Freeform 15"/>
          <p:cNvSpPr>
            <a:spLocks/>
          </p:cNvSpPr>
          <p:nvPr/>
        </p:nvSpPr>
        <p:spPr bwMode="auto">
          <a:xfrm>
            <a:off x="1300163" y="3160713"/>
            <a:ext cx="3562350" cy="2268537"/>
          </a:xfrm>
          <a:custGeom>
            <a:avLst/>
            <a:gdLst/>
            <a:ahLst/>
            <a:cxnLst>
              <a:cxn ang="0">
                <a:pos x="0" y="14"/>
              </a:cxn>
              <a:cxn ang="0">
                <a:pos x="1300" y="236"/>
              </a:cxn>
              <a:cxn ang="0">
                <a:pos x="1917" y="1429"/>
              </a:cxn>
            </a:cxnLst>
            <a:rect l="0" t="0" r="r" b="b"/>
            <a:pathLst>
              <a:path w="1917" h="1429">
                <a:moveTo>
                  <a:pt x="0" y="14"/>
                </a:moveTo>
                <a:cubicBezTo>
                  <a:pt x="490" y="7"/>
                  <a:pt x="981" y="0"/>
                  <a:pt x="1300" y="236"/>
                </a:cubicBezTo>
                <a:cubicBezTo>
                  <a:pt x="1619" y="472"/>
                  <a:pt x="1768" y="950"/>
                  <a:pt x="1917" y="1429"/>
                </a:cubicBezTo>
              </a:path>
            </a:pathLst>
          </a:custGeom>
          <a:noFill/>
          <a:ln w="28575" cap="flat" cmpd="sng">
            <a:solidFill>
              <a:srgbClr val="FF00FF"/>
            </a:solidFill>
            <a:prstDash val="solid"/>
            <a:round/>
            <a:headEnd type="none" w="med" len="med"/>
            <a:tailEnd type="triangle" w="med" len="lg"/>
          </a:ln>
          <a:effectLst/>
        </p:spPr>
        <p:txBody>
          <a:bodyPr wrap="none" anchor="ctr"/>
          <a:lstStyle/>
          <a:p>
            <a:endParaRPr lang="zh-CN" altLang="en-US"/>
          </a:p>
        </p:txBody>
      </p:sp>
      <p:sp>
        <p:nvSpPr>
          <p:cNvPr id="777232" name="Line 16"/>
          <p:cNvSpPr>
            <a:spLocks noChangeShapeType="1"/>
          </p:cNvSpPr>
          <p:nvPr/>
        </p:nvSpPr>
        <p:spPr bwMode="auto">
          <a:xfrm flipV="1">
            <a:off x="3203575" y="2832100"/>
            <a:ext cx="4008438" cy="757238"/>
          </a:xfrm>
          <a:prstGeom prst="line">
            <a:avLst/>
          </a:prstGeom>
          <a:noFill/>
          <a:ln w="28575">
            <a:solidFill>
              <a:srgbClr val="0099FF"/>
            </a:solidFill>
            <a:round/>
            <a:headEnd/>
            <a:tailEnd type="triangle" w="med" len="lg"/>
          </a:ln>
          <a:effectLst/>
        </p:spPr>
        <p:txBody>
          <a:bodyPr wrap="none" anchor="ctr"/>
          <a:lstStyle/>
          <a:p>
            <a:endParaRPr lang="zh-CN" altLang="en-US"/>
          </a:p>
        </p:txBody>
      </p:sp>
      <p:sp>
        <p:nvSpPr>
          <p:cNvPr id="777233" name="Line 17"/>
          <p:cNvSpPr>
            <a:spLocks noChangeShapeType="1"/>
          </p:cNvSpPr>
          <p:nvPr/>
        </p:nvSpPr>
        <p:spPr bwMode="auto">
          <a:xfrm flipV="1">
            <a:off x="1911350" y="944563"/>
            <a:ext cx="3025775" cy="942975"/>
          </a:xfrm>
          <a:prstGeom prst="line">
            <a:avLst/>
          </a:prstGeom>
          <a:noFill/>
          <a:ln w="28575">
            <a:solidFill>
              <a:srgbClr val="FF0000"/>
            </a:solidFill>
            <a:round/>
            <a:headEnd/>
            <a:tailEnd type="triangle" w="med" len="lg"/>
          </a:ln>
          <a:effectLst/>
        </p:spPr>
        <p:txBody>
          <a:bodyPr wrap="none" anchor="ctr"/>
          <a:lstStyle/>
          <a:p>
            <a:endParaRPr lang="zh-CN" altLang="en-US"/>
          </a:p>
        </p:txBody>
      </p:sp>
      <p:sp>
        <p:nvSpPr>
          <p:cNvPr id="777234" name="Freeform 18"/>
          <p:cNvSpPr>
            <a:spLocks/>
          </p:cNvSpPr>
          <p:nvPr/>
        </p:nvSpPr>
        <p:spPr bwMode="auto">
          <a:xfrm>
            <a:off x="4768850" y="987425"/>
            <a:ext cx="3128963" cy="4276725"/>
          </a:xfrm>
          <a:custGeom>
            <a:avLst/>
            <a:gdLst/>
            <a:ahLst/>
            <a:cxnLst>
              <a:cxn ang="0">
                <a:pos x="1939" y="86"/>
              </a:cxn>
              <a:cxn ang="0">
                <a:pos x="1706" y="187"/>
              </a:cxn>
              <a:cxn ang="0">
                <a:pos x="1418" y="195"/>
              </a:cxn>
              <a:cxn ang="0">
                <a:pos x="624" y="164"/>
              </a:cxn>
              <a:cxn ang="0">
                <a:pos x="452" y="203"/>
              </a:cxn>
              <a:cxn ang="0">
                <a:pos x="414" y="320"/>
              </a:cxn>
              <a:cxn ang="0">
                <a:pos x="398" y="366"/>
              </a:cxn>
              <a:cxn ang="0">
                <a:pos x="390" y="2600"/>
              </a:cxn>
              <a:cxn ang="0">
                <a:pos x="305" y="2694"/>
              </a:cxn>
              <a:cxn ang="0">
                <a:pos x="118" y="2663"/>
              </a:cxn>
              <a:cxn ang="0">
                <a:pos x="87" y="2592"/>
              </a:cxn>
              <a:cxn ang="0">
                <a:pos x="40" y="2281"/>
              </a:cxn>
              <a:cxn ang="0">
                <a:pos x="32" y="1884"/>
              </a:cxn>
              <a:cxn ang="0">
                <a:pos x="55" y="1814"/>
              </a:cxn>
              <a:cxn ang="0">
                <a:pos x="32" y="1067"/>
              </a:cxn>
              <a:cxn ang="0">
                <a:pos x="9" y="787"/>
              </a:cxn>
              <a:cxn ang="0">
                <a:pos x="17" y="304"/>
              </a:cxn>
              <a:cxn ang="0">
                <a:pos x="71" y="94"/>
              </a:cxn>
              <a:cxn ang="0">
                <a:pos x="94" y="32"/>
              </a:cxn>
              <a:cxn ang="0">
                <a:pos x="172" y="0"/>
              </a:cxn>
              <a:cxn ang="0">
                <a:pos x="1822" y="24"/>
              </a:cxn>
              <a:cxn ang="0">
                <a:pos x="1931" y="39"/>
              </a:cxn>
              <a:cxn ang="0">
                <a:pos x="1939" y="86"/>
              </a:cxn>
            </a:cxnLst>
            <a:rect l="0" t="0" r="r" b="b"/>
            <a:pathLst>
              <a:path w="1971" h="2694">
                <a:moveTo>
                  <a:pt x="1939" y="86"/>
                </a:moveTo>
                <a:cubicBezTo>
                  <a:pt x="1899" y="201"/>
                  <a:pt x="1836" y="183"/>
                  <a:pt x="1706" y="187"/>
                </a:cubicBezTo>
                <a:cubicBezTo>
                  <a:pt x="1610" y="190"/>
                  <a:pt x="1514" y="192"/>
                  <a:pt x="1418" y="195"/>
                </a:cubicBezTo>
                <a:cubicBezTo>
                  <a:pt x="1146" y="286"/>
                  <a:pt x="882" y="230"/>
                  <a:pt x="624" y="164"/>
                </a:cubicBezTo>
                <a:cubicBezTo>
                  <a:pt x="549" y="168"/>
                  <a:pt x="492" y="146"/>
                  <a:pt x="452" y="203"/>
                </a:cubicBezTo>
                <a:cubicBezTo>
                  <a:pt x="440" y="242"/>
                  <a:pt x="427" y="281"/>
                  <a:pt x="414" y="320"/>
                </a:cubicBezTo>
                <a:cubicBezTo>
                  <a:pt x="409" y="335"/>
                  <a:pt x="398" y="366"/>
                  <a:pt x="398" y="366"/>
                </a:cubicBezTo>
                <a:cubicBezTo>
                  <a:pt x="395" y="1111"/>
                  <a:pt x="395" y="1855"/>
                  <a:pt x="390" y="2600"/>
                </a:cubicBezTo>
                <a:cubicBezTo>
                  <a:pt x="389" y="2687"/>
                  <a:pt x="386" y="2685"/>
                  <a:pt x="305" y="2694"/>
                </a:cubicBezTo>
                <a:cubicBezTo>
                  <a:pt x="228" y="2689"/>
                  <a:pt x="185" y="2683"/>
                  <a:pt x="118" y="2663"/>
                </a:cubicBezTo>
                <a:cubicBezTo>
                  <a:pt x="99" y="2607"/>
                  <a:pt x="111" y="2630"/>
                  <a:pt x="87" y="2592"/>
                </a:cubicBezTo>
                <a:cubicBezTo>
                  <a:pt x="82" y="2432"/>
                  <a:pt x="107" y="2384"/>
                  <a:pt x="40" y="2281"/>
                </a:cubicBezTo>
                <a:cubicBezTo>
                  <a:pt x="0" y="2127"/>
                  <a:pt x="12" y="2202"/>
                  <a:pt x="32" y="1884"/>
                </a:cubicBezTo>
                <a:cubicBezTo>
                  <a:pt x="34" y="1859"/>
                  <a:pt x="55" y="1814"/>
                  <a:pt x="55" y="1814"/>
                </a:cubicBezTo>
                <a:cubicBezTo>
                  <a:pt x="36" y="1566"/>
                  <a:pt x="38" y="1316"/>
                  <a:pt x="32" y="1067"/>
                </a:cubicBezTo>
                <a:cubicBezTo>
                  <a:pt x="28" y="911"/>
                  <a:pt x="44" y="887"/>
                  <a:pt x="9" y="787"/>
                </a:cubicBezTo>
                <a:cubicBezTo>
                  <a:pt x="12" y="626"/>
                  <a:pt x="12" y="465"/>
                  <a:pt x="17" y="304"/>
                </a:cubicBezTo>
                <a:cubicBezTo>
                  <a:pt x="19" y="238"/>
                  <a:pt x="50" y="157"/>
                  <a:pt x="71" y="94"/>
                </a:cubicBezTo>
                <a:cubicBezTo>
                  <a:pt x="82" y="62"/>
                  <a:pt x="71" y="55"/>
                  <a:pt x="94" y="32"/>
                </a:cubicBezTo>
                <a:cubicBezTo>
                  <a:pt x="114" y="12"/>
                  <a:pt x="146" y="7"/>
                  <a:pt x="172" y="0"/>
                </a:cubicBezTo>
                <a:cubicBezTo>
                  <a:pt x="586" y="85"/>
                  <a:pt x="1332" y="16"/>
                  <a:pt x="1822" y="24"/>
                </a:cubicBezTo>
                <a:cubicBezTo>
                  <a:pt x="1859" y="27"/>
                  <a:pt x="1902" y="16"/>
                  <a:pt x="1931" y="39"/>
                </a:cubicBezTo>
                <a:cubicBezTo>
                  <a:pt x="1945" y="50"/>
                  <a:pt x="1971" y="86"/>
                  <a:pt x="1939" y="86"/>
                </a:cubicBezTo>
                <a:close/>
              </a:path>
            </a:pathLst>
          </a:custGeom>
          <a:noFill/>
          <a:ln w="38100" cap="flat" cmpd="sng">
            <a:solidFill>
              <a:srgbClr val="33CC33"/>
            </a:solidFill>
            <a:prstDash val="solid"/>
            <a:round/>
            <a:headEnd type="none" w="med" len="med"/>
            <a:tailEnd type="none" w="med" len="lg"/>
          </a:ln>
          <a:effectLst/>
        </p:spPr>
        <p:txBody>
          <a:bodyPr wrap="none" anchor="ctr"/>
          <a:lstStyle/>
          <a:p>
            <a:endParaRPr lang="zh-CN" altLang="en-US"/>
          </a:p>
        </p:txBody>
      </p:sp>
      <p:pic>
        <p:nvPicPr>
          <p:cNvPr id="777236" name="Picture 2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95288" y="3860800"/>
            <a:ext cx="3527425" cy="2641600"/>
          </a:xfrm>
          <a:prstGeom prst="rect">
            <a:avLst/>
          </a:prstGeom>
          <a:noFill/>
          <a:ln w="38100" algn="ctr">
            <a:noFill/>
            <a:miter lim="800000"/>
            <a:headEnd/>
            <a:tailEnd type="none" w="med" len="lg"/>
          </a:ln>
          <a:effectLst/>
        </p:spPr>
      </p:pic>
      <p:sp>
        <p:nvSpPr>
          <p:cNvPr id="23" name="AutoShape 28">
            <a:hlinkClick r:id="rId4" action="ppaction://hlinksldjump" highlightClick="1"/>
          </p:cNvPr>
          <p:cNvSpPr>
            <a:spLocks noChangeArrowheads="1"/>
          </p:cNvSpPr>
          <p:nvPr/>
        </p:nvSpPr>
        <p:spPr bwMode="auto">
          <a:xfrm>
            <a:off x="8392187" y="5517290"/>
            <a:ext cx="433388" cy="431800"/>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24" name="AutoShape 28">
            <a:hlinkClick r:id="rId5" action="ppaction://hlinksldjump" highlightClick="1"/>
          </p:cNvPr>
          <p:cNvSpPr>
            <a:spLocks noChangeArrowheads="1"/>
          </p:cNvSpPr>
          <p:nvPr/>
        </p:nvSpPr>
        <p:spPr bwMode="auto">
          <a:xfrm>
            <a:off x="7884460" y="5518787"/>
            <a:ext cx="433388" cy="431800"/>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3" name="Rectangle 3"/>
          <p:cNvSpPr>
            <a:spLocks noGrp="1" noChangeArrowheads="1"/>
          </p:cNvSpPr>
          <p:nvPr>
            <p:ph type="title"/>
          </p:nvPr>
        </p:nvSpPr>
        <p:spPr>
          <a:xfrm>
            <a:off x="323850" y="333375"/>
            <a:ext cx="8351838" cy="1027113"/>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smtClean="0">
                <a:solidFill>
                  <a:srgbClr val="00007D"/>
                </a:solidFill>
                <a:ea typeface="黑体" pitchFamily="2" charset="-122"/>
              </a:rPr>
              <a:t>8086/8088</a:t>
            </a:r>
            <a:r>
              <a:rPr lang="zh-CN" altLang="en-US" sz="2800" b="1" dirty="0">
                <a:solidFill>
                  <a:srgbClr val="00007D"/>
                </a:solidFill>
                <a:ea typeface="黑体" pitchFamily="2" charset="-122"/>
              </a:rPr>
              <a:t/>
            </a:r>
            <a:br>
              <a:rPr lang="zh-CN" altLang="en-US" sz="2800" b="1" dirty="0">
                <a:solidFill>
                  <a:srgbClr val="00007D"/>
                </a:solidFill>
                <a:ea typeface="黑体" pitchFamily="2" charset="-122"/>
              </a:rPr>
            </a:br>
            <a:r>
              <a:rPr lang="zh-CN" altLang="en-US" sz="2400" b="1" dirty="0">
                <a:solidFill>
                  <a:srgbClr val="00007D"/>
                </a:solidFill>
                <a:ea typeface="黑体" pitchFamily="2" charset="-122"/>
              </a:rPr>
              <a:t>    </a:t>
            </a:r>
            <a:r>
              <a:rPr lang="en-US" altLang="zh-CN" sz="2400" b="1" dirty="0" smtClean="0">
                <a:solidFill>
                  <a:srgbClr val="006600"/>
                </a:solidFill>
                <a:ea typeface="黑体" pitchFamily="2" charset="-122"/>
              </a:rPr>
              <a:t>2.1.4a  </a:t>
            </a:r>
            <a:r>
              <a:rPr lang="en-US" altLang="zh-CN" sz="2400" b="1" dirty="0">
                <a:solidFill>
                  <a:srgbClr val="006600"/>
                </a:solidFill>
                <a:ea typeface="黑体" pitchFamily="2" charset="-122"/>
              </a:rPr>
              <a:t>8086</a:t>
            </a:r>
            <a:r>
              <a:rPr lang="zh-CN" altLang="en-US" sz="2400" b="1" dirty="0">
                <a:solidFill>
                  <a:srgbClr val="006600"/>
                </a:solidFill>
                <a:ea typeface="黑体" pitchFamily="2" charset="-122"/>
              </a:rPr>
              <a:t>芯片引脚</a:t>
            </a:r>
            <a:endParaRPr lang="zh-CN" altLang="en-US" sz="2400" b="1" dirty="0">
              <a:solidFill>
                <a:srgbClr val="FF6600"/>
              </a:solidFill>
              <a:ea typeface="黑体" pitchFamily="2" charset="-122"/>
            </a:endParaRPr>
          </a:p>
        </p:txBody>
      </p:sp>
      <p:sp>
        <p:nvSpPr>
          <p:cNvPr id="778242" name="Rectangle 2"/>
          <p:cNvSpPr>
            <a:spLocks noGrp="1" noChangeArrowheads="1"/>
          </p:cNvSpPr>
          <p:nvPr>
            <p:ph idx="1"/>
          </p:nvPr>
        </p:nvSpPr>
        <p:spPr>
          <a:xfrm>
            <a:off x="179388" y="1196375"/>
            <a:ext cx="4537075" cy="4752975"/>
          </a:xfrm>
        </p:spPr>
        <p:txBody>
          <a:bodyPr/>
          <a:lstStyle/>
          <a:p>
            <a:pPr marL="0" indent="0">
              <a:spcBef>
                <a:spcPts val="600"/>
              </a:spcBef>
              <a:buSzTx/>
              <a:buFont typeface="Wingdings" pitchFamily="2" charset="2"/>
              <a:buNone/>
            </a:pPr>
            <a:r>
              <a:rPr kumimoji="1" lang="zh-CN" altLang="en-US" sz="2400" b="1" dirty="0">
                <a:solidFill>
                  <a:srgbClr val="FF0000"/>
                </a:solidFill>
                <a:latin typeface="Times New Roman" pitchFamily="18" charset="0"/>
              </a:rPr>
              <a:t>最小</a:t>
            </a:r>
            <a:r>
              <a:rPr kumimoji="1" lang="en-US" altLang="zh-CN" sz="2400" b="1" dirty="0">
                <a:latin typeface="Times New Roman" pitchFamily="18" charset="0"/>
              </a:rPr>
              <a:t>/</a:t>
            </a:r>
            <a:r>
              <a:rPr kumimoji="1" lang="zh-CN" altLang="en-US" sz="2400" b="1" dirty="0">
                <a:solidFill>
                  <a:srgbClr val="FF0000"/>
                </a:solidFill>
                <a:latin typeface="Times New Roman" pitchFamily="18" charset="0"/>
              </a:rPr>
              <a:t>最大</a:t>
            </a:r>
            <a:r>
              <a:rPr kumimoji="1" lang="zh-CN" altLang="en-US" sz="2400" b="1" dirty="0">
                <a:latin typeface="Times New Roman" pitchFamily="18" charset="0"/>
              </a:rPr>
              <a:t>模式下</a:t>
            </a:r>
            <a:r>
              <a:rPr kumimoji="1" lang="zh-CN" altLang="en-US" sz="2400" b="1" dirty="0">
                <a:solidFill>
                  <a:srgbClr val="0000FF"/>
                </a:solidFill>
                <a:latin typeface="Times New Roman" pitchFamily="18" charset="0"/>
              </a:rPr>
              <a:t>功能相同</a:t>
            </a:r>
            <a:r>
              <a:rPr kumimoji="1" lang="zh-CN" altLang="en-US" sz="2400" b="1" dirty="0" smtClean="0">
                <a:latin typeface="Times New Roman" pitchFamily="18" charset="0"/>
              </a:rPr>
              <a:t>的</a:t>
            </a:r>
            <a:r>
              <a:rPr kumimoji="1" lang="en-US" altLang="zh-CN" sz="2400" b="1" dirty="0" smtClean="0">
                <a:latin typeface="Times New Roman" pitchFamily="18" charset="0"/>
              </a:rPr>
              <a:t/>
            </a:r>
            <a:br>
              <a:rPr kumimoji="1" lang="en-US" altLang="zh-CN" sz="2400" b="1" dirty="0" smtClean="0">
                <a:latin typeface="Times New Roman" pitchFamily="18" charset="0"/>
              </a:rPr>
            </a:br>
            <a:r>
              <a:rPr kumimoji="1" lang="zh-CN" altLang="en-US" sz="2400" b="1" dirty="0" smtClean="0">
                <a:solidFill>
                  <a:srgbClr val="009900"/>
                </a:solidFill>
                <a:latin typeface="Times New Roman" pitchFamily="18" charset="0"/>
              </a:rPr>
              <a:t>其它</a:t>
            </a:r>
            <a:r>
              <a:rPr kumimoji="1" lang="zh-CN" altLang="en-US" sz="2400" b="1" dirty="0">
                <a:solidFill>
                  <a:srgbClr val="009900"/>
                </a:solidFill>
                <a:latin typeface="Times New Roman" pitchFamily="18" charset="0"/>
              </a:rPr>
              <a:t>引脚</a:t>
            </a:r>
            <a:r>
              <a:rPr kumimoji="1" lang="zh-CN" altLang="en-US" sz="2400" b="1" dirty="0" smtClean="0">
                <a:latin typeface="Times New Roman" pitchFamily="18" charset="0"/>
              </a:rPr>
              <a:t>：</a:t>
            </a:r>
            <a:endParaRPr kumimoji="1" lang="zh-CN" altLang="en-US" sz="2400" b="1" dirty="0">
              <a:latin typeface="Times New Roman" pitchFamily="18" charset="0"/>
            </a:endParaRPr>
          </a:p>
          <a:p>
            <a:pPr marL="630238" lvl="1" indent="-450850">
              <a:spcBef>
                <a:spcPts val="600"/>
              </a:spcBef>
              <a:buClr>
                <a:srgbClr val="008000"/>
              </a:buClr>
              <a:buSzTx/>
              <a:buFont typeface="Wingdings" pitchFamily="2" charset="2"/>
              <a:buAutoNum type="circleNumDbPlain"/>
            </a:pPr>
            <a:r>
              <a:rPr kumimoji="1" lang="zh-CN" altLang="en-US" sz="2400" b="1" dirty="0" smtClean="0">
                <a:latin typeface="Times New Roman" pitchFamily="18" charset="0"/>
              </a:rPr>
              <a:t>读信号</a:t>
            </a:r>
            <a:endParaRPr kumimoji="1" lang="en-US" altLang="zh-CN" sz="2400" b="1" dirty="0" smtClean="0">
              <a:latin typeface="Times New Roman" pitchFamily="18" charset="0"/>
            </a:endParaRPr>
          </a:p>
          <a:p>
            <a:pPr marL="630238" lvl="1" indent="-450850">
              <a:spcBef>
                <a:spcPts val="600"/>
              </a:spcBef>
              <a:buClr>
                <a:srgbClr val="008000"/>
              </a:buClr>
              <a:buSzTx/>
              <a:buFont typeface="Wingdings" pitchFamily="2" charset="2"/>
              <a:buAutoNum type="circleNumDbPlain"/>
            </a:pPr>
            <a:r>
              <a:rPr kumimoji="1" lang="zh-CN" altLang="en-US" sz="2400" b="1" dirty="0" smtClean="0">
                <a:latin typeface="Times New Roman" pitchFamily="18" charset="0"/>
              </a:rPr>
              <a:t>高</a:t>
            </a:r>
            <a:r>
              <a:rPr kumimoji="1" lang="zh-CN" altLang="en-US" sz="2400" b="1" dirty="0">
                <a:latin typeface="Times New Roman" pitchFamily="18" charset="0"/>
              </a:rPr>
              <a:t>字节数据选择</a:t>
            </a:r>
          </a:p>
          <a:p>
            <a:pPr marL="630238" lvl="1" indent="-450850">
              <a:spcBef>
                <a:spcPts val="600"/>
              </a:spcBef>
              <a:buClr>
                <a:srgbClr val="008000"/>
              </a:buClr>
              <a:buSzTx/>
              <a:buFont typeface="Wingdings" pitchFamily="2" charset="2"/>
              <a:buAutoNum type="circleNumDbPlain"/>
            </a:pPr>
            <a:r>
              <a:rPr kumimoji="1" lang="zh-CN" altLang="en-US" sz="2400" b="1" dirty="0">
                <a:latin typeface="Times New Roman" pitchFamily="18" charset="0"/>
              </a:rPr>
              <a:t>准备好信号</a:t>
            </a:r>
          </a:p>
          <a:p>
            <a:pPr marL="630238" lvl="1" indent="-450850">
              <a:spcBef>
                <a:spcPts val="600"/>
              </a:spcBef>
              <a:buClr>
                <a:srgbClr val="008000"/>
              </a:buClr>
              <a:buSzTx/>
              <a:buFont typeface="Wingdings" pitchFamily="2" charset="2"/>
              <a:buAutoNum type="circleNumDbPlain"/>
            </a:pPr>
            <a:r>
              <a:rPr kumimoji="1" lang="zh-CN" altLang="en-US" sz="2400" b="1" dirty="0" smtClean="0">
                <a:latin typeface="Times New Roman" pitchFamily="18" charset="0"/>
              </a:rPr>
              <a:t>测试信号</a:t>
            </a:r>
            <a:r>
              <a:rPr kumimoji="1" lang="en-US" altLang="zh-CN" sz="2400" b="1" dirty="0" smtClean="0">
                <a:latin typeface="Times New Roman" pitchFamily="18" charset="0"/>
              </a:rPr>
              <a:t/>
            </a:r>
            <a:br>
              <a:rPr kumimoji="1" lang="en-US" altLang="zh-CN" sz="2400" b="1" dirty="0" smtClean="0">
                <a:latin typeface="Times New Roman" pitchFamily="18" charset="0"/>
              </a:rPr>
            </a:br>
            <a:r>
              <a:rPr kumimoji="1" lang="zh-CN" altLang="en-US" sz="2400" b="1" dirty="0" smtClean="0">
                <a:latin typeface="Times New Roman" pitchFamily="18" charset="0"/>
              </a:rPr>
              <a:t>（</a:t>
            </a:r>
            <a:r>
              <a:rPr kumimoji="1" lang="en-US" altLang="zh-CN" sz="2400" b="1" dirty="0" smtClean="0">
                <a:latin typeface="Times New Roman" pitchFamily="18" charset="0"/>
              </a:rPr>
              <a:t>WAIT </a:t>
            </a:r>
            <a:r>
              <a:rPr kumimoji="1" lang="zh-CN" altLang="en-US" sz="2400" b="1" dirty="0" smtClean="0">
                <a:latin typeface="Times New Roman" pitchFamily="18" charset="0"/>
              </a:rPr>
              <a:t>指令）</a:t>
            </a:r>
            <a:endParaRPr kumimoji="1" lang="zh-CN" altLang="en-US" sz="2000" b="1" dirty="0">
              <a:latin typeface="Times New Roman" pitchFamily="18" charset="0"/>
            </a:endParaRPr>
          </a:p>
        </p:txBody>
      </p:sp>
      <p:sp>
        <p:nvSpPr>
          <p:cNvPr id="16" name="灯片编号占位符 4"/>
          <p:cNvSpPr>
            <a:spLocks noGrp="1"/>
          </p:cNvSpPr>
          <p:nvPr>
            <p:ph type="sldNum" sz="quarter" idx="11"/>
          </p:nvPr>
        </p:nvSpPr>
        <p:spPr/>
        <p:txBody>
          <a:bodyPr/>
          <a:lstStyle/>
          <a:p>
            <a:fld id="{1A297311-4C4A-43CA-9531-C3320E9D9ACD}" type="slidenum">
              <a:rPr lang="zh-CN" altLang="en-US"/>
              <a:pPr/>
              <a:t>21</a:t>
            </a:fld>
            <a:endParaRPr lang="en-US" altLang="zh-CN"/>
          </a:p>
        </p:txBody>
      </p:sp>
      <p:pic>
        <p:nvPicPr>
          <p:cNvPr id="778244"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859338" y="188913"/>
            <a:ext cx="3948112" cy="6408737"/>
          </a:xfrm>
          <a:prstGeom prst="rect">
            <a:avLst/>
          </a:prstGeom>
          <a:noFill/>
          <a:ln w="28575" algn="ctr">
            <a:noFill/>
            <a:miter lim="800000"/>
            <a:headEnd/>
            <a:tailEnd type="none" w="med" len="lg"/>
          </a:ln>
          <a:effectLst/>
        </p:spPr>
      </p:pic>
      <p:sp>
        <p:nvSpPr>
          <p:cNvPr id="778261" name="AutoShape 21"/>
          <p:cNvSpPr>
            <a:spLocks noChangeArrowheads="1"/>
          </p:cNvSpPr>
          <p:nvPr/>
        </p:nvSpPr>
        <p:spPr bwMode="auto">
          <a:xfrm>
            <a:off x="7199313" y="5819775"/>
            <a:ext cx="650875" cy="265113"/>
          </a:xfrm>
          <a:prstGeom prst="roundRect">
            <a:avLst>
              <a:gd name="adj" fmla="val 50000"/>
            </a:avLst>
          </a:prstGeom>
          <a:noFill/>
          <a:ln w="38100" algn="ctr">
            <a:solidFill>
              <a:srgbClr val="FF6600"/>
            </a:solidFill>
            <a:round/>
            <a:headEnd/>
            <a:tailEnd type="none" w="med" len="lg"/>
          </a:ln>
          <a:effectLst/>
        </p:spPr>
        <p:txBody>
          <a:bodyPr wrap="none" anchor="ctr"/>
          <a:lstStyle/>
          <a:p>
            <a:endParaRPr lang="zh-CN" altLang="en-US"/>
          </a:p>
        </p:txBody>
      </p:sp>
      <p:sp>
        <p:nvSpPr>
          <p:cNvPr id="778262" name="AutoShape 22"/>
          <p:cNvSpPr>
            <a:spLocks noChangeArrowheads="1"/>
          </p:cNvSpPr>
          <p:nvPr/>
        </p:nvSpPr>
        <p:spPr bwMode="auto">
          <a:xfrm>
            <a:off x="7221538" y="5508625"/>
            <a:ext cx="601662" cy="290513"/>
          </a:xfrm>
          <a:prstGeom prst="roundRect">
            <a:avLst>
              <a:gd name="adj" fmla="val 33852"/>
            </a:avLst>
          </a:prstGeom>
          <a:noFill/>
          <a:ln w="38100" algn="ctr">
            <a:solidFill>
              <a:srgbClr val="3399FF"/>
            </a:solidFill>
            <a:round/>
            <a:headEnd/>
            <a:tailEnd type="none" w="med" len="lg"/>
          </a:ln>
          <a:effectLst/>
        </p:spPr>
        <p:txBody>
          <a:bodyPr wrap="none" anchor="ctr"/>
          <a:lstStyle/>
          <a:p>
            <a:endParaRPr lang="zh-CN" altLang="en-US"/>
          </a:p>
        </p:txBody>
      </p:sp>
      <p:sp>
        <p:nvSpPr>
          <p:cNvPr id="778266" name="AutoShape 26"/>
          <p:cNvSpPr>
            <a:spLocks noChangeArrowheads="1"/>
          </p:cNvSpPr>
          <p:nvPr/>
        </p:nvSpPr>
        <p:spPr bwMode="auto">
          <a:xfrm>
            <a:off x="7208838" y="2389188"/>
            <a:ext cx="785812" cy="292100"/>
          </a:xfrm>
          <a:prstGeom prst="roundRect">
            <a:avLst>
              <a:gd name="adj" fmla="val 50000"/>
            </a:avLst>
          </a:prstGeom>
          <a:noFill/>
          <a:ln w="38100" algn="ctr">
            <a:solidFill>
              <a:srgbClr val="0000FF"/>
            </a:solidFill>
            <a:round/>
            <a:headEnd/>
            <a:tailEnd type="none" w="med" len="lg"/>
          </a:ln>
          <a:effectLst/>
        </p:spPr>
        <p:txBody>
          <a:bodyPr wrap="none" anchor="ctr"/>
          <a:lstStyle/>
          <a:p>
            <a:endParaRPr lang="zh-CN" altLang="en-US"/>
          </a:p>
        </p:txBody>
      </p:sp>
      <p:sp>
        <p:nvSpPr>
          <p:cNvPr id="778270" name="AutoShape 30">
            <a:hlinkClick r:id="rId3" action="ppaction://hlinksldjump" highlightClick="1"/>
          </p:cNvPr>
          <p:cNvSpPr>
            <a:spLocks noChangeArrowheads="1"/>
          </p:cNvSpPr>
          <p:nvPr/>
        </p:nvSpPr>
        <p:spPr bwMode="auto">
          <a:xfrm>
            <a:off x="8172450" y="2349500"/>
            <a:ext cx="360363" cy="358775"/>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pic>
        <p:nvPicPr>
          <p:cNvPr id="778271" name="Picture 3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95288" y="3860800"/>
            <a:ext cx="3527425" cy="2641600"/>
          </a:xfrm>
          <a:prstGeom prst="rect">
            <a:avLst/>
          </a:prstGeom>
          <a:noFill/>
          <a:ln w="38100" algn="ctr">
            <a:noFill/>
            <a:miter lim="800000"/>
            <a:headEnd/>
            <a:tailEnd type="none" w="med" len="lg"/>
          </a:ln>
          <a:effectLst/>
        </p:spPr>
      </p:pic>
      <p:sp>
        <p:nvSpPr>
          <p:cNvPr id="17" name="任意多边形 16"/>
          <p:cNvSpPr/>
          <p:nvPr/>
        </p:nvSpPr>
        <p:spPr bwMode="auto">
          <a:xfrm>
            <a:off x="3131800" y="2323214"/>
            <a:ext cx="4104570" cy="292395"/>
          </a:xfrm>
          <a:custGeom>
            <a:avLst/>
            <a:gdLst>
              <a:gd name="connsiteX0" fmla="*/ 0 w 3965944"/>
              <a:gd name="connsiteY0" fmla="*/ 292395 h 292395"/>
              <a:gd name="connsiteX1" fmla="*/ 1658679 w 3965944"/>
              <a:gd name="connsiteY1" fmla="*/ 79744 h 292395"/>
              <a:gd name="connsiteX2" fmla="*/ 2860158 w 3965944"/>
              <a:gd name="connsiteY2" fmla="*/ 5316 h 292395"/>
              <a:gd name="connsiteX3" fmla="*/ 3965944 w 3965944"/>
              <a:gd name="connsiteY3" fmla="*/ 111642 h 292395"/>
            </a:gdLst>
            <a:ahLst/>
            <a:cxnLst>
              <a:cxn ang="0">
                <a:pos x="connsiteX0" y="connsiteY0"/>
              </a:cxn>
              <a:cxn ang="0">
                <a:pos x="connsiteX1" y="connsiteY1"/>
              </a:cxn>
              <a:cxn ang="0">
                <a:pos x="connsiteX2" y="connsiteY2"/>
              </a:cxn>
              <a:cxn ang="0">
                <a:pos x="connsiteX3" y="connsiteY3"/>
              </a:cxn>
            </a:cxnLst>
            <a:rect l="l" t="t" r="r" b="b"/>
            <a:pathLst>
              <a:path w="3965944" h="292395">
                <a:moveTo>
                  <a:pt x="0" y="292395"/>
                </a:moveTo>
                <a:cubicBezTo>
                  <a:pt x="590993" y="209992"/>
                  <a:pt x="1181986" y="127590"/>
                  <a:pt x="1658679" y="79744"/>
                </a:cubicBezTo>
                <a:cubicBezTo>
                  <a:pt x="2135372" y="31898"/>
                  <a:pt x="2475614" y="0"/>
                  <a:pt x="2860158" y="5316"/>
                </a:cubicBezTo>
                <a:cubicBezTo>
                  <a:pt x="3244702" y="10632"/>
                  <a:pt x="3605323" y="61137"/>
                  <a:pt x="3965944" y="111642"/>
                </a:cubicBezTo>
              </a:path>
            </a:pathLst>
          </a:custGeom>
          <a:noFill/>
          <a:ln w="28575" cap="flat" cmpd="sng">
            <a:solidFill>
              <a:srgbClr val="0000FF"/>
            </a:solidFill>
            <a:prstDash val="solid"/>
            <a:round/>
            <a:headEnd type="none" w="med" len="med"/>
            <a:tailEnd type="triangle" w="med" len="lg"/>
          </a:ln>
          <a:effectLst/>
        </p:spPr>
        <p:txBody>
          <a:bodyPr wrap="none" anchor="ctr"/>
          <a:lstStyle/>
          <a:p>
            <a:endParaRPr lang="zh-CN" altLang="en-US"/>
          </a:p>
        </p:txBody>
      </p:sp>
      <p:sp>
        <p:nvSpPr>
          <p:cNvPr id="18" name="任意多边形 17"/>
          <p:cNvSpPr/>
          <p:nvPr/>
        </p:nvSpPr>
        <p:spPr bwMode="auto">
          <a:xfrm>
            <a:off x="2509284" y="3115340"/>
            <a:ext cx="4727086" cy="2764465"/>
          </a:xfrm>
          <a:custGeom>
            <a:avLst/>
            <a:gdLst>
              <a:gd name="connsiteX0" fmla="*/ 0 w 4678325"/>
              <a:gd name="connsiteY0" fmla="*/ 0 h 2764465"/>
              <a:gd name="connsiteX1" fmla="*/ 2690037 w 4678325"/>
              <a:gd name="connsiteY1" fmla="*/ 425302 h 2764465"/>
              <a:gd name="connsiteX2" fmla="*/ 3572539 w 4678325"/>
              <a:gd name="connsiteY2" fmla="*/ 1977655 h 2764465"/>
              <a:gd name="connsiteX3" fmla="*/ 4678325 w 4678325"/>
              <a:gd name="connsiteY3" fmla="*/ 2764465 h 2764465"/>
            </a:gdLst>
            <a:ahLst/>
            <a:cxnLst>
              <a:cxn ang="0">
                <a:pos x="connsiteX0" y="connsiteY0"/>
              </a:cxn>
              <a:cxn ang="0">
                <a:pos x="connsiteX1" y="connsiteY1"/>
              </a:cxn>
              <a:cxn ang="0">
                <a:pos x="connsiteX2" y="connsiteY2"/>
              </a:cxn>
              <a:cxn ang="0">
                <a:pos x="connsiteX3" y="connsiteY3"/>
              </a:cxn>
            </a:cxnLst>
            <a:rect l="l" t="t" r="r" b="b"/>
            <a:pathLst>
              <a:path w="4678325" h="2764465">
                <a:moveTo>
                  <a:pt x="0" y="0"/>
                </a:moveTo>
                <a:cubicBezTo>
                  <a:pt x="1047307" y="47846"/>
                  <a:pt x="2094614" y="95693"/>
                  <a:pt x="2690037" y="425302"/>
                </a:cubicBezTo>
                <a:cubicBezTo>
                  <a:pt x="3285460" y="754911"/>
                  <a:pt x="3241158" y="1587795"/>
                  <a:pt x="3572539" y="1977655"/>
                </a:cubicBezTo>
                <a:cubicBezTo>
                  <a:pt x="3903920" y="2367515"/>
                  <a:pt x="4291122" y="2565990"/>
                  <a:pt x="4678325" y="2764465"/>
                </a:cubicBezTo>
              </a:path>
            </a:pathLst>
          </a:custGeom>
          <a:noFill/>
          <a:ln w="28575" cap="flat" cmpd="sng">
            <a:solidFill>
              <a:srgbClr val="FF6600"/>
            </a:solidFill>
            <a:prstDash val="solid"/>
            <a:round/>
            <a:headEnd type="none" w="med" len="med"/>
            <a:tailEnd type="triangle" w="med" len="lg"/>
          </a:ln>
          <a:effectLst/>
        </p:spPr>
        <p:txBody>
          <a:bodyPr wrap="none" anchor="ctr"/>
          <a:lstStyle/>
          <a:p>
            <a:endParaRPr lang="zh-CN" altLang="en-US"/>
          </a:p>
        </p:txBody>
      </p:sp>
      <p:sp>
        <p:nvSpPr>
          <p:cNvPr id="20" name="任意多边形 19"/>
          <p:cNvSpPr/>
          <p:nvPr/>
        </p:nvSpPr>
        <p:spPr bwMode="auto">
          <a:xfrm>
            <a:off x="2190307" y="3572540"/>
            <a:ext cx="5046063" cy="2016760"/>
          </a:xfrm>
          <a:custGeom>
            <a:avLst/>
            <a:gdLst>
              <a:gd name="connsiteX0" fmla="*/ 0 w 5018567"/>
              <a:gd name="connsiteY0" fmla="*/ 0 h 1998920"/>
              <a:gd name="connsiteX1" fmla="*/ 1520456 w 5018567"/>
              <a:gd name="connsiteY1" fmla="*/ 223283 h 1998920"/>
              <a:gd name="connsiteX2" fmla="*/ 2519916 w 5018567"/>
              <a:gd name="connsiteY2" fmla="*/ 1222744 h 1998920"/>
              <a:gd name="connsiteX3" fmla="*/ 3987209 w 5018567"/>
              <a:gd name="connsiteY3" fmla="*/ 1477925 h 1998920"/>
              <a:gd name="connsiteX4" fmla="*/ 5018567 w 5018567"/>
              <a:gd name="connsiteY4" fmla="*/ 1998920 h 1998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8567" h="1998920">
                <a:moveTo>
                  <a:pt x="0" y="0"/>
                </a:moveTo>
                <a:cubicBezTo>
                  <a:pt x="550235" y="9746"/>
                  <a:pt x="1100470" y="19492"/>
                  <a:pt x="1520456" y="223283"/>
                </a:cubicBezTo>
                <a:cubicBezTo>
                  <a:pt x="1940442" y="427074"/>
                  <a:pt x="2108790" y="1013637"/>
                  <a:pt x="2519916" y="1222744"/>
                </a:cubicBezTo>
                <a:cubicBezTo>
                  <a:pt x="2931042" y="1431851"/>
                  <a:pt x="3570767" y="1348562"/>
                  <a:pt x="3987209" y="1477925"/>
                </a:cubicBezTo>
                <a:cubicBezTo>
                  <a:pt x="4403651" y="1607288"/>
                  <a:pt x="4711109" y="1803104"/>
                  <a:pt x="5018567" y="1998920"/>
                </a:cubicBezTo>
              </a:path>
            </a:pathLst>
          </a:custGeom>
          <a:noFill/>
          <a:ln w="28575" cap="flat" cmpd="sng">
            <a:solidFill>
              <a:srgbClr val="3399FF"/>
            </a:solidFill>
            <a:prstDash val="solid"/>
            <a:round/>
            <a:headEnd type="none" w="med" len="med"/>
            <a:tailEnd type="triangle" w="med" len="lg"/>
          </a:ln>
          <a:effectLst/>
        </p:spPr>
        <p:txBody>
          <a:bodyPr wrap="none" anchor="ctr"/>
          <a:lstStyle/>
          <a:p>
            <a:endParaRPr lang="zh-CN" altLang="en-US"/>
          </a:p>
        </p:txBody>
      </p:sp>
      <p:sp>
        <p:nvSpPr>
          <p:cNvPr id="14" name="AutoShape 20"/>
          <p:cNvSpPr>
            <a:spLocks noChangeArrowheads="1"/>
          </p:cNvSpPr>
          <p:nvPr/>
        </p:nvSpPr>
        <p:spPr bwMode="auto">
          <a:xfrm>
            <a:off x="7236370" y="2971800"/>
            <a:ext cx="484187" cy="277813"/>
          </a:xfrm>
          <a:prstGeom prst="roundRect">
            <a:avLst>
              <a:gd name="adj" fmla="val 50000"/>
            </a:avLst>
          </a:prstGeom>
          <a:noFill/>
          <a:ln w="38100" algn="ctr">
            <a:solidFill>
              <a:srgbClr val="FF00FF"/>
            </a:solidFill>
            <a:round/>
            <a:headEnd/>
            <a:tailEnd type="none" w="med"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 name="任意多边形 1"/>
          <p:cNvSpPr/>
          <p:nvPr/>
        </p:nvSpPr>
        <p:spPr bwMode="auto">
          <a:xfrm>
            <a:off x="1907931" y="2132820"/>
            <a:ext cx="5336931" cy="900526"/>
          </a:xfrm>
          <a:custGeom>
            <a:avLst/>
            <a:gdLst>
              <a:gd name="connsiteX0" fmla="*/ 0 w 5336931"/>
              <a:gd name="connsiteY0" fmla="*/ 71970 h 889654"/>
              <a:gd name="connsiteX1" fmla="*/ 2242038 w 5336931"/>
              <a:gd name="connsiteY1" fmla="*/ 80762 h 889654"/>
              <a:gd name="connsiteX2" fmla="*/ 5336931 w 5336931"/>
              <a:gd name="connsiteY2" fmla="*/ 889654 h 889654"/>
            </a:gdLst>
            <a:ahLst/>
            <a:cxnLst>
              <a:cxn ang="0">
                <a:pos x="connsiteX0" y="connsiteY0"/>
              </a:cxn>
              <a:cxn ang="0">
                <a:pos x="connsiteX1" y="connsiteY1"/>
              </a:cxn>
              <a:cxn ang="0">
                <a:pos x="connsiteX2" y="connsiteY2"/>
              </a:cxn>
            </a:cxnLst>
            <a:rect l="l" t="t" r="r" b="b"/>
            <a:pathLst>
              <a:path w="5336931" h="889654">
                <a:moveTo>
                  <a:pt x="0" y="71970"/>
                </a:moveTo>
                <a:cubicBezTo>
                  <a:pt x="676275" y="8225"/>
                  <a:pt x="1352550" y="-55519"/>
                  <a:pt x="2242038" y="80762"/>
                </a:cubicBezTo>
                <a:cubicBezTo>
                  <a:pt x="3131527" y="217043"/>
                  <a:pt x="4234229" y="553348"/>
                  <a:pt x="5336931" y="889654"/>
                </a:cubicBezTo>
              </a:path>
            </a:pathLst>
          </a:custGeom>
          <a:noFill/>
          <a:ln w="28575">
            <a:solidFill>
              <a:srgbClr val="FF00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7728" name="Rectangle 32"/>
          <p:cNvSpPr>
            <a:spLocks noGrp="1" noChangeArrowheads="1"/>
          </p:cNvSpPr>
          <p:nvPr>
            <p:ph type="title"/>
          </p:nvPr>
        </p:nvSpPr>
        <p:spPr>
          <a:xfrm>
            <a:off x="323850" y="333375"/>
            <a:ext cx="8351838" cy="1027113"/>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smtClean="0">
                <a:solidFill>
                  <a:srgbClr val="00007D"/>
                </a:solidFill>
                <a:ea typeface="黑体" pitchFamily="2" charset="-122"/>
              </a:rPr>
              <a:t>8086/8088</a:t>
            </a:r>
            <a:r>
              <a:rPr lang="zh-CN" altLang="en-US" sz="2800" b="1" dirty="0">
                <a:solidFill>
                  <a:srgbClr val="00007D"/>
                </a:solidFill>
                <a:ea typeface="黑体" pitchFamily="2" charset="-122"/>
              </a:rPr>
              <a:t/>
            </a:r>
            <a:br>
              <a:rPr lang="zh-CN" altLang="en-US" sz="2800" b="1" dirty="0">
                <a:solidFill>
                  <a:srgbClr val="00007D"/>
                </a:solidFill>
                <a:ea typeface="黑体" pitchFamily="2" charset="-122"/>
              </a:rPr>
            </a:br>
            <a:r>
              <a:rPr lang="zh-CN" altLang="en-US" sz="2400" b="1" dirty="0">
                <a:solidFill>
                  <a:srgbClr val="00007D"/>
                </a:solidFill>
                <a:ea typeface="黑体" pitchFamily="2" charset="-122"/>
              </a:rPr>
              <a:t>    </a:t>
            </a:r>
            <a:r>
              <a:rPr lang="en-US" altLang="zh-CN" sz="2400" b="1" dirty="0" smtClean="0">
                <a:solidFill>
                  <a:srgbClr val="006600"/>
                </a:solidFill>
                <a:ea typeface="黑体" pitchFamily="2" charset="-122"/>
              </a:rPr>
              <a:t>2.1.4a  </a:t>
            </a:r>
            <a:r>
              <a:rPr lang="en-US" altLang="zh-CN" sz="2400" b="1" dirty="0">
                <a:solidFill>
                  <a:srgbClr val="006600"/>
                </a:solidFill>
                <a:ea typeface="黑体" pitchFamily="2" charset="-122"/>
              </a:rPr>
              <a:t>8086</a:t>
            </a:r>
            <a:r>
              <a:rPr lang="zh-CN" altLang="en-US" sz="2400" b="1" dirty="0">
                <a:solidFill>
                  <a:srgbClr val="006600"/>
                </a:solidFill>
                <a:ea typeface="黑体" pitchFamily="2" charset="-122"/>
              </a:rPr>
              <a:t>芯片引脚</a:t>
            </a:r>
          </a:p>
        </p:txBody>
      </p:sp>
      <p:sp>
        <p:nvSpPr>
          <p:cNvPr id="32" name="灯片编号占位符 4"/>
          <p:cNvSpPr>
            <a:spLocks noGrp="1"/>
          </p:cNvSpPr>
          <p:nvPr>
            <p:ph type="sldNum" sz="quarter" idx="11"/>
          </p:nvPr>
        </p:nvSpPr>
        <p:spPr/>
        <p:txBody>
          <a:bodyPr/>
          <a:lstStyle/>
          <a:p>
            <a:fld id="{13EE2171-699A-4C57-B177-B8DD128FF6C9}" type="slidenum">
              <a:rPr lang="zh-CN" altLang="en-US"/>
              <a:pPr/>
              <a:t>22</a:t>
            </a:fld>
            <a:endParaRPr lang="en-US" altLang="zh-CN"/>
          </a:p>
        </p:txBody>
      </p:sp>
      <p:graphicFrame>
        <p:nvGraphicFramePr>
          <p:cNvPr id="797699" name="Group 3"/>
          <p:cNvGraphicFramePr>
            <a:graphicFrameLocks noGrp="1"/>
          </p:cNvGraphicFramePr>
          <p:nvPr/>
        </p:nvGraphicFramePr>
        <p:xfrm>
          <a:off x="635000" y="2235200"/>
          <a:ext cx="7650163" cy="2722565"/>
        </p:xfrm>
        <a:graphic>
          <a:graphicData uri="http://schemas.openxmlformats.org/drawingml/2006/table">
            <a:tbl>
              <a:tblPr/>
              <a:tblGrid>
                <a:gridCol w="1416050"/>
                <a:gridCol w="3684588"/>
                <a:gridCol w="2549525"/>
              </a:tblGrid>
              <a:tr h="544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BHE  A0</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操作</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所用数据线</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r>
              <a:tr h="544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0     0</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从偶地址开始读</a:t>
                      </a:r>
                      <a:r>
                        <a:rPr kumimoji="0" lang="en-US" altLang="zh-CN" sz="2400" b="1" i="0" u="none" strike="noStrike" cap="none" normalizeH="0" baseline="0" smtClean="0">
                          <a:ln>
                            <a:noFill/>
                          </a:ln>
                          <a:solidFill>
                            <a:schemeClr val="tx1"/>
                          </a:solidFill>
                          <a:effectLst/>
                          <a:latin typeface="Arial" charset="0"/>
                          <a:ea typeface="宋体" pitchFamily="2" charset="-122"/>
                        </a:rPr>
                        <a:t>/</a:t>
                      </a:r>
                      <a:r>
                        <a:rPr kumimoji="0" lang="zh-CN" altLang="en-US" sz="2400" b="1" i="0" u="none" strike="noStrike" cap="none" normalizeH="0" baseline="0" smtClean="0">
                          <a:ln>
                            <a:noFill/>
                          </a:ln>
                          <a:solidFill>
                            <a:schemeClr val="tx1"/>
                          </a:solidFill>
                          <a:effectLst/>
                          <a:latin typeface="Arial" charset="0"/>
                          <a:ea typeface="宋体" pitchFamily="2" charset="-122"/>
                        </a:rPr>
                        <a:t>写一个字</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AD15</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AD0</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r>
              <a:tr h="544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0     1</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从奇地址读</a:t>
                      </a:r>
                      <a:r>
                        <a:rPr kumimoji="0" lang="en-US" altLang="zh-CN" sz="2400" b="1" i="0" u="none" strike="noStrike" cap="none" normalizeH="0" baseline="0" smtClean="0">
                          <a:ln>
                            <a:noFill/>
                          </a:ln>
                          <a:solidFill>
                            <a:schemeClr val="tx1"/>
                          </a:solidFill>
                          <a:effectLst/>
                          <a:latin typeface="Arial" charset="0"/>
                          <a:ea typeface="宋体" pitchFamily="2" charset="-122"/>
                        </a:rPr>
                        <a:t>/</a:t>
                      </a:r>
                      <a:r>
                        <a:rPr kumimoji="0" lang="zh-CN" altLang="en-US" sz="2400" b="1" i="0" u="none" strike="noStrike" cap="none" normalizeH="0" baseline="0" smtClean="0">
                          <a:ln>
                            <a:noFill/>
                          </a:ln>
                          <a:solidFill>
                            <a:schemeClr val="tx1"/>
                          </a:solidFill>
                          <a:effectLst/>
                          <a:latin typeface="Arial" charset="0"/>
                          <a:ea typeface="宋体" pitchFamily="2" charset="-122"/>
                        </a:rPr>
                        <a:t>写一个字节</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AD15</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AD8</a:t>
                      </a: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r>
              <a:tr h="544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1     0</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从偶地址读</a:t>
                      </a:r>
                      <a:r>
                        <a:rPr kumimoji="0" lang="en-US" altLang="zh-CN" sz="2400" b="1" i="0" u="none" strike="noStrike" cap="none" normalizeH="0" baseline="0" smtClean="0">
                          <a:ln>
                            <a:noFill/>
                          </a:ln>
                          <a:solidFill>
                            <a:schemeClr val="tx1"/>
                          </a:solidFill>
                          <a:effectLst/>
                          <a:latin typeface="Arial" charset="0"/>
                          <a:ea typeface="宋体" pitchFamily="2" charset="-122"/>
                        </a:rPr>
                        <a:t>/</a:t>
                      </a:r>
                      <a:r>
                        <a:rPr kumimoji="0" lang="zh-CN" altLang="en-US" sz="2400" b="1" i="0" u="none" strike="noStrike" cap="none" normalizeH="0" baseline="0" smtClean="0">
                          <a:ln>
                            <a:noFill/>
                          </a:ln>
                          <a:solidFill>
                            <a:schemeClr val="tx1"/>
                          </a:solidFill>
                          <a:effectLst/>
                          <a:latin typeface="Arial" charset="0"/>
                          <a:ea typeface="宋体" pitchFamily="2" charset="-122"/>
                        </a:rPr>
                        <a:t>写一个字节</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AD7</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AD0</a:t>
                      </a: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r>
              <a:tr h="544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1     1</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无效</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Arial" charset="0"/>
                          <a:ea typeface="宋体" pitchFamily="2" charset="-122"/>
                        </a:rPr>
                        <a:t>无</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r>
            </a:tbl>
          </a:graphicData>
        </a:graphic>
      </p:graphicFrame>
      <p:sp>
        <p:nvSpPr>
          <p:cNvPr id="797725" name="Line 29"/>
          <p:cNvSpPr>
            <a:spLocks noChangeShapeType="1"/>
          </p:cNvSpPr>
          <p:nvPr/>
        </p:nvSpPr>
        <p:spPr bwMode="auto">
          <a:xfrm>
            <a:off x="744538" y="2362200"/>
            <a:ext cx="65405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97730" name="AutoShape 34">
            <a:hlinkClick r:id="" action="ppaction://hlinkshowjump?jump=lastslideviewed" highlightClick="1"/>
          </p:cNvPr>
          <p:cNvSpPr>
            <a:spLocks noChangeArrowheads="1"/>
          </p:cNvSpPr>
          <p:nvPr/>
        </p:nvSpPr>
        <p:spPr bwMode="auto">
          <a:xfrm>
            <a:off x="7885113" y="692150"/>
            <a:ext cx="647700" cy="649288"/>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7" name="Rectangle 3"/>
          <p:cNvSpPr>
            <a:spLocks noGrp="1" noChangeArrowheads="1"/>
          </p:cNvSpPr>
          <p:nvPr>
            <p:ph type="title"/>
          </p:nvPr>
        </p:nvSpPr>
        <p:spPr>
          <a:xfrm>
            <a:off x="323850" y="333375"/>
            <a:ext cx="8351838" cy="1027113"/>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smtClean="0">
                <a:solidFill>
                  <a:srgbClr val="00007D"/>
                </a:solidFill>
                <a:ea typeface="黑体" pitchFamily="2" charset="-122"/>
              </a:rPr>
              <a:t>8086/8088</a:t>
            </a:r>
            <a:r>
              <a:rPr lang="zh-CN" altLang="en-US" sz="2800" b="1" dirty="0">
                <a:solidFill>
                  <a:srgbClr val="00007D"/>
                </a:solidFill>
                <a:ea typeface="黑体" pitchFamily="2" charset="-122"/>
              </a:rPr>
              <a:t/>
            </a:r>
            <a:br>
              <a:rPr lang="zh-CN" altLang="en-US" sz="2800" b="1" dirty="0">
                <a:solidFill>
                  <a:srgbClr val="00007D"/>
                </a:solidFill>
                <a:ea typeface="黑体" pitchFamily="2" charset="-122"/>
              </a:rPr>
            </a:br>
            <a:r>
              <a:rPr lang="zh-CN" altLang="en-US" sz="2400" b="1" dirty="0">
                <a:solidFill>
                  <a:srgbClr val="00007D"/>
                </a:solidFill>
                <a:ea typeface="黑体" pitchFamily="2" charset="-122"/>
              </a:rPr>
              <a:t>    </a:t>
            </a:r>
            <a:r>
              <a:rPr lang="en-US" altLang="zh-CN" sz="2400" b="1" dirty="0" smtClean="0">
                <a:solidFill>
                  <a:srgbClr val="006600"/>
                </a:solidFill>
                <a:ea typeface="黑体" pitchFamily="2" charset="-122"/>
              </a:rPr>
              <a:t>2.1.4a  </a:t>
            </a:r>
            <a:r>
              <a:rPr lang="en-US" altLang="zh-CN" sz="2400" b="1" dirty="0">
                <a:solidFill>
                  <a:srgbClr val="006600"/>
                </a:solidFill>
                <a:ea typeface="黑体" pitchFamily="2" charset="-122"/>
              </a:rPr>
              <a:t>8086</a:t>
            </a:r>
            <a:r>
              <a:rPr lang="zh-CN" altLang="en-US" sz="2400" b="1" dirty="0">
                <a:solidFill>
                  <a:srgbClr val="006600"/>
                </a:solidFill>
                <a:ea typeface="黑体" pitchFamily="2" charset="-122"/>
              </a:rPr>
              <a:t>芯片引脚</a:t>
            </a:r>
            <a:endParaRPr lang="zh-CN" altLang="en-US" sz="2400" b="1" dirty="0">
              <a:solidFill>
                <a:srgbClr val="FF6600"/>
              </a:solidFill>
              <a:ea typeface="黑体" pitchFamily="2" charset="-122"/>
            </a:endParaRPr>
          </a:p>
        </p:txBody>
      </p:sp>
      <p:sp>
        <p:nvSpPr>
          <p:cNvPr id="779266" name="Rectangle 2"/>
          <p:cNvSpPr>
            <a:spLocks noGrp="1" noChangeArrowheads="1"/>
          </p:cNvSpPr>
          <p:nvPr>
            <p:ph idx="1"/>
          </p:nvPr>
        </p:nvSpPr>
        <p:spPr>
          <a:xfrm>
            <a:off x="179388" y="1628775"/>
            <a:ext cx="4537075" cy="4752975"/>
          </a:xfrm>
        </p:spPr>
        <p:txBody>
          <a:bodyPr/>
          <a:lstStyle/>
          <a:p>
            <a:pPr marL="0" indent="0">
              <a:spcBef>
                <a:spcPts val="600"/>
              </a:spcBef>
              <a:buSzTx/>
              <a:buFont typeface="Wingdings" pitchFamily="2" charset="2"/>
              <a:buNone/>
            </a:pPr>
            <a:r>
              <a:rPr kumimoji="1" lang="zh-CN" altLang="en-US" sz="2400" b="1" dirty="0">
                <a:solidFill>
                  <a:schemeClr val="bg2"/>
                </a:solidFill>
                <a:latin typeface="Times New Roman" pitchFamily="18" charset="0"/>
                <a:ea typeface="黑体" pitchFamily="2" charset="-122"/>
              </a:rPr>
              <a:t>最小模式</a:t>
            </a:r>
            <a:r>
              <a:rPr kumimoji="1" lang="zh-CN" altLang="en-US" sz="2400" b="1" dirty="0">
                <a:latin typeface="Times New Roman" pitchFamily="18" charset="0"/>
              </a:rPr>
              <a:t>下的引脚：</a:t>
            </a:r>
          </a:p>
          <a:p>
            <a:pPr marL="630238" lvl="1" indent="-450850">
              <a:spcBef>
                <a:spcPts val="600"/>
              </a:spcBef>
              <a:buClr>
                <a:schemeClr val="bg2"/>
              </a:buClr>
              <a:buSzTx/>
              <a:buFont typeface="Wingdings" pitchFamily="2" charset="2"/>
              <a:buAutoNum type="circleNumDbPlain"/>
            </a:pPr>
            <a:r>
              <a:rPr kumimoji="1" lang="zh-CN" altLang="en-US" sz="2400" b="1" dirty="0">
                <a:solidFill>
                  <a:srgbClr val="FF00FF"/>
                </a:solidFill>
                <a:latin typeface="Times New Roman" pitchFamily="18" charset="0"/>
              </a:rPr>
              <a:t>总线读写控制</a:t>
            </a:r>
          </a:p>
          <a:p>
            <a:pPr marL="630238" lvl="1" indent="-450850">
              <a:spcBef>
                <a:spcPts val="600"/>
              </a:spcBef>
              <a:buClr>
                <a:schemeClr val="bg2"/>
              </a:buClr>
              <a:buSzTx/>
              <a:buFont typeface="Wingdings" pitchFamily="2" charset="2"/>
              <a:buAutoNum type="circleNumDbPlain"/>
            </a:pPr>
            <a:r>
              <a:rPr kumimoji="1" lang="zh-CN" altLang="en-US" sz="2400" b="1" dirty="0">
                <a:solidFill>
                  <a:srgbClr val="006600"/>
                </a:solidFill>
                <a:latin typeface="Times New Roman" pitchFamily="18" charset="0"/>
              </a:rPr>
              <a:t>中断应答</a:t>
            </a:r>
          </a:p>
          <a:p>
            <a:pPr marL="630238" lvl="1" indent="-450850">
              <a:spcBef>
                <a:spcPts val="600"/>
              </a:spcBef>
              <a:buClr>
                <a:schemeClr val="bg2"/>
              </a:buClr>
              <a:buSzTx/>
              <a:buFont typeface="Wingdings" pitchFamily="2" charset="2"/>
              <a:buAutoNum type="circleNumDbPlain"/>
            </a:pPr>
            <a:r>
              <a:rPr kumimoji="1" lang="zh-CN" altLang="en-US" sz="2400" b="1" dirty="0">
                <a:solidFill>
                  <a:srgbClr val="0099FF"/>
                </a:solidFill>
                <a:latin typeface="Times New Roman" pitchFamily="18" charset="0"/>
              </a:rPr>
              <a:t>总线请求</a:t>
            </a:r>
            <a:endParaRPr kumimoji="1" lang="zh-CN" altLang="en-US" sz="2000" b="1" dirty="0">
              <a:latin typeface="Times New Roman" pitchFamily="18" charset="0"/>
            </a:endParaRPr>
          </a:p>
        </p:txBody>
      </p:sp>
      <p:sp>
        <p:nvSpPr>
          <p:cNvPr id="14" name="灯片编号占位符 4"/>
          <p:cNvSpPr>
            <a:spLocks noGrp="1"/>
          </p:cNvSpPr>
          <p:nvPr>
            <p:ph type="sldNum" sz="quarter" idx="11"/>
          </p:nvPr>
        </p:nvSpPr>
        <p:spPr/>
        <p:txBody>
          <a:bodyPr/>
          <a:lstStyle/>
          <a:p>
            <a:fld id="{2C3DBFD6-C8B5-4FEC-ADA1-CCC1885EF5EA}" type="slidenum">
              <a:rPr lang="zh-CN" altLang="en-US"/>
              <a:pPr/>
              <a:t>23</a:t>
            </a:fld>
            <a:endParaRPr lang="en-US" altLang="zh-CN"/>
          </a:p>
        </p:txBody>
      </p:sp>
      <p:pic>
        <p:nvPicPr>
          <p:cNvPr id="779268"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859338" y="188913"/>
            <a:ext cx="3948112" cy="6408737"/>
          </a:xfrm>
          <a:prstGeom prst="rect">
            <a:avLst/>
          </a:prstGeom>
          <a:noFill/>
          <a:ln w="28575" algn="ctr">
            <a:noFill/>
            <a:miter lim="800000"/>
            <a:headEnd/>
            <a:tailEnd type="none" w="med" len="lg"/>
          </a:ln>
          <a:effectLst/>
        </p:spPr>
      </p:pic>
      <p:sp>
        <p:nvSpPr>
          <p:cNvPr id="779275" name="AutoShape 11"/>
          <p:cNvSpPr>
            <a:spLocks noChangeArrowheads="1"/>
          </p:cNvSpPr>
          <p:nvPr/>
        </p:nvSpPr>
        <p:spPr bwMode="auto">
          <a:xfrm>
            <a:off x="8032750" y="3273425"/>
            <a:ext cx="723900" cy="536575"/>
          </a:xfrm>
          <a:prstGeom prst="roundRect">
            <a:avLst>
              <a:gd name="adj" fmla="val 26921"/>
            </a:avLst>
          </a:prstGeom>
          <a:noFill/>
          <a:ln w="38100" algn="ctr">
            <a:solidFill>
              <a:srgbClr val="0099FF"/>
            </a:solidFill>
            <a:round/>
            <a:headEnd/>
            <a:tailEnd type="none" w="med" len="lg"/>
          </a:ln>
          <a:effectLst/>
        </p:spPr>
        <p:txBody>
          <a:bodyPr wrap="none" anchor="ctr"/>
          <a:lstStyle/>
          <a:p>
            <a:endParaRPr lang="zh-CN" altLang="en-US"/>
          </a:p>
        </p:txBody>
      </p:sp>
      <p:sp>
        <p:nvSpPr>
          <p:cNvPr id="779277" name="AutoShape 13"/>
          <p:cNvSpPr>
            <a:spLocks noChangeArrowheads="1"/>
          </p:cNvSpPr>
          <p:nvPr/>
        </p:nvSpPr>
        <p:spPr bwMode="auto">
          <a:xfrm>
            <a:off x="8045450" y="3830638"/>
            <a:ext cx="711200" cy="1420812"/>
          </a:xfrm>
          <a:prstGeom prst="roundRect">
            <a:avLst>
              <a:gd name="adj" fmla="val 24944"/>
            </a:avLst>
          </a:prstGeom>
          <a:noFill/>
          <a:ln w="38100" algn="ctr">
            <a:solidFill>
              <a:srgbClr val="FF00FF"/>
            </a:solidFill>
            <a:round/>
            <a:headEnd/>
            <a:tailEnd type="none" w="med" len="lg"/>
          </a:ln>
          <a:effectLst/>
        </p:spPr>
        <p:txBody>
          <a:bodyPr wrap="none" anchor="ctr"/>
          <a:lstStyle/>
          <a:p>
            <a:endParaRPr lang="zh-CN" altLang="en-US"/>
          </a:p>
        </p:txBody>
      </p:sp>
      <p:pic>
        <p:nvPicPr>
          <p:cNvPr id="779281" name="Picture 1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95288" y="3860800"/>
            <a:ext cx="3527425" cy="2641600"/>
          </a:xfrm>
          <a:prstGeom prst="rect">
            <a:avLst/>
          </a:prstGeom>
          <a:noFill/>
          <a:ln w="38100" algn="ctr">
            <a:noFill/>
            <a:miter lim="800000"/>
            <a:headEnd/>
            <a:tailEnd type="none" w="med" len="lg"/>
          </a:ln>
          <a:effectLst/>
        </p:spPr>
      </p:pic>
      <p:sp>
        <p:nvSpPr>
          <p:cNvPr id="779282" name="Freeform 18"/>
          <p:cNvSpPr>
            <a:spLocks/>
          </p:cNvSpPr>
          <p:nvPr/>
        </p:nvSpPr>
        <p:spPr bwMode="auto">
          <a:xfrm>
            <a:off x="2843213" y="2336800"/>
            <a:ext cx="5184775" cy="2171700"/>
          </a:xfrm>
          <a:custGeom>
            <a:avLst/>
            <a:gdLst/>
            <a:ahLst/>
            <a:cxnLst>
              <a:cxn ang="0">
                <a:pos x="0" y="8"/>
              </a:cxn>
              <a:cxn ang="0">
                <a:pos x="1452" y="189"/>
              </a:cxn>
              <a:cxn ang="0">
                <a:pos x="2767" y="1142"/>
              </a:cxn>
              <a:cxn ang="0">
                <a:pos x="3266" y="1368"/>
              </a:cxn>
            </a:cxnLst>
            <a:rect l="0" t="0" r="r" b="b"/>
            <a:pathLst>
              <a:path w="3266" h="1368">
                <a:moveTo>
                  <a:pt x="0" y="8"/>
                </a:moveTo>
                <a:cubicBezTo>
                  <a:pt x="495" y="4"/>
                  <a:pt x="991" y="0"/>
                  <a:pt x="1452" y="189"/>
                </a:cubicBezTo>
                <a:cubicBezTo>
                  <a:pt x="1913" y="378"/>
                  <a:pt x="2465" y="946"/>
                  <a:pt x="2767" y="1142"/>
                </a:cubicBezTo>
                <a:cubicBezTo>
                  <a:pt x="3069" y="1338"/>
                  <a:pt x="3167" y="1353"/>
                  <a:pt x="3266" y="1368"/>
                </a:cubicBezTo>
              </a:path>
            </a:pathLst>
          </a:custGeom>
          <a:noFill/>
          <a:ln w="28575" cap="flat" cmpd="sng">
            <a:solidFill>
              <a:srgbClr val="D60093"/>
            </a:solidFill>
            <a:prstDash val="solid"/>
            <a:round/>
            <a:headEnd type="none" w="med" len="med"/>
            <a:tailEnd type="triangle" w="med" len="lg"/>
          </a:ln>
          <a:effectLst/>
        </p:spPr>
        <p:txBody>
          <a:bodyPr wrap="none" anchor="ctr"/>
          <a:lstStyle/>
          <a:p>
            <a:endParaRPr lang="zh-CN" altLang="en-US"/>
          </a:p>
        </p:txBody>
      </p:sp>
      <p:sp>
        <p:nvSpPr>
          <p:cNvPr id="779283" name="Freeform 19"/>
          <p:cNvSpPr>
            <a:spLocks/>
          </p:cNvSpPr>
          <p:nvPr/>
        </p:nvSpPr>
        <p:spPr bwMode="auto">
          <a:xfrm>
            <a:off x="2266950" y="2781300"/>
            <a:ext cx="5761038" cy="2592388"/>
          </a:xfrm>
          <a:custGeom>
            <a:avLst/>
            <a:gdLst/>
            <a:ahLst/>
            <a:cxnLst>
              <a:cxn ang="0">
                <a:pos x="0" y="0"/>
              </a:cxn>
              <a:cxn ang="0">
                <a:pos x="1497" y="272"/>
              </a:cxn>
              <a:cxn ang="0">
                <a:pos x="2631" y="1179"/>
              </a:cxn>
              <a:cxn ang="0">
                <a:pos x="3629" y="1633"/>
              </a:cxn>
            </a:cxnLst>
            <a:rect l="0" t="0" r="r" b="b"/>
            <a:pathLst>
              <a:path w="3629" h="1633">
                <a:moveTo>
                  <a:pt x="0" y="0"/>
                </a:moveTo>
                <a:cubicBezTo>
                  <a:pt x="529" y="38"/>
                  <a:pt x="1058" y="76"/>
                  <a:pt x="1497" y="272"/>
                </a:cubicBezTo>
                <a:cubicBezTo>
                  <a:pt x="1936" y="468"/>
                  <a:pt x="2276" y="952"/>
                  <a:pt x="2631" y="1179"/>
                </a:cubicBezTo>
                <a:cubicBezTo>
                  <a:pt x="2986" y="1406"/>
                  <a:pt x="3307" y="1519"/>
                  <a:pt x="3629" y="1633"/>
                </a:cubicBezTo>
              </a:path>
            </a:pathLst>
          </a:custGeom>
          <a:noFill/>
          <a:ln w="28575" cap="flat" cmpd="sng">
            <a:solidFill>
              <a:srgbClr val="008000"/>
            </a:solidFill>
            <a:prstDash val="solid"/>
            <a:round/>
            <a:headEnd type="none" w="med" len="med"/>
            <a:tailEnd type="triangle" w="med" len="lg"/>
          </a:ln>
          <a:effectLst/>
        </p:spPr>
        <p:txBody>
          <a:bodyPr wrap="none" anchor="ctr"/>
          <a:lstStyle/>
          <a:p>
            <a:endParaRPr lang="zh-CN" altLang="en-US"/>
          </a:p>
        </p:txBody>
      </p:sp>
      <p:sp>
        <p:nvSpPr>
          <p:cNvPr id="15" name="任意多边形 14"/>
          <p:cNvSpPr/>
          <p:nvPr/>
        </p:nvSpPr>
        <p:spPr bwMode="auto">
          <a:xfrm>
            <a:off x="2243470" y="3211033"/>
            <a:ext cx="5762846" cy="340241"/>
          </a:xfrm>
          <a:custGeom>
            <a:avLst/>
            <a:gdLst>
              <a:gd name="connsiteX0" fmla="*/ 0 w 5762846"/>
              <a:gd name="connsiteY0" fmla="*/ 0 h 340241"/>
              <a:gd name="connsiteX1" fmla="*/ 2796363 w 5762846"/>
              <a:gd name="connsiteY1" fmla="*/ 63795 h 340241"/>
              <a:gd name="connsiteX2" fmla="*/ 4369981 w 5762846"/>
              <a:gd name="connsiteY2" fmla="*/ 297711 h 340241"/>
              <a:gd name="connsiteX3" fmla="*/ 5762846 w 5762846"/>
              <a:gd name="connsiteY3" fmla="*/ 318976 h 340241"/>
            </a:gdLst>
            <a:ahLst/>
            <a:cxnLst>
              <a:cxn ang="0">
                <a:pos x="connsiteX0" y="connsiteY0"/>
              </a:cxn>
              <a:cxn ang="0">
                <a:pos x="connsiteX1" y="connsiteY1"/>
              </a:cxn>
              <a:cxn ang="0">
                <a:pos x="connsiteX2" y="connsiteY2"/>
              </a:cxn>
              <a:cxn ang="0">
                <a:pos x="connsiteX3" y="connsiteY3"/>
              </a:cxn>
            </a:cxnLst>
            <a:rect l="l" t="t" r="r" b="b"/>
            <a:pathLst>
              <a:path w="5762846" h="340241">
                <a:moveTo>
                  <a:pt x="0" y="0"/>
                </a:moveTo>
                <a:cubicBezTo>
                  <a:pt x="1034016" y="7088"/>
                  <a:pt x="2068033" y="14177"/>
                  <a:pt x="2796363" y="63795"/>
                </a:cubicBezTo>
                <a:cubicBezTo>
                  <a:pt x="3524693" y="113413"/>
                  <a:pt x="3875567" y="255181"/>
                  <a:pt x="4369981" y="297711"/>
                </a:cubicBezTo>
                <a:cubicBezTo>
                  <a:pt x="4864395" y="340241"/>
                  <a:pt x="5313620" y="329608"/>
                  <a:pt x="5762846" y="318976"/>
                </a:cubicBezTo>
              </a:path>
            </a:pathLst>
          </a:custGeom>
          <a:noFill/>
          <a:ln w="28575" cap="flat" cmpd="sng">
            <a:solidFill>
              <a:srgbClr val="00CCFF"/>
            </a:solidFill>
            <a:prstDash val="solid"/>
            <a:round/>
            <a:headEnd type="none" w="med" len="med"/>
            <a:tailEnd type="triangle" w="med" len="lg"/>
          </a:ln>
          <a:effectLst/>
        </p:spPr>
        <p:txBody>
          <a:bodyPr wrap="none" anchor="ctr"/>
          <a:lstStyle/>
          <a:p>
            <a:endParaRPr lang="zh-CN" altLang="en-US"/>
          </a:p>
        </p:txBody>
      </p:sp>
      <p:sp>
        <p:nvSpPr>
          <p:cNvPr id="16" name="AutoShape 13"/>
          <p:cNvSpPr>
            <a:spLocks noChangeArrowheads="1"/>
          </p:cNvSpPr>
          <p:nvPr/>
        </p:nvSpPr>
        <p:spPr bwMode="auto">
          <a:xfrm>
            <a:off x="7249424" y="2978095"/>
            <a:ext cx="432060" cy="275469"/>
          </a:xfrm>
          <a:prstGeom prst="roundRect">
            <a:avLst>
              <a:gd name="adj" fmla="val 30176"/>
            </a:avLst>
          </a:prstGeom>
          <a:noFill/>
          <a:ln w="38100" algn="ctr">
            <a:solidFill>
              <a:srgbClr val="FF00FF"/>
            </a:solidFill>
            <a:round/>
            <a:headEnd/>
            <a:tailEnd type="none" w="med" len="lg"/>
          </a:ln>
          <a:effectLst/>
        </p:spPr>
        <p:txBody>
          <a:bodyPr wrap="none" anchor="ctr"/>
          <a:lstStyle/>
          <a:p>
            <a:endParaRPr lang="zh-CN" altLang="en-US"/>
          </a:p>
        </p:txBody>
      </p:sp>
      <p:sp>
        <p:nvSpPr>
          <p:cNvPr id="18" name="任意多边形 17"/>
          <p:cNvSpPr/>
          <p:nvPr/>
        </p:nvSpPr>
        <p:spPr bwMode="auto">
          <a:xfrm>
            <a:off x="4922874" y="2562447"/>
            <a:ext cx="2313496" cy="446567"/>
          </a:xfrm>
          <a:custGeom>
            <a:avLst/>
            <a:gdLst>
              <a:gd name="connsiteX0" fmla="*/ 0 w 2307266"/>
              <a:gd name="connsiteY0" fmla="*/ 0 h 446567"/>
              <a:gd name="connsiteX1" fmla="*/ 1084521 w 2307266"/>
              <a:gd name="connsiteY1" fmla="*/ 276446 h 446567"/>
              <a:gd name="connsiteX2" fmla="*/ 2307266 w 2307266"/>
              <a:gd name="connsiteY2" fmla="*/ 446567 h 446567"/>
            </a:gdLst>
            <a:ahLst/>
            <a:cxnLst>
              <a:cxn ang="0">
                <a:pos x="connsiteX0" y="connsiteY0"/>
              </a:cxn>
              <a:cxn ang="0">
                <a:pos x="connsiteX1" y="connsiteY1"/>
              </a:cxn>
              <a:cxn ang="0">
                <a:pos x="connsiteX2" y="connsiteY2"/>
              </a:cxn>
            </a:cxnLst>
            <a:rect l="l" t="t" r="r" b="b"/>
            <a:pathLst>
              <a:path w="2307266" h="446567">
                <a:moveTo>
                  <a:pt x="0" y="0"/>
                </a:moveTo>
                <a:cubicBezTo>
                  <a:pt x="349988" y="101009"/>
                  <a:pt x="699977" y="202018"/>
                  <a:pt x="1084521" y="276446"/>
                </a:cubicBezTo>
                <a:cubicBezTo>
                  <a:pt x="1469065" y="350874"/>
                  <a:pt x="1888165" y="398720"/>
                  <a:pt x="2307266" y="446567"/>
                </a:cubicBezTo>
              </a:path>
            </a:pathLst>
          </a:custGeom>
          <a:noFill/>
          <a:ln w="28575" cap="flat" cmpd="sng">
            <a:solidFill>
              <a:srgbClr val="D60093"/>
            </a:solidFill>
            <a:prstDash val="solid"/>
            <a:round/>
            <a:headEnd type="none" w="med" len="med"/>
            <a:tailEnd type="triangle" w="med" len="lg"/>
          </a:ln>
          <a:effectLst/>
        </p:spPr>
        <p:txBody>
          <a:bodyPr wrap="none" anchor="ctr"/>
          <a:lstStyle/>
          <a:p>
            <a:endParaRPr lang="zh-CN" altLang="en-US"/>
          </a:p>
        </p:txBody>
      </p:sp>
      <p:sp>
        <p:nvSpPr>
          <p:cNvPr id="17" name="AutoShape 28">
            <a:hlinkClick r:id="rId4" action="ppaction://hlinksldjump" highlightClick="1"/>
          </p:cNvPr>
          <p:cNvSpPr>
            <a:spLocks noChangeArrowheads="1"/>
          </p:cNvSpPr>
          <p:nvPr/>
        </p:nvSpPr>
        <p:spPr bwMode="auto">
          <a:xfrm>
            <a:off x="8392187" y="5517290"/>
            <a:ext cx="433388" cy="431800"/>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19" name="AutoShape 28">
            <a:hlinkClick r:id="rId5" action="ppaction://hlinksldjump" highlightClick="1"/>
          </p:cNvPr>
          <p:cNvSpPr>
            <a:spLocks noChangeArrowheads="1"/>
          </p:cNvSpPr>
          <p:nvPr/>
        </p:nvSpPr>
        <p:spPr bwMode="auto">
          <a:xfrm>
            <a:off x="7884460" y="5518787"/>
            <a:ext cx="433388" cy="431800"/>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779278" name="AutoShape 14"/>
          <p:cNvSpPr>
            <a:spLocks noChangeArrowheads="1"/>
          </p:cNvSpPr>
          <p:nvPr/>
        </p:nvSpPr>
        <p:spPr bwMode="auto">
          <a:xfrm>
            <a:off x="8032750" y="5248275"/>
            <a:ext cx="684213" cy="290513"/>
          </a:xfrm>
          <a:prstGeom prst="roundRect">
            <a:avLst>
              <a:gd name="adj" fmla="val 50000"/>
            </a:avLst>
          </a:prstGeom>
          <a:noFill/>
          <a:ln w="38100" algn="ctr">
            <a:solidFill>
              <a:srgbClr val="33CC33"/>
            </a:solidFill>
            <a:round/>
            <a:headEnd/>
            <a:tailEnd type="none" w="med" len="lg"/>
          </a:ln>
          <a:effectLst/>
        </p:spPr>
        <p:txBody>
          <a:bodyPr wrap="none"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1" name="Rectangle 3"/>
          <p:cNvSpPr>
            <a:spLocks noGrp="1" noChangeArrowheads="1"/>
          </p:cNvSpPr>
          <p:nvPr>
            <p:ph type="title"/>
          </p:nvPr>
        </p:nvSpPr>
        <p:spPr>
          <a:xfrm>
            <a:off x="323850" y="333375"/>
            <a:ext cx="8351838" cy="1027113"/>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smtClean="0">
                <a:solidFill>
                  <a:srgbClr val="00007D"/>
                </a:solidFill>
                <a:ea typeface="黑体" pitchFamily="2" charset="-122"/>
              </a:rPr>
              <a:t>8086/8088</a:t>
            </a:r>
            <a:r>
              <a:rPr lang="zh-CN" altLang="en-US" sz="2800" b="1" dirty="0">
                <a:solidFill>
                  <a:srgbClr val="00007D"/>
                </a:solidFill>
                <a:ea typeface="黑体" pitchFamily="2" charset="-122"/>
              </a:rPr>
              <a:t/>
            </a:r>
            <a:br>
              <a:rPr lang="zh-CN" altLang="en-US" sz="2800" b="1" dirty="0">
                <a:solidFill>
                  <a:srgbClr val="00007D"/>
                </a:solidFill>
                <a:ea typeface="黑体" pitchFamily="2" charset="-122"/>
              </a:rPr>
            </a:br>
            <a:r>
              <a:rPr lang="zh-CN" altLang="en-US" sz="2400" b="1" dirty="0">
                <a:solidFill>
                  <a:srgbClr val="00007D"/>
                </a:solidFill>
                <a:ea typeface="黑体" pitchFamily="2" charset="-122"/>
              </a:rPr>
              <a:t>    </a:t>
            </a:r>
            <a:r>
              <a:rPr lang="en-US" altLang="zh-CN" sz="2400" b="1" dirty="0" smtClean="0">
                <a:solidFill>
                  <a:srgbClr val="006600"/>
                </a:solidFill>
                <a:ea typeface="黑体" pitchFamily="2" charset="-122"/>
              </a:rPr>
              <a:t>2.1.4a  </a:t>
            </a:r>
            <a:r>
              <a:rPr lang="en-US" altLang="zh-CN" sz="2400" b="1" dirty="0">
                <a:solidFill>
                  <a:srgbClr val="006600"/>
                </a:solidFill>
                <a:ea typeface="黑体" pitchFamily="2" charset="-122"/>
              </a:rPr>
              <a:t>8086</a:t>
            </a:r>
            <a:r>
              <a:rPr lang="zh-CN" altLang="en-US" sz="2400" b="1" dirty="0">
                <a:solidFill>
                  <a:srgbClr val="006600"/>
                </a:solidFill>
                <a:ea typeface="黑体" pitchFamily="2" charset="-122"/>
              </a:rPr>
              <a:t>芯片引脚</a:t>
            </a:r>
            <a:endParaRPr lang="zh-CN" altLang="en-US" sz="2400" b="1" dirty="0">
              <a:solidFill>
                <a:srgbClr val="FF6600"/>
              </a:solidFill>
              <a:ea typeface="黑体" pitchFamily="2" charset="-122"/>
            </a:endParaRPr>
          </a:p>
        </p:txBody>
      </p:sp>
      <p:sp>
        <p:nvSpPr>
          <p:cNvPr id="780290" name="Rectangle 2"/>
          <p:cNvSpPr>
            <a:spLocks noGrp="1" noChangeArrowheads="1"/>
          </p:cNvSpPr>
          <p:nvPr>
            <p:ph idx="1"/>
          </p:nvPr>
        </p:nvSpPr>
        <p:spPr>
          <a:xfrm>
            <a:off x="179388" y="1628775"/>
            <a:ext cx="4537075" cy="4752975"/>
          </a:xfrm>
        </p:spPr>
        <p:txBody>
          <a:bodyPr/>
          <a:lstStyle/>
          <a:p>
            <a:pPr marL="0" indent="0">
              <a:spcBef>
                <a:spcPts val="600"/>
              </a:spcBef>
              <a:buSzTx/>
              <a:buFont typeface="Wingdings" pitchFamily="2" charset="2"/>
              <a:buNone/>
            </a:pPr>
            <a:r>
              <a:rPr kumimoji="1" lang="zh-CN" altLang="en-US" sz="2400" b="1" dirty="0">
                <a:solidFill>
                  <a:schemeClr val="bg2"/>
                </a:solidFill>
                <a:latin typeface="Times New Roman" pitchFamily="18" charset="0"/>
                <a:ea typeface="黑体" pitchFamily="2" charset="-122"/>
              </a:rPr>
              <a:t>最大模式</a:t>
            </a:r>
            <a:r>
              <a:rPr kumimoji="1" lang="zh-CN" altLang="en-US" sz="2400" b="1" dirty="0">
                <a:latin typeface="Times New Roman" pitchFamily="18" charset="0"/>
              </a:rPr>
              <a:t>下的引脚：</a:t>
            </a:r>
          </a:p>
          <a:p>
            <a:pPr marL="630238" lvl="1" indent="-450850">
              <a:spcBef>
                <a:spcPts val="600"/>
              </a:spcBef>
              <a:buSzTx/>
              <a:buFont typeface="Wingdings" pitchFamily="2" charset="2"/>
              <a:buAutoNum type="circleNumDbPlain"/>
            </a:pPr>
            <a:r>
              <a:rPr kumimoji="1" lang="zh-CN" altLang="en-US" sz="2400" b="1" dirty="0">
                <a:solidFill>
                  <a:srgbClr val="FF00FF"/>
                </a:solidFill>
                <a:latin typeface="Times New Roman" pitchFamily="18" charset="0"/>
              </a:rPr>
              <a:t>总线读写控制</a:t>
            </a:r>
            <a:br>
              <a:rPr kumimoji="1" lang="zh-CN" altLang="en-US" sz="2400" b="1" dirty="0">
                <a:solidFill>
                  <a:srgbClr val="FF00FF"/>
                </a:solidFill>
                <a:latin typeface="Times New Roman" pitchFamily="18" charset="0"/>
              </a:rPr>
            </a:br>
            <a:r>
              <a:rPr kumimoji="1" lang="zh-CN" altLang="en-US" sz="2400" b="1" dirty="0">
                <a:solidFill>
                  <a:srgbClr val="FF00FF"/>
                </a:solidFill>
                <a:latin typeface="Times New Roman" pitchFamily="18" charset="0"/>
              </a:rPr>
              <a:t>（</a:t>
            </a:r>
            <a:r>
              <a:rPr kumimoji="1" lang="en-US" altLang="zh-CN" sz="2400" b="1" dirty="0">
                <a:solidFill>
                  <a:srgbClr val="FF00FF"/>
                </a:solidFill>
                <a:latin typeface="Times New Roman" pitchFamily="18" charset="0"/>
              </a:rPr>
              <a:t>8288</a:t>
            </a:r>
            <a:r>
              <a:rPr kumimoji="1" lang="zh-CN" altLang="en-US" sz="2400" b="1" dirty="0">
                <a:solidFill>
                  <a:srgbClr val="FF00FF"/>
                </a:solidFill>
                <a:latin typeface="Times New Roman" pitchFamily="18" charset="0"/>
              </a:rPr>
              <a:t>译码输入）</a:t>
            </a:r>
          </a:p>
          <a:p>
            <a:pPr marL="630238" lvl="1" indent="-450850">
              <a:spcBef>
                <a:spcPts val="600"/>
              </a:spcBef>
              <a:buSzTx/>
              <a:buFont typeface="Wingdings" pitchFamily="2" charset="2"/>
              <a:buAutoNum type="circleNumDbPlain"/>
            </a:pPr>
            <a:r>
              <a:rPr kumimoji="1" lang="zh-CN" altLang="en-US" sz="2400" b="1" dirty="0">
                <a:solidFill>
                  <a:srgbClr val="0099FF"/>
                </a:solidFill>
                <a:latin typeface="Times New Roman" pitchFamily="18" charset="0"/>
              </a:rPr>
              <a:t>总线请求</a:t>
            </a:r>
            <a:endParaRPr kumimoji="1" lang="zh-CN" altLang="en-US" sz="2400" b="1" dirty="0">
              <a:solidFill>
                <a:srgbClr val="006600"/>
              </a:solidFill>
              <a:latin typeface="Times New Roman" pitchFamily="18" charset="0"/>
            </a:endParaRPr>
          </a:p>
          <a:p>
            <a:pPr marL="630238" lvl="1" indent="-450850">
              <a:spcBef>
                <a:spcPts val="600"/>
              </a:spcBef>
              <a:buSzTx/>
              <a:buFont typeface="Wingdings" pitchFamily="2" charset="2"/>
              <a:buAutoNum type="circleNumDbPlain"/>
            </a:pPr>
            <a:r>
              <a:rPr kumimoji="1" lang="zh-CN" altLang="en-US" sz="2400" b="1" dirty="0">
                <a:solidFill>
                  <a:srgbClr val="0000FF"/>
                </a:solidFill>
                <a:latin typeface="Times New Roman" pitchFamily="18" charset="0"/>
              </a:rPr>
              <a:t>总线封锁</a:t>
            </a:r>
            <a:endParaRPr kumimoji="1" lang="zh-CN" altLang="en-US" sz="2400" b="1" dirty="0">
              <a:solidFill>
                <a:srgbClr val="006600"/>
              </a:solidFill>
              <a:latin typeface="Times New Roman" pitchFamily="18" charset="0"/>
            </a:endParaRPr>
          </a:p>
          <a:p>
            <a:pPr marL="630238" lvl="1" indent="-450850">
              <a:spcBef>
                <a:spcPts val="600"/>
              </a:spcBef>
              <a:buSzTx/>
              <a:buFont typeface="Wingdings" pitchFamily="2" charset="2"/>
              <a:buAutoNum type="circleNumDbPlain"/>
            </a:pPr>
            <a:r>
              <a:rPr kumimoji="1" lang="zh-CN" altLang="en-US" sz="2400" b="1" dirty="0">
                <a:solidFill>
                  <a:srgbClr val="006600"/>
                </a:solidFill>
                <a:latin typeface="Times New Roman" pitchFamily="18" charset="0"/>
              </a:rPr>
              <a:t>指令预取队列状态</a:t>
            </a:r>
          </a:p>
        </p:txBody>
      </p:sp>
      <p:sp>
        <p:nvSpPr>
          <p:cNvPr id="15" name="灯片编号占位符 4"/>
          <p:cNvSpPr>
            <a:spLocks noGrp="1"/>
          </p:cNvSpPr>
          <p:nvPr>
            <p:ph type="sldNum" sz="quarter" idx="11"/>
          </p:nvPr>
        </p:nvSpPr>
        <p:spPr/>
        <p:txBody>
          <a:bodyPr/>
          <a:lstStyle/>
          <a:p>
            <a:fld id="{4262A118-DECF-4CD6-81C8-283DDBEA4623}" type="slidenum">
              <a:rPr lang="zh-CN" altLang="en-US"/>
              <a:pPr/>
              <a:t>24</a:t>
            </a:fld>
            <a:endParaRPr lang="en-US" altLang="zh-CN"/>
          </a:p>
        </p:txBody>
      </p:sp>
      <p:pic>
        <p:nvPicPr>
          <p:cNvPr id="780292"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859338" y="188913"/>
            <a:ext cx="3948112" cy="6408737"/>
          </a:xfrm>
          <a:prstGeom prst="rect">
            <a:avLst/>
          </a:prstGeom>
          <a:noFill/>
          <a:ln w="28575" algn="ctr">
            <a:noFill/>
            <a:miter lim="800000"/>
            <a:headEnd/>
            <a:tailEnd type="none" w="med" len="lg"/>
          </a:ln>
          <a:effectLst/>
        </p:spPr>
      </p:pic>
      <p:sp>
        <p:nvSpPr>
          <p:cNvPr id="780296" name="AutoShape 8"/>
          <p:cNvSpPr>
            <a:spLocks noChangeArrowheads="1"/>
          </p:cNvSpPr>
          <p:nvPr/>
        </p:nvSpPr>
        <p:spPr bwMode="auto">
          <a:xfrm>
            <a:off x="7137400" y="3255963"/>
            <a:ext cx="882650" cy="552450"/>
          </a:xfrm>
          <a:prstGeom prst="roundRect">
            <a:avLst>
              <a:gd name="adj" fmla="val 33852"/>
            </a:avLst>
          </a:prstGeom>
          <a:noFill/>
          <a:ln w="38100" algn="ctr">
            <a:solidFill>
              <a:srgbClr val="0099FF"/>
            </a:solidFill>
            <a:round/>
            <a:headEnd/>
            <a:tailEnd type="none" w="med" len="lg"/>
          </a:ln>
          <a:effectLst/>
        </p:spPr>
        <p:txBody>
          <a:bodyPr wrap="none" anchor="ctr"/>
          <a:lstStyle/>
          <a:p>
            <a:endParaRPr lang="zh-CN" altLang="en-US"/>
          </a:p>
        </p:txBody>
      </p:sp>
      <p:sp>
        <p:nvSpPr>
          <p:cNvPr id="780297" name="AutoShape 9"/>
          <p:cNvSpPr>
            <a:spLocks noChangeArrowheads="1"/>
          </p:cNvSpPr>
          <p:nvPr/>
        </p:nvSpPr>
        <p:spPr bwMode="auto">
          <a:xfrm>
            <a:off x="7140575" y="3805238"/>
            <a:ext cx="708025" cy="279400"/>
          </a:xfrm>
          <a:prstGeom prst="roundRect">
            <a:avLst>
              <a:gd name="adj" fmla="val 50000"/>
            </a:avLst>
          </a:prstGeom>
          <a:noFill/>
          <a:ln w="38100" algn="ctr">
            <a:solidFill>
              <a:srgbClr val="0000FF"/>
            </a:solidFill>
            <a:round/>
            <a:headEnd/>
            <a:tailEnd type="none" w="med" len="lg"/>
          </a:ln>
          <a:effectLst/>
        </p:spPr>
        <p:txBody>
          <a:bodyPr wrap="none" anchor="ctr"/>
          <a:lstStyle/>
          <a:p>
            <a:endParaRPr lang="zh-CN" altLang="en-US"/>
          </a:p>
        </p:txBody>
      </p:sp>
      <p:sp>
        <p:nvSpPr>
          <p:cNvPr id="780298" name="AutoShape 10"/>
          <p:cNvSpPr>
            <a:spLocks noChangeArrowheads="1"/>
          </p:cNvSpPr>
          <p:nvPr/>
        </p:nvSpPr>
        <p:spPr bwMode="auto">
          <a:xfrm>
            <a:off x="7177088" y="4092575"/>
            <a:ext cx="473075" cy="835025"/>
          </a:xfrm>
          <a:prstGeom prst="roundRect">
            <a:avLst>
              <a:gd name="adj" fmla="val 33852"/>
            </a:avLst>
          </a:prstGeom>
          <a:noFill/>
          <a:ln w="38100" algn="ctr">
            <a:solidFill>
              <a:srgbClr val="FF00FF"/>
            </a:solidFill>
            <a:round/>
            <a:headEnd/>
            <a:tailEnd type="none" w="med" len="lg"/>
          </a:ln>
          <a:effectLst/>
        </p:spPr>
        <p:txBody>
          <a:bodyPr wrap="none" anchor="ctr"/>
          <a:lstStyle/>
          <a:p>
            <a:endParaRPr lang="zh-CN" altLang="en-US"/>
          </a:p>
        </p:txBody>
      </p:sp>
      <p:sp>
        <p:nvSpPr>
          <p:cNvPr id="780299" name="AutoShape 11"/>
          <p:cNvSpPr>
            <a:spLocks noChangeArrowheads="1"/>
          </p:cNvSpPr>
          <p:nvPr/>
        </p:nvSpPr>
        <p:spPr bwMode="auto">
          <a:xfrm>
            <a:off x="7177088" y="4953000"/>
            <a:ext cx="590550" cy="566738"/>
          </a:xfrm>
          <a:prstGeom prst="roundRect">
            <a:avLst>
              <a:gd name="adj" fmla="val 22407"/>
            </a:avLst>
          </a:prstGeom>
          <a:noFill/>
          <a:ln w="38100" algn="ctr">
            <a:solidFill>
              <a:srgbClr val="33CC33"/>
            </a:solidFill>
            <a:round/>
            <a:headEnd/>
            <a:tailEnd type="none" w="med" len="lg"/>
          </a:ln>
          <a:effectLst/>
        </p:spPr>
        <p:txBody>
          <a:bodyPr wrap="none" anchor="ctr"/>
          <a:lstStyle/>
          <a:p>
            <a:endParaRPr lang="zh-CN" altLang="en-US"/>
          </a:p>
        </p:txBody>
      </p:sp>
      <p:pic>
        <p:nvPicPr>
          <p:cNvPr id="780301" name="Picture 1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95288" y="3860800"/>
            <a:ext cx="3527425" cy="2641600"/>
          </a:xfrm>
          <a:prstGeom prst="rect">
            <a:avLst/>
          </a:prstGeom>
          <a:noFill/>
          <a:ln w="38100" algn="ctr">
            <a:noFill/>
            <a:miter lim="800000"/>
            <a:headEnd/>
            <a:tailEnd type="none" w="med" len="lg"/>
          </a:ln>
          <a:effectLst/>
        </p:spPr>
      </p:pic>
      <p:sp>
        <p:nvSpPr>
          <p:cNvPr id="780302" name="Freeform 14"/>
          <p:cNvSpPr>
            <a:spLocks/>
          </p:cNvSpPr>
          <p:nvPr/>
        </p:nvSpPr>
        <p:spPr bwMode="auto">
          <a:xfrm>
            <a:off x="2916238" y="2349500"/>
            <a:ext cx="4248150" cy="2087563"/>
          </a:xfrm>
          <a:custGeom>
            <a:avLst/>
            <a:gdLst/>
            <a:ahLst/>
            <a:cxnLst>
              <a:cxn ang="0">
                <a:pos x="0" y="0"/>
              </a:cxn>
              <a:cxn ang="0">
                <a:pos x="816" y="182"/>
              </a:cxn>
              <a:cxn ang="0">
                <a:pos x="1814" y="1044"/>
              </a:cxn>
              <a:cxn ang="0">
                <a:pos x="2404" y="1225"/>
              </a:cxn>
            </a:cxnLst>
            <a:rect l="0" t="0" r="r" b="b"/>
            <a:pathLst>
              <a:path w="2404" h="1225">
                <a:moveTo>
                  <a:pt x="0" y="0"/>
                </a:moveTo>
                <a:cubicBezTo>
                  <a:pt x="257" y="4"/>
                  <a:pt x="514" y="8"/>
                  <a:pt x="816" y="182"/>
                </a:cubicBezTo>
                <a:cubicBezTo>
                  <a:pt x="1118" y="356"/>
                  <a:pt x="1549" y="870"/>
                  <a:pt x="1814" y="1044"/>
                </a:cubicBezTo>
                <a:cubicBezTo>
                  <a:pt x="2079" y="1218"/>
                  <a:pt x="2241" y="1221"/>
                  <a:pt x="2404" y="1225"/>
                </a:cubicBezTo>
              </a:path>
            </a:pathLst>
          </a:custGeom>
          <a:noFill/>
          <a:ln w="28575" cap="flat" cmpd="sng">
            <a:solidFill>
              <a:srgbClr val="D60093"/>
            </a:solidFill>
            <a:prstDash val="solid"/>
            <a:round/>
            <a:headEnd type="none" w="med" len="med"/>
            <a:tailEnd type="triangle" w="med" len="lg"/>
          </a:ln>
          <a:effectLst/>
        </p:spPr>
        <p:txBody>
          <a:bodyPr wrap="none" anchor="ctr"/>
          <a:lstStyle/>
          <a:p>
            <a:endParaRPr lang="zh-CN" altLang="en-US"/>
          </a:p>
        </p:txBody>
      </p:sp>
      <p:sp>
        <p:nvSpPr>
          <p:cNvPr id="780303" name="Line 15"/>
          <p:cNvSpPr>
            <a:spLocks noChangeShapeType="1"/>
          </p:cNvSpPr>
          <p:nvPr/>
        </p:nvSpPr>
        <p:spPr bwMode="auto">
          <a:xfrm>
            <a:off x="2266950" y="3141663"/>
            <a:ext cx="4826000" cy="431800"/>
          </a:xfrm>
          <a:prstGeom prst="line">
            <a:avLst/>
          </a:prstGeom>
          <a:noFill/>
          <a:ln w="28575">
            <a:solidFill>
              <a:srgbClr val="00CCFF"/>
            </a:solidFill>
            <a:round/>
            <a:headEnd/>
            <a:tailEnd type="triangle" w="med" len="lg"/>
          </a:ln>
          <a:effectLst/>
        </p:spPr>
        <p:txBody>
          <a:bodyPr wrap="none" anchor="ctr"/>
          <a:lstStyle/>
          <a:p>
            <a:endParaRPr lang="zh-CN" altLang="en-US"/>
          </a:p>
        </p:txBody>
      </p:sp>
      <p:sp>
        <p:nvSpPr>
          <p:cNvPr id="780304" name="Line 16"/>
          <p:cNvSpPr>
            <a:spLocks noChangeShapeType="1"/>
          </p:cNvSpPr>
          <p:nvPr/>
        </p:nvSpPr>
        <p:spPr bwMode="auto">
          <a:xfrm>
            <a:off x="2195513" y="3573463"/>
            <a:ext cx="4608512" cy="360362"/>
          </a:xfrm>
          <a:prstGeom prst="line">
            <a:avLst/>
          </a:prstGeom>
          <a:noFill/>
          <a:ln w="28575">
            <a:solidFill>
              <a:srgbClr val="0000FF"/>
            </a:solidFill>
            <a:round/>
            <a:headEnd/>
            <a:tailEnd type="triangle" w="med" len="lg"/>
          </a:ln>
          <a:effectLst/>
        </p:spPr>
        <p:txBody>
          <a:bodyPr wrap="none" anchor="ctr"/>
          <a:lstStyle/>
          <a:p>
            <a:endParaRPr lang="zh-CN" altLang="en-US"/>
          </a:p>
        </p:txBody>
      </p:sp>
      <p:sp>
        <p:nvSpPr>
          <p:cNvPr id="780305" name="Freeform 17"/>
          <p:cNvSpPr>
            <a:spLocks/>
          </p:cNvSpPr>
          <p:nvPr/>
        </p:nvSpPr>
        <p:spPr bwMode="auto">
          <a:xfrm>
            <a:off x="3492500" y="4005263"/>
            <a:ext cx="3600450" cy="1223962"/>
          </a:xfrm>
          <a:custGeom>
            <a:avLst/>
            <a:gdLst/>
            <a:ahLst/>
            <a:cxnLst>
              <a:cxn ang="0">
                <a:pos x="0" y="0"/>
              </a:cxn>
              <a:cxn ang="0">
                <a:pos x="1315" y="272"/>
              </a:cxn>
              <a:cxn ang="0">
                <a:pos x="1859" y="726"/>
              </a:cxn>
              <a:cxn ang="0">
                <a:pos x="2358" y="862"/>
              </a:cxn>
            </a:cxnLst>
            <a:rect l="0" t="0" r="r" b="b"/>
            <a:pathLst>
              <a:path w="2358" h="862">
                <a:moveTo>
                  <a:pt x="0" y="0"/>
                </a:moveTo>
                <a:cubicBezTo>
                  <a:pt x="502" y="75"/>
                  <a:pt x="1005" y="151"/>
                  <a:pt x="1315" y="272"/>
                </a:cubicBezTo>
                <a:cubicBezTo>
                  <a:pt x="1625" y="393"/>
                  <a:pt x="1685" y="628"/>
                  <a:pt x="1859" y="726"/>
                </a:cubicBezTo>
                <a:cubicBezTo>
                  <a:pt x="2033" y="824"/>
                  <a:pt x="2195" y="843"/>
                  <a:pt x="2358" y="862"/>
                </a:cubicBezTo>
              </a:path>
            </a:pathLst>
          </a:custGeom>
          <a:noFill/>
          <a:ln w="28575" cap="flat" cmpd="sng">
            <a:solidFill>
              <a:srgbClr val="008000"/>
            </a:solidFill>
            <a:prstDash val="solid"/>
            <a:round/>
            <a:headEnd type="none" w="med" len="med"/>
            <a:tailEnd type="triangle" w="med" len="lg"/>
          </a:ln>
          <a:effectLst/>
        </p:spPr>
        <p:txBody>
          <a:bodyPr wrap="none" anchor="ctr"/>
          <a:lstStyle/>
          <a:p>
            <a:endParaRPr lang="zh-CN" altLang="en-US"/>
          </a:p>
        </p:txBody>
      </p:sp>
      <p:sp>
        <p:nvSpPr>
          <p:cNvPr id="16" name="动作按钮: 信息 15">
            <a:hlinkClick r:id="rId4" action="ppaction://hlinksldjump" highlightClick="1"/>
          </p:cNvPr>
          <p:cNvSpPr/>
          <p:nvPr/>
        </p:nvSpPr>
        <p:spPr bwMode="auto">
          <a:xfrm>
            <a:off x="7703992" y="4333236"/>
            <a:ext cx="360000" cy="360000"/>
          </a:xfrm>
          <a:prstGeom prst="actionButtonInformation">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utoShape 7"/>
          <p:cNvSpPr>
            <a:spLocks noChangeArrowheads="1"/>
          </p:cNvSpPr>
          <p:nvPr/>
        </p:nvSpPr>
        <p:spPr bwMode="auto">
          <a:xfrm>
            <a:off x="7020340" y="4189211"/>
            <a:ext cx="504070" cy="288040"/>
          </a:xfrm>
          <a:prstGeom prst="roundRect">
            <a:avLst>
              <a:gd name="adj" fmla="val 33852"/>
            </a:avLst>
          </a:prstGeom>
          <a:solidFill>
            <a:srgbClr val="FFFF66"/>
          </a:solidFill>
          <a:ln w="38100" algn="ctr">
            <a:noFill/>
            <a:round/>
            <a:headEnd/>
            <a:tailEnd type="none" w="med" len="lg"/>
          </a:ln>
          <a:effectLst/>
        </p:spPr>
        <p:txBody>
          <a:bodyPr wrap="none" anchor="ctr"/>
          <a:lstStyle/>
          <a:p>
            <a:endParaRPr lang="zh-CN" altLang="en-US"/>
          </a:p>
        </p:txBody>
      </p:sp>
      <p:sp>
        <p:nvSpPr>
          <p:cNvPr id="26" name="AutoShape 7"/>
          <p:cNvSpPr>
            <a:spLocks noChangeArrowheads="1"/>
          </p:cNvSpPr>
          <p:nvPr/>
        </p:nvSpPr>
        <p:spPr bwMode="auto">
          <a:xfrm>
            <a:off x="7020340" y="2636890"/>
            <a:ext cx="504070" cy="288040"/>
          </a:xfrm>
          <a:prstGeom prst="roundRect">
            <a:avLst>
              <a:gd name="adj" fmla="val 33852"/>
            </a:avLst>
          </a:prstGeom>
          <a:solidFill>
            <a:srgbClr val="FFFF66"/>
          </a:solidFill>
          <a:ln w="38100" algn="ctr">
            <a:noFill/>
            <a:round/>
            <a:headEnd/>
            <a:tailEnd type="none" w="med" len="lg"/>
          </a:ln>
          <a:effectLst/>
        </p:spPr>
        <p:txBody>
          <a:bodyPr wrap="none" anchor="ctr"/>
          <a:lstStyle/>
          <a:p>
            <a:endParaRPr lang="zh-CN" altLang="en-US"/>
          </a:p>
        </p:txBody>
      </p:sp>
      <p:sp>
        <p:nvSpPr>
          <p:cNvPr id="24" name="AutoShape 7"/>
          <p:cNvSpPr>
            <a:spLocks noChangeArrowheads="1"/>
          </p:cNvSpPr>
          <p:nvPr/>
        </p:nvSpPr>
        <p:spPr bwMode="auto">
          <a:xfrm>
            <a:off x="4788030" y="1359554"/>
            <a:ext cx="407987" cy="1808947"/>
          </a:xfrm>
          <a:prstGeom prst="roundRect">
            <a:avLst>
              <a:gd name="adj" fmla="val 33852"/>
            </a:avLst>
          </a:prstGeom>
          <a:solidFill>
            <a:srgbClr val="FFFF66"/>
          </a:solidFill>
          <a:ln w="38100" algn="ctr">
            <a:noFill/>
            <a:round/>
            <a:headEnd/>
            <a:tailEnd type="none" w="med" len="lg"/>
          </a:ln>
          <a:effectLst/>
        </p:spPr>
        <p:txBody>
          <a:bodyPr wrap="none" anchor="ctr"/>
          <a:lstStyle/>
          <a:p>
            <a:endParaRPr lang="zh-CN" altLang="en-US"/>
          </a:p>
        </p:txBody>
      </p:sp>
      <p:sp>
        <p:nvSpPr>
          <p:cNvPr id="25" name="AutoShape 7"/>
          <p:cNvSpPr>
            <a:spLocks noChangeArrowheads="1"/>
          </p:cNvSpPr>
          <p:nvPr/>
        </p:nvSpPr>
        <p:spPr bwMode="auto">
          <a:xfrm>
            <a:off x="7020340" y="1308811"/>
            <a:ext cx="504070" cy="288040"/>
          </a:xfrm>
          <a:prstGeom prst="roundRect">
            <a:avLst>
              <a:gd name="adj" fmla="val 33852"/>
            </a:avLst>
          </a:prstGeom>
          <a:solidFill>
            <a:srgbClr val="FFFF66"/>
          </a:solidFill>
          <a:ln w="38100" algn="ctr">
            <a:noFill/>
            <a:round/>
            <a:headEnd/>
            <a:tailEnd type="none" w="med" len="lg"/>
          </a:ln>
          <a:effectLst/>
        </p:spPr>
        <p:txBody>
          <a:bodyPr wrap="none" anchor="ctr"/>
          <a:lstStyle/>
          <a:p>
            <a:endParaRPr lang="zh-CN" altLang="en-US"/>
          </a:p>
        </p:txBody>
      </p:sp>
      <p:sp>
        <p:nvSpPr>
          <p:cNvPr id="781314" name="Rectangle 2"/>
          <p:cNvSpPr>
            <a:spLocks noGrp="1" noChangeArrowheads="1"/>
          </p:cNvSpPr>
          <p:nvPr>
            <p:ph type="title"/>
          </p:nvPr>
        </p:nvSpPr>
        <p:spPr>
          <a:xfrm>
            <a:off x="323850" y="333375"/>
            <a:ext cx="8351838" cy="1027113"/>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smtClean="0">
                <a:solidFill>
                  <a:srgbClr val="00007D"/>
                </a:solidFill>
                <a:ea typeface="黑体" pitchFamily="2" charset="-122"/>
              </a:rPr>
              <a:t>8086/8088</a:t>
            </a:r>
            <a:r>
              <a:rPr lang="zh-CN" altLang="en-US" sz="2800" b="1" dirty="0">
                <a:solidFill>
                  <a:srgbClr val="00007D"/>
                </a:solidFill>
                <a:ea typeface="黑体" pitchFamily="2" charset="-122"/>
              </a:rPr>
              <a:t/>
            </a:r>
            <a:br>
              <a:rPr lang="zh-CN" altLang="en-US" sz="2800" b="1" dirty="0">
                <a:solidFill>
                  <a:srgbClr val="00007D"/>
                </a:solidFill>
                <a:ea typeface="黑体" pitchFamily="2" charset="-122"/>
              </a:rPr>
            </a:br>
            <a:r>
              <a:rPr lang="zh-CN" altLang="en-US" sz="2400" b="1" dirty="0">
                <a:solidFill>
                  <a:srgbClr val="00007D"/>
                </a:solidFill>
                <a:ea typeface="黑体" pitchFamily="2" charset="-122"/>
              </a:rPr>
              <a:t>    </a:t>
            </a:r>
            <a:r>
              <a:rPr lang="en-US" altLang="zh-CN" sz="2400" b="1" dirty="0" smtClean="0">
                <a:solidFill>
                  <a:srgbClr val="006600"/>
                </a:solidFill>
                <a:ea typeface="黑体" pitchFamily="2" charset="-122"/>
              </a:rPr>
              <a:t>2.1.4b  8088</a:t>
            </a:r>
            <a:r>
              <a:rPr lang="zh-CN" altLang="en-US" sz="2400" b="1" dirty="0" smtClean="0">
                <a:solidFill>
                  <a:srgbClr val="006600"/>
                </a:solidFill>
                <a:ea typeface="黑体" pitchFamily="2" charset="-122"/>
              </a:rPr>
              <a:t>芯片</a:t>
            </a:r>
            <a:r>
              <a:rPr lang="zh-CN" altLang="en-US" sz="2400" b="1" dirty="0">
                <a:solidFill>
                  <a:srgbClr val="006600"/>
                </a:solidFill>
                <a:ea typeface="黑体" pitchFamily="2" charset="-122"/>
              </a:rPr>
              <a:t>引脚</a:t>
            </a:r>
          </a:p>
        </p:txBody>
      </p:sp>
      <p:sp>
        <p:nvSpPr>
          <p:cNvPr id="781325" name="Rectangle 13"/>
          <p:cNvSpPr>
            <a:spLocks noGrp="1" noChangeArrowheads="1"/>
          </p:cNvSpPr>
          <p:nvPr>
            <p:ph idx="1"/>
          </p:nvPr>
        </p:nvSpPr>
        <p:spPr>
          <a:xfrm>
            <a:off x="457200" y="1557338"/>
            <a:ext cx="4027488" cy="5040312"/>
          </a:xfrm>
          <a:noFill/>
          <a:ln/>
        </p:spPr>
        <p:txBody>
          <a:bodyPr/>
          <a:lstStyle/>
          <a:p>
            <a:pPr marL="352425" indent="-352425">
              <a:spcBef>
                <a:spcPts val="600"/>
              </a:spcBef>
              <a:buSzTx/>
              <a:buFont typeface="Wingdings" pitchFamily="2" charset="2"/>
              <a:buAutoNum type="arabicPeriod"/>
            </a:pPr>
            <a:r>
              <a:rPr kumimoji="1" lang="zh-CN" altLang="en-US" sz="2400" b="1" dirty="0">
                <a:latin typeface="Times New Roman" pitchFamily="18" charset="0"/>
              </a:rPr>
              <a:t>电源引脚</a:t>
            </a:r>
          </a:p>
          <a:p>
            <a:pPr marL="352425" indent="-352425">
              <a:spcBef>
                <a:spcPts val="600"/>
              </a:spcBef>
              <a:buSzTx/>
              <a:buFont typeface="Wingdings" pitchFamily="2" charset="2"/>
              <a:buAutoNum type="arabicPeriod"/>
            </a:pPr>
            <a:r>
              <a:rPr kumimoji="1" lang="zh-CN" altLang="en-US" sz="2400" b="1" dirty="0">
                <a:latin typeface="Times New Roman" pitchFamily="18" charset="0"/>
              </a:rPr>
              <a:t>地址、数据线</a:t>
            </a:r>
          </a:p>
          <a:p>
            <a:pPr marL="352425" indent="-352425">
              <a:spcBef>
                <a:spcPts val="600"/>
              </a:spcBef>
              <a:buSzTx/>
              <a:buFont typeface="Wingdings" pitchFamily="2" charset="2"/>
              <a:buAutoNum type="arabicPeriod"/>
            </a:pPr>
            <a:r>
              <a:rPr kumimoji="1" lang="zh-CN" altLang="en-US" sz="2400" b="1" dirty="0">
                <a:latin typeface="Times New Roman" pitchFamily="18" charset="0"/>
              </a:rPr>
              <a:t>时钟、复位</a:t>
            </a:r>
          </a:p>
          <a:p>
            <a:pPr marL="352425" indent="-352425">
              <a:spcBef>
                <a:spcPts val="600"/>
              </a:spcBef>
              <a:buSzTx/>
              <a:buFont typeface="Wingdings" pitchFamily="2" charset="2"/>
              <a:buAutoNum type="arabicPeriod"/>
            </a:pPr>
            <a:r>
              <a:rPr kumimoji="1" lang="zh-CN" altLang="en-US" sz="2400" b="1" dirty="0">
                <a:latin typeface="Times New Roman" pitchFamily="18" charset="0"/>
              </a:rPr>
              <a:t>中断</a:t>
            </a:r>
          </a:p>
          <a:p>
            <a:pPr marL="352425" indent="-352425">
              <a:spcBef>
                <a:spcPts val="600"/>
              </a:spcBef>
              <a:buSzTx/>
              <a:buFont typeface="Wingdings" pitchFamily="2" charset="2"/>
              <a:buAutoNum type="arabicPeriod"/>
            </a:pPr>
            <a:r>
              <a:rPr kumimoji="1" lang="zh-CN" altLang="en-US" sz="2400" b="1" dirty="0">
                <a:latin typeface="Times New Roman" pitchFamily="18" charset="0"/>
              </a:rPr>
              <a:t>最小模式</a:t>
            </a:r>
            <a:r>
              <a:rPr kumimoji="1" lang="en-US" altLang="zh-CN" sz="2400" b="1" dirty="0">
                <a:latin typeface="Times New Roman" pitchFamily="18" charset="0"/>
              </a:rPr>
              <a:t>/</a:t>
            </a:r>
            <a:r>
              <a:rPr kumimoji="1" lang="zh-CN" altLang="en-US" sz="2400" b="1" dirty="0">
                <a:latin typeface="Times New Roman" pitchFamily="18" charset="0"/>
              </a:rPr>
              <a:t>最大模式</a:t>
            </a:r>
          </a:p>
        </p:txBody>
      </p:sp>
      <p:sp>
        <p:nvSpPr>
          <p:cNvPr id="23" name="灯片编号占位符 4"/>
          <p:cNvSpPr>
            <a:spLocks noGrp="1"/>
          </p:cNvSpPr>
          <p:nvPr>
            <p:ph type="sldNum" sz="quarter" idx="11"/>
          </p:nvPr>
        </p:nvSpPr>
        <p:spPr/>
        <p:txBody>
          <a:bodyPr/>
          <a:lstStyle/>
          <a:p>
            <a:fld id="{0CDAAB34-BEF4-44CA-98A8-8AC16CE2E39A}" type="slidenum">
              <a:rPr lang="zh-CN" altLang="en-US"/>
              <a:pPr/>
              <a:t>25</a:t>
            </a:fld>
            <a:endParaRPr lang="en-US" altLang="zh-CN"/>
          </a:p>
        </p:txBody>
      </p:sp>
      <p:pic>
        <p:nvPicPr>
          <p:cNvPr id="781315"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716463" y="404813"/>
            <a:ext cx="4083050" cy="6099175"/>
          </a:xfrm>
          <a:prstGeom prst="rect">
            <a:avLst/>
          </a:prstGeom>
          <a:noFill/>
          <a:ln w="38100" algn="ctr">
            <a:noFill/>
            <a:miter lim="800000"/>
            <a:headEnd/>
            <a:tailEnd type="none" w="med" len="lg"/>
          </a:ln>
          <a:effectLst/>
        </p:spPr>
      </p:pic>
      <p:sp>
        <p:nvSpPr>
          <p:cNvPr id="781316" name="AutoShape 4"/>
          <p:cNvSpPr>
            <a:spLocks noChangeArrowheads="1"/>
          </p:cNvSpPr>
          <p:nvPr/>
        </p:nvSpPr>
        <p:spPr bwMode="auto">
          <a:xfrm>
            <a:off x="7019925" y="1052513"/>
            <a:ext cx="503238" cy="288925"/>
          </a:xfrm>
          <a:prstGeom prst="roundRect">
            <a:avLst>
              <a:gd name="adj" fmla="val 50000"/>
            </a:avLst>
          </a:prstGeom>
          <a:noFill/>
          <a:ln w="38100" algn="ctr">
            <a:solidFill>
              <a:srgbClr val="FF0000"/>
            </a:solidFill>
            <a:round/>
            <a:headEnd/>
            <a:tailEnd type="none" w="med" len="lg"/>
          </a:ln>
          <a:effectLst/>
        </p:spPr>
        <p:txBody>
          <a:bodyPr wrap="none" anchor="ctr"/>
          <a:lstStyle/>
          <a:p>
            <a:endParaRPr lang="zh-CN" altLang="en-US"/>
          </a:p>
        </p:txBody>
      </p:sp>
      <p:sp>
        <p:nvSpPr>
          <p:cNvPr id="781317" name="AutoShape 5"/>
          <p:cNvSpPr>
            <a:spLocks noChangeArrowheads="1"/>
          </p:cNvSpPr>
          <p:nvPr/>
        </p:nvSpPr>
        <p:spPr bwMode="auto">
          <a:xfrm>
            <a:off x="4706938" y="1052513"/>
            <a:ext cx="503237" cy="288925"/>
          </a:xfrm>
          <a:prstGeom prst="roundRect">
            <a:avLst>
              <a:gd name="adj" fmla="val 50000"/>
            </a:avLst>
          </a:prstGeom>
          <a:noFill/>
          <a:ln w="38100" algn="ctr">
            <a:solidFill>
              <a:srgbClr val="FF0000"/>
            </a:solidFill>
            <a:round/>
            <a:headEnd/>
            <a:tailEnd type="none" w="med" len="lg"/>
          </a:ln>
          <a:effectLst/>
        </p:spPr>
        <p:txBody>
          <a:bodyPr wrap="none" anchor="ctr"/>
          <a:lstStyle/>
          <a:p>
            <a:endParaRPr lang="zh-CN" altLang="en-US"/>
          </a:p>
        </p:txBody>
      </p:sp>
      <p:sp>
        <p:nvSpPr>
          <p:cNvPr id="781318" name="AutoShape 6"/>
          <p:cNvSpPr>
            <a:spLocks noChangeArrowheads="1"/>
          </p:cNvSpPr>
          <p:nvPr/>
        </p:nvSpPr>
        <p:spPr bwMode="auto">
          <a:xfrm>
            <a:off x="4716463" y="6062663"/>
            <a:ext cx="503237" cy="288925"/>
          </a:xfrm>
          <a:prstGeom prst="roundRect">
            <a:avLst>
              <a:gd name="adj" fmla="val 50000"/>
            </a:avLst>
          </a:prstGeom>
          <a:noFill/>
          <a:ln w="38100" algn="ctr">
            <a:solidFill>
              <a:srgbClr val="FF0000"/>
            </a:solidFill>
            <a:round/>
            <a:headEnd/>
            <a:tailEnd type="none" w="med" len="lg"/>
          </a:ln>
          <a:effectLst/>
        </p:spPr>
        <p:txBody>
          <a:bodyPr wrap="none" anchor="ctr"/>
          <a:lstStyle/>
          <a:p>
            <a:endParaRPr lang="zh-CN" altLang="en-US"/>
          </a:p>
        </p:txBody>
      </p:sp>
      <p:sp>
        <p:nvSpPr>
          <p:cNvPr id="781319" name="AutoShape 7"/>
          <p:cNvSpPr>
            <a:spLocks noChangeArrowheads="1"/>
          </p:cNvSpPr>
          <p:nvPr/>
        </p:nvSpPr>
        <p:spPr bwMode="auto">
          <a:xfrm>
            <a:off x="4773613" y="3167063"/>
            <a:ext cx="407987" cy="2098675"/>
          </a:xfrm>
          <a:prstGeom prst="roundRect">
            <a:avLst>
              <a:gd name="adj" fmla="val 33852"/>
            </a:avLst>
          </a:prstGeom>
          <a:noFill/>
          <a:ln w="38100" algn="ctr">
            <a:solidFill>
              <a:srgbClr val="33CC33"/>
            </a:solidFill>
            <a:round/>
            <a:headEnd/>
            <a:tailEnd type="none" w="med" len="lg"/>
          </a:ln>
          <a:effectLst/>
        </p:spPr>
        <p:txBody>
          <a:bodyPr wrap="none" anchor="ctr"/>
          <a:lstStyle/>
          <a:p>
            <a:endParaRPr lang="zh-CN" altLang="en-US"/>
          </a:p>
        </p:txBody>
      </p:sp>
      <p:sp>
        <p:nvSpPr>
          <p:cNvPr id="781320" name="AutoShape 8"/>
          <p:cNvSpPr>
            <a:spLocks noChangeArrowheads="1"/>
          </p:cNvSpPr>
          <p:nvPr/>
        </p:nvSpPr>
        <p:spPr bwMode="auto">
          <a:xfrm>
            <a:off x="7031038" y="1604963"/>
            <a:ext cx="693737" cy="1031875"/>
          </a:xfrm>
          <a:prstGeom prst="roundRect">
            <a:avLst>
              <a:gd name="adj" fmla="val 33852"/>
            </a:avLst>
          </a:prstGeom>
          <a:noFill/>
          <a:ln w="38100" algn="ctr">
            <a:solidFill>
              <a:srgbClr val="33CC33"/>
            </a:solidFill>
            <a:round/>
            <a:headEnd/>
            <a:tailEnd type="none" w="med" len="lg"/>
          </a:ln>
          <a:effectLst/>
        </p:spPr>
        <p:txBody>
          <a:bodyPr wrap="none" anchor="ctr"/>
          <a:lstStyle/>
          <a:p>
            <a:endParaRPr lang="zh-CN" altLang="en-US"/>
          </a:p>
        </p:txBody>
      </p:sp>
      <p:sp>
        <p:nvSpPr>
          <p:cNvPr id="781321" name="Freeform 9"/>
          <p:cNvSpPr>
            <a:spLocks/>
          </p:cNvSpPr>
          <p:nvPr/>
        </p:nvSpPr>
        <p:spPr bwMode="auto">
          <a:xfrm>
            <a:off x="4603750" y="1349375"/>
            <a:ext cx="2940050" cy="1825625"/>
          </a:xfrm>
          <a:custGeom>
            <a:avLst/>
            <a:gdLst/>
            <a:ahLst/>
            <a:cxnLst>
              <a:cxn ang="0">
                <a:pos x="376" y="944"/>
              </a:cxn>
              <a:cxn ang="0">
                <a:pos x="358" y="1118"/>
              </a:cxn>
              <a:cxn ang="0">
                <a:pos x="352" y="1136"/>
              </a:cxn>
              <a:cxn ang="0">
                <a:pos x="316" y="1148"/>
              </a:cxn>
              <a:cxn ang="0">
                <a:pos x="226" y="1136"/>
              </a:cxn>
              <a:cxn ang="0">
                <a:pos x="166" y="1118"/>
              </a:cxn>
              <a:cxn ang="0">
                <a:pos x="148" y="1064"/>
              </a:cxn>
              <a:cxn ang="0">
                <a:pos x="142" y="1046"/>
              </a:cxn>
              <a:cxn ang="0">
                <a:pos x="106" y="590"/>
              </a:cxn>
              <a:cxn ang="0">
                <a:pos x="172" y="14"/>
              </a:cxn>
              <a:cxn ang="0">
                <a:pos x="1828" y="20"/>
              </a:cxn>
              <a:cxn ang="0">
                <a:pos x="1828" y="104"/>
              </a:cxn>
              <a:cxn ang="0">
                <a:pos x="1720" y="158"/>
              </a:cxn>
              <a:cxn ang="0">
                <a:pos x="1414" y="164"/>
              </a:cxn>
              <a:cxn ang="0">
                <a:pos x="370" y="194"/>
              </a:cxn>
              <a:cxn ang="0">
                <a:pos x="352" y="602"/>
              </a:cxn>
              <a:cxn ang="0">
                <a:pos x="370" y="824"/>
              </a:cxn>
              <a:cxn ang="0">
                <a:pos x="376" y="944"/>
              </a:cxn>
              <a:cxn ang="0">
                <a:pos x="382" y="962"/>
              </a:cxn>
              <a:cxn ang="0">
                <a:pos x="376" y="944"/>
              </a:cxn>
            </a:cxnLst>
            <a:rect l="0" t="0" r="r" b="b"/>
            <a:pathLst>
              <a:path w="1852" h="1150">
                <a:moveTo>
                  <a:pt x="376" y="944"/>
                </a:moveTo>
                <a:cubicBezTo>
                  <a:pt x="395" y="1002"/>
                  <a:pt x="372" y="1062"/>
                  <a:pt x="358" y="1118"/>
                </a:cubicBezTo>
                <a:cubicBezTo>
                  <a:pt x="356" y="1124"/>
                  <a:pt x="357" y="1132"/>
                  <a:pt x="352" y="1136"/>
                </a:cubicBezTo>
                <a:cubicBezTo>
                  <a:pt x="342" y="1143"/>
                  <a:pt x="316" y="1148"/>
                  <a:pt x="316" y="1148"/>
                </a:cubicBezTo>
                <a:cubicBezTo>
                  <a:pt x="201" y="1138"/>
                  <a:pt x="276" y="1150"/>
                  <a:pt x="226" y="1136"/>
                </a:cubicBezTo>
                <a:cubicBezTo>
                  <a:pt x="206" y="1130"/>
                  <a:pt x="166" y="1118"/>
                  <a:pt x="166" y="1118"/>
                </a:cubicBezTo>
                <a:cubicBezTo>
                  <a:pt x="160" y="1100"/>
                  <a:pt x="154" y="1082"/>
                  <a:pt x="148" y="1064"/>
                </a:cubicBezTo>
                <a:cubicBezTo>
                  <a:pt x="146" y="1058"/>
                  <a:pt x="142" y="1046"/>
                  <a:pt x="142" y="1046"/>
                </a:cubicBezTo>
                <a:cubicBezTo>
                  <a:pt x="139" y="910"/>
                  <a:pt x="151" y="726"/>
                  <a:pt x="106" y="590"/>
                </a:cubicBezTo>
                <a:cubicBezTo>
                  <a:pt x="108" y="381"/>
                  <a:pt x="0" y="129"/>
                  <a:pt x="172" y="14"/>
                </a:cubicBezTo>
                <a:cubicBezTo>
                  <a:pt x="724" y="16"/>
                  <a:pt x="1276" y="12"/>
                  <a:pt x="1828" y="20"/>
                </a:cubicBezTo>
                <a:cubicBezTo>
                  <a:pt x="1852" y="20"/>
                  <a:pt x="1840" y="92"/>
                  <a:pt x="1828" y="104"/>
                </a:cubicBezTo>
                <a:cubicBezTo>
                  <a:pt x="1810" y="122"/>
                  <a:pt x="1746" y="157"/>
                  <a:pt x="1720" y="158"/>
                </a:cubicBezTo>
                <a:cubicBezTo>
                  <a:pt x="1618" y="164"/>
                  <a:pt x="1516" y="162"/>
                  <a:pt x="1414" y="164"/>
                </a:cubicBezTo>
                <a:cubicBezTo>
                  <a:pt x="1075" y="249"/>
                  <a:pt x="661" y="0"/>
                  <a:pt x="370" y="194"/>
                </a:cubicBezTo>
                <a:cubicBezTo>
                  <a:pt x="366" y="361"/>
                  <a:pt x="360" y="453"/>
                  <a:pt x="352" y="602"/>
                </a:cubicBezTo>
                <a:cubicBezTo>
                  <a:pt x="364" y="808"/>
                  <a:pt x="348" y="736"/>
                  <a:pt x="370" y="824"/>
                </a:cubicBezTo>
                <a:cubicBezTo>
                  <a:pt x="372" y="864"/>
                  <a:pt x="373" y="904"/>
                  <a:pt x="376" y="944"/>
                </a:cubicBezTo>
                <a:cubicBezTo>
                  <a:pt x="377" y="950"/>
                  <a:pt x="382" y="962"/>
                  <a:pt x="382" y="962"/>
                </a:cubicBezTo>
                <a:cubicBezTo>
                  <a:pt x="382" y="962"/>
                  <a:pt x="378" y="950"/>
                  <a:pt x="376" y="944"/>
                </a:cubicBezTo>
                <a:close/>
              </a:path>
            </a:pathLst>
          </a:custGeom>
          <a:noFill/>
          <a:ln w="38100" cap="flat" cmpd="sng">
            <a:solidFill>
              <a:srgbClr val="33CC33"/>
            </a:solidFill>
            <a:prstDash val="solid"/>
            <a:round/>
            <a:headEnd type="none" w="med" len="med"/>
            <a:tailEnd type="none" w="med" len="lg"/>
          </a:ln>
          <a:effectLst/>
        </p:spPr>
        <p:txBody>
          <a:bodyPr wrap="none" anchor="ctr"/>
          <a:lstStyle/>
          <a:p>
            <a:endParaRPr lang="zh-CN" altLang="en-US"/>
          </a:p>
        </p:txBody>
      </p:sp>
      <p:sp>
        <p:nvSpPr>
          <p:cNvPr id="781322" name="Freeform 10"/>
          <p:cNvSpPr>
            <a:spLocks/>
          </p:cNvSpPr>
          <p:nvPr/>
        </p:nvSpPr>
        <p:spPr bwMode="auto">
          <a:xfrm>
            <a:off x="4705350" y="5764213"/>
            <a:ext cx="3062288" cy="636587"/>
          </a:xfrm>
          <a:custGeom>
            <a:avLst/>
            <a:gdLst/>
            <a:ahLst/>
            <a:cxnLst>
              <a:cxn ang="0">
                <a:pos x="1920" y="281"/>
              </a:cxn>
              <a:cxn ang="0">
                <a:pos x="1890" y="353"/>
              </a:cxn>
              <a:cxn ang="0">
                <a:pos x="1878" y="389"/>
              </a:cxn>
              <a:cxn ang="0">
                <a:pos x="1842" y="401"/>
              </a:cxn>
              <a:cxn ang="0">
                <a:pos x="1422" y="395"/>
              </a:cxn>
              <a:cxn ang="0">
                <a:pos x="1260" y="341"/>
              </a:cxn>
              <a:cxn ang="0">
                <a:pos x="804" y="209"/>
              </a:cxn>
              <a:cxn ang="0">
                <a:pos x="348" y="203"/>
              </a:cxn>
              <a:cxn ang="0">
                <a:pos x="222" y="161"/>
              </a:cxn>
              <a:cxn ang="0">
                <a:pos x="36" y="155"/>
              </a:cxn>
              <a:cxn ang="0">
                <a:pos x="0" y="113"/>
              </a:cxn>
              <a:cxn ang="0">
                <a:pos x="204" y="35"/>
              </a:cxn>
              <a:cxn ang="0">
                <a:pos x="732" y="41"/>
              </a:cxn>
              <a:cxn ang="0">
                <a:pos x="996" y="101"/>
              </a:cxn>
              <a:cxn ang="0">
                <a:pos x="1266" y="149"/>
              </a:cxn>
              <a:cxn ang="0">
                <a:pos x="1368" y="167"/>
              </a:cxn>
              <a:cxn ang="0">
                <a:pos x="1458" y="197"/>
              </a:cxn>
              <a:cxn ang="0">
                <a:pos x="1854" y="203"/>
              </a:cxn>
              <a:cxn ang="0">
                <a:pos x="1926" y="233"/>
              </a:cxn>
              <a:cxn ang="0">
                <a:pos x="1920" y="281"/>
              </a:cxn>
            </a:cxnLst>
            <a:rect l="0" t="0" r="r" b="b"/>
            <a:pathLst>
              <a:path w="1929" h="401">
                <a:moveTo>
                  <a:pt x="1920" y="281"/>
                </a:moveTo>
                <a:cubicBezTo>
                  <a:pt x="1911" y="307"/>
                  <a:pt x="1899" y="327"/>
                  <a:pt x="1890" y="353"/>
                </a:cubicBezTo>
                <a:cubicBezTo>
                  <a:pt x="1887" y="361"/>
                  <a:pt x="1878" y="389"/>
                  <a:pt x="1878" y="389"/>
                </a:cubicBezTo>
                <a:cubicBezTo>
                  <a:pt x="1866" y="393"/>
                  <a:pt x="1842" y="401"/>
                  <a:pt x="1842" y="401"/>
                </a:cubicBezTo>
                <a:cubicBezTo>
                  <a:pt x="1702" y="399"/>
                  <a:pt x="1562" y="401"/>
                  <a:pt x="1422" y="395"/>
                </a:cubicBezTo>
                <a:cubicBezTo>
                  <a:pt x="1370" y="393"/>
                  <a:pt x="1311" y="354"/>
                  <a:pt x="1260" y="341"/>
                </a:cubicBezTo>
                <a:cubicBezTo>
                  <a:pt x="1106" y="302"/>
                  <a:pt x="955" y="259"/>
                  <a:pt x="804" y="209"/>
                </a:cubicBezTo>
                <a:cubicBezTo>
                  <a:pt x="660" y="161"/>
                  <a:pt x="500" y="205"/>
                  <a:pt x="348" y="203"/>
                </a:cubicBezTo>
                <a:cubicBezTo>
                  <a:pt x="313" y="191"/>
                  <a:pt x="259" y="162"/>
                  <a:pt x="222" y="161"/>
                </a:cubicBezTo>
                <a:cubicBezTo>
                  <a:pt x="160" y="159"/>
                  <a:pt x="98" y="157"/>
                  <a:pt x="36" y="155"/>
                </a:cubicBezTo>
                <a:cubicBezTo>
                  <a:pt x="12" y="147"/>
                  <a:pt x="8" y="137"/>
                  <a:pt x="0" y="113"/>
                </a:cubicBezTo>
                <a:cubicBezTo>
                  <a:pt x="16" y="0"/>
                  <a:pt x="76" y="40"/>
                  <a:pt x="204" y="35"/>
                </a:cubicBezTo>
                <a:cubicBezTo>
                  <a:pt x="379" y="22"/>
                  <a:pt x="557" y="16"/>
                  <a:pt x="732" y="41"/>
                </a:cubicBezTo>
                <a:cubicBezTo>
                  <a:pt x="830" y="55"/>
                  <a:pt x="891" y="93"/>
                  <a:pt x="996" y="101"/>
                </a:cubicBezTo>
                <a:cubicBezTo>
                  <a:pt x="1086" y="131"/>
                  <a:pt x="1172" y="144"/>
                  <a:pt x="1266" y="149"/>
                </a:cubicBezTo>
                <a:cubicBezTo>
                  <a:pt x="1300" y="153"/>
                  <a:pt x="1335" y="159"/>
                  <a:pt x="1368" y="167"/>
                </a:cubicBezTo>
                <a:cubicBezTo>
                  <a:pt x="1393" y="173"/>
                  <a:pt x="1431" y="197"/>
                  <a:pt x="1458" y="197"/>
                </a:cubicBezTo>
                <a:cubicBezTo>
                  <a:pt x="1590" y="199"/>
                  <a:pt x="1722" y="201"/>
                  <a:pt x="1854" y="203"/>
                </a:cubicBezTo>
                <a:cubicBezTo>
                  <a:pt x="1855" y="203"/>
                  <a:pt x="1923" y="219"/>
                  <a:pt x="1926" y="233"/>
                </a:cubicBezTo>
                <a:cubicBezTo>
                  <a:pt x="1929" y="249"/>
                  <a:pt x="1922" y="265"/>
                  <a:pt x="1920" y="281"/>
                </a:cubicBezTo>
                <a:close/>
              </a:path>
            </a:pathLst>
          </a:custGeom>
          <a:noFill/>
          <a:ln w="38100" cap="flat" cmpd="sng">
            <a:solidFill>
              <a:srgbClr val="0000FF"/>
            </a:solidFill>
            <a:prstDash val="solid"/>
            <a:round/>
            <a:headEnd type="none" w="med" len="med"/>
            <a:tailEnd type="none" w="med" len="lg"/>
          </a:ln>
          <a:effectLst/>
        </p:spPr>
        <p:txBody>
          <a:bodyPr wrap="none" anchor="ctr"/>
          <a:lstStyle/>
          <a:p>
            <a:endParaRPr lang="zh-CN" altLang="en-US"/>
          </a:p>
        </p:txBody>
      </p:sp>
      <p:sp>
        <p:nvSpPr>
          <p:cNvPr id="781323" name="AutoShape 11"/>
          <p:cNvSpPr>
            <a:spLocks noChangeArrowheads="1"/>
          </p:cNvSpPr>
          <p:nvPr/>
        </p:nvSpPr>
        <p:spPr bwMode="auto">
          <a:xfrm>
            <a:off x="4697413" y="5300663"/>
            <a:ext cx="550862" cy="460375"/>
          </a:xfrm>
          <a:prstGeom prst="roundRect">
            <a:avLst>
              <a:gd name="adj" fmla="val 33852"/>
            </a:avLst>
          </a:prstGeom>
          <a:noFill/>
          <a:ln w="38100" algn="ctr">
            <a:solidFill>
              <a:srgbClr val="FF00FF"/>
            </a:solidFill>
            <a:round/>
            <a:headEnd/>
            <a:tailEnd type="none" w="med" len="lg"/>
          </a:ln>
          <a:effectLst/>
        </p:spPr>
        <p:txBody>
          <a:bodyPr wrap="none" anchor="ctr"/>
          <a:lstStyle/>
          <a:p>
            <a:endParaRPr lang="zh-CN" altLang="en-US"/>
          </a:p>
        </p:txBody>
      </p:sp>
      <p:sp>
        <p:nvSpPr>
          <p:cNvPr id="781324" name="AutoShape 12"/>
          <p:cNvSpPr>
            <a:spLocks noChangeArrowheads="1"/>
          </p:cNvSpPr>
          <p:nvPr/>
        </p:nvSpPr>
        <p:spPr bwMode="auto">
          <a:xfrm>
            <a:off x="7040563" y="2890838"/>
            <a:ext cx="693737" cy="241300"/>
          </a:xfrm>
          <a:prstGeom prst="roundRect">
            <a:avLst>
              <a:gd name="adj" fmla="val 33852"/>
            </a:avLst>
          </a:prstGeom>
          <a:noFill/>
          <a:ln w="38100" algn="ctr">
            <a:solidFill>
              <a:srgbClr val="0099FF"/>
            </a:solidFill>
            <a:round/>
            <a:headEnd/>
            <a:tailEnd type="none" w="med" len="lg"/>
          </a:ln>
          <a:effectLst/>
        </p:spPr>
        <p:txBody>
          <a:bodyPr wrap="none" anchor="ctr"/>
          <a:lstStyle/>
          <a:p>
            <a:endParaRPr lang="zh-CN" altLang="en-US"/>
          </a:p>
        </p:txBody>
      </p:sp>
      <p:sp>
        <p:nvSpPr>
          <p:cNvPr id="781326" name="Freeform 14"/>
          <p:cNvSpPr>
            <a:spLocks/>
          </p:cNvSpPr>
          <p:nvPr/>
        </p:nvSpPr>
        <p:spPr bwMode="auto">
          <a:xfrm>
            <a:off x="5267324" y="5264150"/>
            <a:ext cx="1857376" cy="273049"/>
          </a:xfrm>
          <a:custGeom>
            <a:avLst/>
            <a:gdLst/>
            <a:ahLst/>
            <a:cxnLst>
              <a:cxn ang="0">
                <a:pos x="0" y="162"/>
              </a:cxn>
              <a:cxn ang="0">
                <a:pos x="384" y="156"/>
              </a:cxn>
              <a:cxn ang="0">
                <a:pos x="612" y="96"/>
              </a:cxn>
              <a:cxn ang="0">
                <a:pos x="822" y="12"/>
              </a:cxn>
              <a:cxn ang="0">
                <a:pos x="1116" y="24"/>
              </a:cxn>
            </a:cxnLst>
            <a:rect l="0" t="0" r="r" b="b"/>
            <a:pathLst>
              <a:path w="1116" h="167">
                <a:moveTo>
                  <a:pt x="0" y="162"/>
                </a:moveTo>
                <a:cubicBezTo>
                  <a:pt x="141" y="164"/>
                  <a:pt x="282" y="167"/>
                  <a:pt x="384" y="156"/>
                </a:cubicBezTo>
                <a:cubicBezTo>
                  <a:pt x="486" y="145"/>
                  <a:pt x="539" y="120"/>
                  <a:pt x="612" y="96"/>
                </a:cubicBezTo>
                <a:cubicBezTo>
                  <a:pt x="685" y="72"/>
                  <a:pt x="738" y="24"/>
                  <a:pt x="822" y="12"/>
                </a:cubicBezTo>
                <a:cubicBezTo>
                  <a:pt x="906" y="0"/>
                  <a:pt x="1011" y="12"/>
                  <a:pt x="1116" y="24"/>
                </a:cubicBezTo>
              </a:path>
            </a:pathLst>
          </a:custGeom>
          <a:noFill/>
          <a:ln w="19050" cap="flat" cmpd="sng">
            <a:solidFill>
              <a:srgbClr val="FF00FF"/>
            </a:solidFill>
            <a:prstDash val="solid"/>
            <a:round/>
            <a:headEnd type="triangle" w="med" len="lg"/>
            <a:tailEnd type="triangle" w="med" len="lg"/>
          </a:ln>
          <a:effectLst/>
        </p:spPr>
        <p:txBody>
          <a:bodyPr wrap="none" anchor="ctr"/>
          <a:lstStyle/>
          <a:p>
            <a:endParaRPr lang="zh-CN" altLang="en-US"/>
          </a:p>
        </p:txBody>
      </p:sp>
      <p:sp>
        <p:nvSpPr>
          <p:cNvPr id="781327" name="Line 15"/>
          <p:cNvSpPr>
            <a:spLocks noChangeShapeType="1"/>
          </p:cNvSpPr>
          <p:nvPr/>
        </p:nvSpPr>
        <p:spPr bwMode="auto">
          <a:xfrm flipV="1">
            <a:off x="2847975" y="1985963"/>
            <a:ext cx="1841500" cy="234950"/>
          </a:xfrm>
          <a:prstGeom prst="line">
            <a:avLst/>
          </a:prstGeom>
          <a:noFill/>
          <a:ln w="28575">
            <a:solidFill>
              <a:srgbClr val="33CC33"/>
            </a:solidFill>
            <a:round/>
            <a:headEnd/>
            <a:tailEnd type="triangle" w="med" len="lg"/>
          </a:ln>
          <a:effectLst/>
        </p:spPr>
        <p:txBody>
          <a:bodyPr wrap="none" anchor="ctr"/>
          <a:lstStyle/>
          <a:p>
            <a:endParaRPr lang="zh-CN" altLang="en-US"/>
          </a:p>
        </p:txBody>
      </p:sp>
      <p:sp>
        <p:nvSpPr>
          <p:cNvPr id="781328" name="Freeform 16"/>
          <p:cNvSpPr>
            <a:spLocks/>
          </p:cNvSpPr>
          <p:nvPr/>
        </p:nvSpPr>
        <p:spPr bwMode="auto">
          <a:xfrm>
            <a:off x="2533650" y="2703513"/>
            <a:ext cx="2143125" cy="3187700"/>
          </a:xfrm>
          <a:custGeom>
            <a:avLst/>
            <a:gdLst/>
            <a:ahLst/>
            <a:cxnLst>
              <a:cxn ang="0">
                <a:pos x="0" y="0"/>
              </a:cxn>
              <a:cxn ang="0">
                <a:pos x="823" y="247"/>
              </a:cxn>
              <a:cxn ang="0">
                <a:pos x="1021" y="1292"/>
              </a:cxn>
              <a:cxn ang="0">
                <a:pos x="1350" y="2008"/>
              </a:cxn>
            </a:cxnLst>
            <a:rect l="0" t="0" r="r" b="b"/>
            <a:pathLst>
              <a:path w="1350" h="2008">
                <a:moveTo>
                  <a:pt x="0" y="0"/>
                </a:moveTo>
                <a:cubicBezTo>
                  <a:pt x="326" y="16"/>
                  <a:pt x="653" y="32"/>
                  <a:pt x="823" y="247"/>
                </a:cubicBezTo>
                <a:cubicBezTo>
                  <a:pt x="993" y="462"/>
                  <a:pt x="933" y="999"/>
                  <a:pt x="1021" y="1292"/>
                </a:cubicBezTo>
                <a:cubicBezTo>
                  <a:pt x="1109" y="1585"/>
                  <a:pt x="1229" y="1796"/>
                  <a:pt x="1350" y="2008"/>
                </a:cubicBezTo>
              </a:path>
            </a:pathLst>
          </a:custGeom>
          <a:noFill/>
          <a:ln w="28575" cap="flat" cmpd="sng">
            <a:solidFill>
              <a:srgbClr val="0000FF"/>
            </a:solidFill>
            <a:prstDash val="solid"/>
            <a:round/>
            <a:headEnd type="none" w="med" len="med"/>
            <a:tailEnd type="triangle" w="med" len="lg"/>
          </a:ln>
          <a:effectLst/>
        </p:spPr>
        <p:txBody>
          <a:bodyPr wrap="none" anchor="ctr"/>
          <a:lstStyle/>
          <a:p>
            <a:endParaRPr lang="zh-CN" altLang="en-US"/>
          </a:p>
        </p:txBody>
      </p:sp>
      <p:sp>
        <p:nvSpPr>
          <p:cNvPr id="781329" name="Freeform 17"/>
          <p:cNvSpPr>
            <a:spLocks/>
          </p:cNvSpPr>
          <p:nvPr/>
        </p:nvSpPr>
        <p:spPr bwMode="auto">
          <a:xfrm>
            <a:off x="1658938" y="3073400"/>
            <a:ext cx="3043237" cy="2268538"/>
          </a:xfrm>
          <a:custGeom>
            <a:avLst/>
            <a:gdLst/>
            <a:ahLst/>
            <a:cxnLst>
              <a:cxn ang="0">
                <a:pos x="0" y="14"/>
              </a:cxn>
              <a:cxn ang="0">
                <a:pos x="1300" y="236"/>
              </a:cxn>
              <a:cxn ang="0">
                <a:pos x="1917" y="1429"/>
              </a:cxn>
            </a:cxnLst>
            <a:rect l="0" t="0" r="r" b="b"/>
            <a:pathLst>
              <a:path w="1917" h="1429">
                <a:moveTo>
                  <a:pt x="0" y="14"/>
                </a:moveTo>
                <a:cubicBezTo>
                  <a:pt x="490" y="7"/>
                  <a:pt x="981" y="0"/>
                  <a:pt x="1300" y="236"/>
                </a:cubicBezTo>
                <a:cubicBezTo>
                  <a:pt x="1619" y="472"/>
                  <a:pt x="1768" y="950"/>
                  <a:pt x="1917" y="1429"/>
                </a:cubicBezTo>
              </a:path>
            </a:pathLst>
          </a:custGeom>
          <a:noFill/>
          <a:ln w="28575" cap="flat" cmpd="sng">
            <a:solidFill>
              <a:srgbClr val="FF00FF"/>
            </a:solidFill>
            <a:prstDash val="solid"/>
            <a:round/>
            <a:headEnd type="none" w="med" len="med"/>
            <a:tailEnd type="triangle" w="med" len="lg"/>
          </a:ln>
          <a:effectLst/>
        </p:spPr>
        <p:txBody>
          <a:bodyPr wrap="none" anchor="ctr"/>
          <a:lstStyle/>
          <a:p>
            <a:endParaRPr lang="zh-CN" altLang="en-US"/>
          </a:p>
        </p:txBody>
      </p:sp>
      <p:sp>
        <p:nvSpPr>
          <p:cNvPr id="781330" name="Line 18"/>
          <p:cNvSpPr>
            <a:spLocks noChangeShapeType="1"/>
          </p:cNvSpPr>
          <p:nvPr/>
        </p:nvSpPr>
        <p:spPr bwMode="auto">
          <a:xfrm flipV="1">
            <a:off x="3475038" y="3043238"/>
            <a:ext cx="3513137" cy="509587"/>
          </a:xfrm>
          <a:prstGeom prst="line">
            <a:avLst/>
          </a:prstGeom>
          <a:noFill/>
          <a:ln w="28575">
            <a:solidFill>
              <a:srgbClr val="0099FF"/>
            </a:solidFill>
            <a:round/>
            <a:headEnd/>
            <a:tailEnd type="triangle" w="med" len="lg"/>
          </a:ln>
          <a:effectLst/>
        </p:spPr>
        <p:txBody>
          <a:bodyPr wrap="none" anchor="ctr"/>
          <a:lstStyle/>
          <a:p>
            <a:endParaRPr lang="zh-CN" altLang="en-US"/>
          </a:p>
        </p:txBody>
      </p:sp>
      <p:sp>
        <p:nvSpPr>
          <p:cNvPr id="781331" name="Line 19"/>
          <p:cNvSpPr>
            <a:spLocks noChangeShapeType="1"/>
          </p:cNvSpPr>
          <p:nvPr/>
        </p:nvSpPr>
        <p:spPr bwMode="auto">
          <a:xfrm>
            <a:off x="2847975" y="2325688"/>
            <a:ext cx="1908175" cy="928687"/>
          </a:xfrm>
          <a:prstGeom prst="line">
            <a:avLst/>
          </a:prstGeom>
          <a:noFill/>
          <a:ln w="28575">
            <a:solidFill>
              <a:srgbClr val="33CC33"/>
            </a:solidFill>
            <a:round/>
            <a:headEnd/>
            <a:tailEnd type="triangle" w="med" len="lg"/>
          </a:ln>
          <a:effectLst/>
        </p:spPr>
        <p:txBody>
          <a:bodyPr wrap="none" anchor="ctr"/>
          <a:lstStyle/>
          <a:p>
            <a:endParaRPr lang="zh-CN" altLang="en-US"/>
          </a:p>
        </p:txBody>
      </p:sp>
      <p:sp>
        <p:nvSpPr>
          <p:cNvPr id="781332" name="Line 20"/>
          <p:cNvSpPr>
            <a:spLocks noChangeShapeType="1"/>
          </p:cNvSpPr>
          <p:nvPr/>
        </p:nvSpPr>
        <p:spPr bwMode="auto">
          <a:xfrm flipV="1">
            <a:off x="2208213" y="1227138"/>
            <a:ext cx="2481262" cy="549275"/>
          </a:xfrm>
          <a:prstGeom prst="line">
            <a:avLst/>
          </a:prstGeom>
          <a:noFill/>
          <a:ln w="28575">
            <a:solidFill>
              <a:srgbClr val="FF0000"/>
            </a:solidFill>
            <a:round/>
            <a:headEnd/>
            <a:tailEnd type="triangle" w="med" len="lg"/>
          </a:ln>
          <a:effectLst/>
        </p:spPr>
        <p:txBody>
          <a:bodyPr wrap="none" anchor="ctr"/>
          <a:lstStyle/>
          <a:p>
            <a:endParaRPr lang="zh-CN" altLang="en-US"/>
          </a:p>
        </p:txBody>
      </p:sp>
      <p:sp>
        <p:nvSpPr>
          <p:cNvPr id="781334" name="AutoShape 22">
            <a:hlinkClick r:id="rId3" action="ppaction://hlinksldjump" highlightClick="1"/>
          </p:cNvPr>
          <p:cNvSpPr>
            <a:spLocks noChangeArrowheads="1"/>
          </p:cNvSpPr>
          <p:nvPr/>
        </p:nvSpPr>
        <p:spPr bwMode="auto">
          <a:xfrm>
            <a:off x="8442325" y="5218113"/>
            <a:ext cx="433388" cy="431800"/>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81332"/>
                                        </p:tgtEl>
                                        <p:attrNameLst>
                                          <p:attrName>style.visibility</p:attrName>
                                        </p:attrNameLst>
                                      </p:cBhvr>
                                      <p:to>
                                        <p:strVal val="visible"/>
                                      </p:to>
                                    </p:set>
                                    <p:animEffect transition="in" filter="strips(downRight)">
                                      <p:cBhvr>
                                        <p:cTn id="7" dur="500"/>
                                        <p:tgtEl>
                                          <p:spTgt spid="781332"/>
                                        </p:tgtEl>
                                      </p:cBhvr>
                                    </p:animEffect>
                                  </p:childTnLst>
                                  <p:subTnLst>
                                    <p:set>
                                      <p:cBhvr override="childStyle">
                                        <p:cTn dur="1" fill="hold" display="0" masterRel="nextClick" afterEffect="1"/>
                                        <p:tgtEl>
                                          <p:spTgt spid="781332"/>
                                        </p:tgtEl>
                                        <p:attrNameLst>
                                          <p:attrName>style.visibility</p:attrName>
                                        </p:attrNameLst>
                                      </p:cBhvr>
                                      <p:to>
                                        <p:strVal val="hidden"/>
                                      </p:to>
                                    </p:set>
                                  </p:subTnLst>
                                </p:cTn>
                              </p:par>
                              <p:par>
                                <p:cTn id="8" presetID="1" presetClass="entr" presetSubtype="0" fill="hold" grpId="0" nodeType="withEffect">
                                  <p:stCondLst>
                                    <p:cond delay="0"/>
                                  </p:stCondLst>
                                  <p:childTnLst>
                                    <p:set>
                                      <p:cBhvr>
                                        <p:cTn id="9" dur="1" fill="hold">
                                          <p:stCondLst>
                                            <p:cond delay="0"/>
                                          </p:stCondLst>
                                        </p:cTn>
                                        <p:tgtEl>
                                          <p:spTgt spid="781317"/>
                                        </p:tgtEl>
                                        <p:attrNameLst>
                                          <p:attrName>style.visibility</p:attrName>
                                        </p:attrNameLst>
                                      </p:cBhvr>
                                      <p:to>
                                        <p:strVal val="visible"/>
                                      </p:to>
                                    </p:set>
                                  </p:childTnLst>
                                  <p:subTnLst>
                                    <p:set>
                                      <p:cBhvr override="childStyle">
                                        <p:cTn dur="1" fill="hold" display="0" masterRel="nextClick" afterEffect="1"/>
                                        <p:tgtEl>
                                          <p:spTgt spid="781317"/>
                                        </p:tgtEl>
                                        <p:attrNameLst>
                                          <p:attrName>style.visibility</p:attrName>
                                        </p:attrNameLst>
                                      </p:cBhvr>
                                      <p:to>
                                        <p:strVal val="hidden"/>
                                      </p:to>
                                    </p:set>
                                  </p:subTnLst>
                                </p:cTn>
                              </p:par>
                              <p:par>
                                <p:cTn id="10" presetID="1" presetClass="entr" presetSubtype="0" fill="hold" grpId="0" nodeType="withEffect">
                                  <p:stCondLst>
                                    <p:cond delay="0"/>
                                  </p:stCondLst>
                                  <p:childTnLst>
                                    <p:set>
                                      <p:cBhvr>
                                        <p:cTn id="11" dur="1" fill="hold">
                                          <p:stCondLst>
                                            <p:cond delay="0"/>
                                          </p:stCondLst>
                                        </p:cTn>
                                        <p:tgtEl>
                                          <p:spTgt spid="781316"/>
                                        </p:tgtEl>
                                        <p:attrNameLst>
                                          <p:attrName>style.visibility</p:attrName>
                                        </p:attrNameLst>
                                      </p:cBhvr>
                                      <p:to>
                                        <p:strVal val="visible"/>
                                      </p:to>
                                    </p:set>
                                  </p:childTnLst>
                                  <p:subTnLst>
                                    <p:set>
                                      <p:cBhvr override="childStyle">
                                        <p:cTn dur="1" fill="hold" display="0" masterRel="nextClick" afterEffect="1"/>
                                        <p:tgtEl>
                                          <p:spTgt spid="781316"/>
                                        </p:tgtEl>
                                        <p:attrNameLst>
                                          <p:attrName>style.visibility</p:attrName>
                                        </p:attrNameLst>
                                      </p:cBhvr>
                                      <p:to>
                                        <p:strVal val="hidden"/>
                                      </p:to>
                                    </p:set>
                                  </p:subTnLst>
                                </p:cTn>
                              </p:par>
                              <p:par>
                                <p:cTn id="12" presetID="1" presetClass="entr" presetSubtype="0" fill="hold" grpId="0" nodeType="withEffect">
                                  <p:stCondLst>
                                    <p:cond delay="0"/>
                                  </p:stCondLst>
                                  <p:childTnLst>
                                    <p:set>
                                      <p:cBhvr>
                                        <p:cTn id="13" dur="1" fill="hold">
                                          <p:stCondLst>
                                            <p:cond delay="0"/>
                                          </p:stCondLst>
                                        </p:cTn>
                                        <p:tgtEl>
                                          <p:spTgt spid="781318"/>
                                        </p:tgtEl>
                                        <p:attrNameLst>
                                          <p:attrName>style.visibility</p:attrName>
                                        </p:attrNameLst>
                                      </p:cBhvr>
                                      <p:to>
                                        <p:strVal val="visible"/>
                                      </p:to>
                                    </p:set>
                                  </p:childTnLst>
                                  <p:subTnLst>
                                    <p:set>
                                      <p:cBhvr override="childStyle">
                                        <p:cTn dur="1" fill="hold" display="0" masterRel="nextClick" afterEffect="1"/>
                                        <p:tgtEl>
                                          <p:spTgt spid="781318"/>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781327"/>
                                        </p:tgtEl>
                                        <p:attrNameLst>
                                          <p:attrName>style.visibility</p:attrName>
                                        </p:attrNameLst>
                                      </p:cBhvr>
                                      <p:to>
                                        <p:strVal val="visible"/>
                                      </p:to>
                                    </p:set>
                                    <p:animEffect transition="in" filter="strips(downRight)">
                                      <p:cBhvr>
                                        <p:cTn id="18" dur="500"/>
                                        <p:tgtEl>
                                          <p:spTgt spid="781327"/>
                                        </p:tgtEl>
                                      </p:cBhvr>
                                    </p:animEffect>
                                  </p:childTnLst>
                                  <p:subTnLst>
                                    <p:set>
                                      <p:cBhvr override="childStyle">
                                        <p:cTn dur="1" fill="hold" display="0" masterRel="nextClick" afterEffect="1"/>
                                        <p:tgtEl>
                                          <p:spTgt spid="781327"/>
                                        </p:tgtEl>
                                        <p:attrNameLst>
                                          <p:attrName>style.visibility</p:attrName>
                                        </p:attrNameLst>
                                      </p:cBhvr>
                                      <p:to>
                                        <p:strVal val="hidden"/>
                                      </p:to>
                                    </p:set>
                                  </p:subTnLst>
                                </p:cTn>
                              </p:par>
                              <p:par>
                                <p:cTn id="19" presetID="18" presetClass="entr" presetSubtype="6" fill="hold" grpId="0" nodeType="withEffect">
                                  <p:stCondLst>
                                    <p:cond delay="0"/>
                                  </p:stCondLst>
                                  <p:childTnLst>
                                    <p:set>
                                      <p:cBhvr>
                                        <p:cTn id="20" dur="1" fill="hold">
                                          <p:stCondLst>
                                            <p:cond delay="0"/>
                                          </p:stCondLst>
                                        </p:cTn>
                                        <p:tgtEl>
                                          <p:spTgt spid="781331"/>
                                        </p:tgtEl>
                                        <p:attrNameLst>
                                          <p:attrName>style.visibility</p:attrName>
                                        </p:attrNameLst>
                                      </p:cBhvr>
                                      <p:to>
                                        <p:strVal val="visible"/>
                                      </p:to>
                                    </p:set>
                                    <p:animEffect transition="in" filter="strips(downRight)">
                                      <p:cBhvr>
                                        <p:cTn id="21" dur="500"/>
                                        <p:tgtEl>
                                          <p:spTgt spid="781331"/>
                                        </p:tgtEl>
                                      </p:cBhvr>
                                    </p:animEffect>
                                  </p:childTnLst>
                                  <p:subTnLst>
                                    <p:set>
                                      <p:cBhvr override="childStyle">
                                        <p:cTn dur="1" fill="hold" display="0" masterRel="nextClick" afterEffect="1"/>
                                        <p:tgtEl>
                                          <p:spTgt spid="781331"/>
                                        </p:tgtEl>
                                        <p:attrNameLst>
                                          <p:attrName>style.visibility</p:attrName>
                                        </p:attrNameLst>
                                      </p:cBhvr>
                                      <p:to>
                                        <p:strVal val="hidden"/>
                                      </p:to>
                                    </p:set>
                                  </p:subTnLst>
                                </p:cTn>
                              </p:par>
                              <p:par>
                                <p:cTn id="22" presetID="1" presetClass="entr" presetSubtype="0" fill="hold" grpId="0" nodeType="withEffect">
                                  <p:stCondLst>
                                    <p:cond delay="0"/>
                                  </p:stCondLst>
                                  <p:childTnLst>
                                    <p:set>
                                      <p:cBhvr>
                                        <p:cTn id="23" dur="1" fill="hold">
                                          <p:stCondLst>
                                            <p:cond delay="0"/>
                                          </p:stCondLst>
                                        </p:cTn>
                                        <p:tgtEl>
                                          <p:spTgt spid="781321"/>
                                        </p:tgtEl>
                                        <p:attrNameLst>
                                          <p:attrName>style.visibility</p:attrName>
                                        </p:attrNameLst>
                                      </p:cBhvr>
                                      <p:to>
                                        <p:strVal val="visible"/>
                                      </p:to>
                                    </p:set>
                                  </p:childTnLst>
                                  <p:subTnLst>
                                    <p:set>
                                      <p:cBhvr override="childStyle">
                                        <p:cTn dur="1" fill="hold" display="0" masterRel="nextClick" afterEffect="1"/>
                                        <p:tgtEl>
                                          <p:spTgt spid="781321"/>
                                        </p:tgtEl>
                                        <p:attrNameLst>
                                          <p:attrName>style.visibility</p:attrName>
                                        </p:attrNameLst>
                                      </p:cBhvr>
                                      <p:to>
                                        <p:strVal val="hidden"/>
                                      </p:to>
                                    </p:set>
                                  </p:subTnLst>
                                </p:cTn>
                              </p:par>
                              <p:par>
                                <p:cTn id="24" presetID="1" presetClass="entr" presetSubtype="0" fill="hold" grpId="0" nodeType="withEffect">
                                  <p:stCondLst>
                                    <p:cond delay="0"/>
                                  </p:stCondLst>
                                  <p:childTnLst>
                                    <p:set>
                                      <p:cBhvr>
                                        <p:cTn id="25" dur="1" fill="hold">
                                          <p:stCondLst>
                                            <p:cond delay="0"/>
                                          </p:stCondLst>
                                        </p:cTn>
                                        <p:tgtEl>
                                          <p:spTgt spid="781320"/>
                                        </p:tgtEl>
                                        <p:attrNameLst>
                                          <p:attrName>style.visibility</p:attrName>
                                        </p:attrNameLst>
                                      </p:cBhvr>
                                      <p:to>
                                        <p:strVal val="visible"/>
                                      </p:to>
                                    </p:set>
                                  </p:childTnLst>
                                  <p:subTnLst>
                                    <p:set>
                                      <p:cBhvr override="childStyle">
                                        <p:cTn dur="1" fill="hold" display="0" masterRel="nextClick" afterEffect="1"/>
                                        <p:tgtEl>
                                          <p:spTgt spid="781320"/>
                                        </p:tgtEl>
                                        <p:attrNameLst>
                                          <p:attrName>style.visibility</p:attrName>
                                        </p:attrNameLst>
                                      </p:cBhvr>
                                      <p:to>
                                        <p:strVal val="hidden"/>
                                      </p:to>
                                    </p:set>
                                  </p:subTnLst>
                                </p:cTn>
                              </p:par>
                              <p:par>
                                <p:cTn id="26" presetID="1" presetClass="entr" presetSubtype="0" fill="hold" grpId="0" nodeType="withEffect">
                                  <p:stCondLst>
                                    <p:cond delay="0"/>
                                  </p:stCondLst>
                                  <p:childTnLst>
                                    <p:set>
                                      <p:cBhvr>
                                        <p:cTn id="27" dur="1" fill="hold">
                                          <p:stCondLst>
                                            <p:cond delay="0"/>
                                          </p:stCondLst>
                                        </p:cTn>
                                        <p:tgtEl>
                                          <p:spTgt spid="781319"/>
                                        </p:tgtEl>
                                        <p:attrNameLst>
                                          <p:attrName>style.visibility</p:attrName>
                                        </p:attrNameLst>
                                      </p:cBhvr>
                                      <p:to>
                                        <p:strVal val="visible"/>
                                      </p:to>
                                    </p:set>
                                  </p:childTnLst>
                                  <p:subTnLst>
                                    <p:set>
                                      <p:cBhvr override="childStyle">
                                        <p:cTn dur="1" fill="hold" display="0" masterRel="nextClick" afterEffect="1"/>
                                        <p:tgtEl>
                                          <p:spTgt spid="78131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781328"/>
                                        </p:tgtEl>
                                        <p:attrNameLst>
                                          <p:attrName>style.visibility</p:attrName>
                                        </p:attrNameLst>
                                      </p:cBhvr>
                                      <p:to>
                                        <p:strVal val="visible"/>
                                      </p:to>
                                    </p:set>
                                    <p:animEffect transition="in" filter="strips(downRight)">
                                      <p:cBhvr>
                                        <p:cTn id="32" dur="500"/>
                                        <p:tgtEl>
                                          <p:spTgt spid="781328"/>
                                        </p:tgtEl>
                                      </p:cBhvr>
                                    </p:animEffect>
                                  </p:childTnLst>
                                  <p:subTnLst>
                                    <p:set>
                                      <p:cBhvr override="childStyle">
                                        <p:cTn dur="1" fill="hold" display="0" masterRel="nextClick" afterEffect="1"/>
                                        <p:tgtEl>
                                          <p:spTgt spid="781328"/>
                                        </p:tgtEl>
                                        <p:attrNameLst>
                                          <p:attrName>style.visibility</p:attrName>
                                        </p:attrNameLst>
                                      </p:cBhvr>
                                      <p:to>
                                        <p:strVal val="hidden"/>
                                      </p:to>
                                    </p:set>
                                  </p:subTnLst>
                                </p:cTn>
                              </p:par>
                              <p:par>
                                <p:cTn id="33" presetID="1" presetClass="entr" presetSubtype="0" fill="hold" grpId="0" nodeType="withEffect">
                                  <p:stCondLst>
                                    <p:cond delay="0"/>
                                  </p:stCondLst>
                                  <p:childTnLst>
                                    <p:set>
                                      <p:cBhvr>
                                        <p:cTn id="34" dur="1" fill="hold">
                                          <p:stCondLst>
                                            <p:cond delay="0"/>
                                          </p:stCondLst>
                                        </p:cTn>
                                        <p:tgtEl>
                                          <p:spTgt spid="781322"/>
                                        </p:tgtEl>
                                        <p:attrNameLst>
                                          <p:attrName>style.visibility</p:attrName>
                                        </p:attrNameLst>
                                      </p:cBhvr>
                                      <p:to>
                                        <p:strVal val="visible"/>
                                      </p:to>
                                    </p:set>
                                  </p:childTnLst>
                                  <p:subTnLst>
                                    <p:set>
                                      <p:cBhvr override="childStyle">
                                        <p:cTn dur="1" fill="hold" display="0" masterRel="nextClick" afterEffect="1"/>
                                        <p:tgtEl>
                                          <p:spTgt spid="781322"/>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8" presetClass="entr" presetSubtype="6" fill="hold" grpId="0" nodeType="clickEffect">
                                  <p:stCondLst>
                                    <p:cond delay="0"/>
                                  </p:stCondLst>
                                  <p:childTnLst>
                                    <p:set>
                                      <p:cBhvr>
                                        <p:cTn id="38" dur="1" fill="hold">
                                          <p:stCondLst>
                                            <p:cond delay="0"/>
                                          </p:stCondLst>
                                        </p:cTn>
                                        <p:tgtEl>
                                          <p:spTgt spid="781329"/>
                                        </p:tgtEl>
                                        <p:attrNameLst>
                                          <p:attrName>style.visibility</p:attrName>
                                        </p:attrNameLst>
                                      </p:cBhvr>
                                      <p:to>
                                        <p:strVal val="visible"/>
                                      </p:to>
                                    </p:set>
                                    <p:animEffect transition="in" filter="strips(downRight)">
                                      <p:cBhvr>
                                        <p:cTn id="39" dur="500"/>
                                        <p:tgtEl>
                                          <p:spTgt spid="781329"/>
                                        </p:tgtEl>
                                      </p:cBhvr>
                                    </p:animEffect>
                                  </p:childTnLst>
                                  <p:subTnLst>
                                    <p:set>
                                      <p:cBhvr override="childStyle">
                                        <p:cTn dur="1" fill="hold" display="0" masterRel="nextClick" afterEffect="1"/>
                                        <p:tgtEl>
                                          <p:spTgt spid="781329"/>
                                        </p:tgtEl>
                                        <p:attrNameLst>
                                          <p:attrName>style.visibility</p:attrName>
                                        </p:attrNameLst>
                                      </p:cBhvr>
                                      <p:to>
                                        <p:strVal val="hidden"/>
                                      </p:to>
                                    </p:set>
                                  </p:subTnLst>
                                </p:cTn>
                              </p:par>
                              <p:par>
                                <p:cTn id="40" presetID="1" presetClass="entr" presetSubtype="0" fill="hold" grpId="0" nodeType="withEffect">
                                  <p:stCondLst>
                                    <p:cond delay="0"/>
                                  </p:stCondLst>
                                  <p:childTnLst>
                                    <p:set>
                                      <p:cBhvr>
                                        <p:cTn id="41" dur="1" fill="hold">
                                          <p:stCondLst>
                                            <p:cond delay="0"/>
                                          </p:stCondLst>
                                        </p:cTn>
                                        <p:tgtEl>
                                          <p:spTgt spid="781323"/>
                                        </p:tgtEl>
                                        <p:attrNameLst>
                                          <p:attrName>style.visibility</p:attrName>
                                        </p:attrNameLst>
                                      </p:cBhvr>
                                      <p:to>
                                        <p:strVal val="visible"/>
                                      </p:to>
                                    </p:set>
                                  </p:childTnLst>
                                  <p:subTnLst>
                                    <p:set>
                                      <p:cBhvr override="childStyle">
                                        <p:cTn dur="1" fill="hold" display="0" masterRel="nextClick" afterEffect="1"/>
                                        <p:tgtEl>
                                          <p:spTgt spid="781323"/>
                                        </p:tgtEl>
                                        <p:attrNameLst>
                                          <p:attrName>style.visibility</p:attrName>
                                        </p:attrNameLst>
                                      </p:cBhvr>
                                      <p:to>
                                        <p:strVal val="hidden"/>
                                      </p:to>
                                    </p:set>
                                  </p:subTnLst>
                                </p:cTn>
                              </p:par>
                              <p:par>
                                <p:cTn id="42" presetID="18" presetClass="entr" presetSubtype="6" fill="hold" grpId="0" nodeType="withEffect">
                                  <p:stCondLst>
                                    <p:cond delay="0"/>
                                  </p:stCondLst>
                                  <p:childTnLst>
                                    <p:set>
                                      <p:cBhvr>
                                        <p:cTn id="43" dur="1" fill="hold">
                                          <p:stCondLst>
                                            <p:cond delay="0"/>
                                          </p:stCondLst>
                                        </p:cTn>
                                        <p:tgtEl>
                                          <p:spTgt spid="781326"/>
                                        </p:tgtEl>
                                        <p:attrNameLst>
                                          <p:attrName>style.visibility</p:attrName>
                                        </p:attrNameLst>
                                      </p:cBhvr>
                                      <p:to>
                                        <p:strVal val="visible"/>
                                      </p:to>
                                    </p:set>
                                    <p:animEffect transition="in" filter="strips(downRight)">
                                      <p:cBhvr>
                                        <p:cTn id="44" dur="500"/>
                                        <p:tgtEl>
                                          <p:spTgt spid="781326"/>
                                        </p:tgtEl>
                                      </p:cBhvr>
                                    </p:animEffect>
                                  </p:childTnLst>
                                  <p:subTnLst>
                                    <p:set>
                                      <p:cBhvr override="childStyle">
                                        <p:cTn dur="1" fill="hold" display="0" masterRel="nextClick" afterEffect="1"/>
                                        <p:tgtEl>
                                          <p:spTgt spid="781326"/>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8" presetClass="entr" presetSubtype="3" fill="hold" grpId="0" nodeType="clickEffect">
                                  <p:stCondLst>
                                    <p:cond delay="0"/>
                                  </p:stCondLst>
                                  <p:childTnLst>
                                    <p:set>
                                      <p:cBhvr>
                                        <p:cTn id="48" dur="1" fill="hold">
                                          <p:stCondLst>
                                            <p:cond delay="0"/>
                                          </p:stCondLst>
                                        </p:cTn>
                                        <p:tgtEl>
                                          <p:spTgt spid="781330"/>
                                        </p:tgtEl>
                                        <p:attrNameLst>
                                          <p:attrName>style.visibility</p:attrName>
                                        </p:attrNameLst>
                                      </p:cBhvr>
                                      <p:to>
                                        <p:strVal val="visible"/>
                                      </p:to>
                                    </p:set>
                                    <p:animEffect transition="in" filter="strips(upRight)">
                                      <p:cBhvr>
                                        <p:cTn id="49" dur="500"/>
                                        <p:tgtEl>
                                          <p:spTgt spid="781330"/>
                                        </p:tgtEl>
                                      </p:cBhvr>
                                    </p:animEffect>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781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1316" grpId="0" animBg="1"/>
      <p:bldP spid="781317" grpId="0" animBg="1"/>
      <p:bldP spid="781318" grpId="0" animBg="1"/>
      <p:bldP spid="781319" grpId="0" animBg="1"/>
      <p:bldP spid="781320" grpId="0" animBg="1"/>
      <p:bldP spid="781321" grpId="0" animBg="1"/>
      <p:bldP spid="781322" grpId="0" animBg="1"/>
      <p:bldP spid="781323" grpId="0" animBg="1"/>
      <p:bldP spid="781324" grpId="0" animBg="1"/>
      <p:bldP spid="781326" grpId="0" animBg="1"/>
      <p:bldP spid="781327" grpId="0" animBg="1"/>
      <p:bldP spid="781328" grpId="0" animBg="1"/>
      <p:bldP spid="781329" grpId="0" animBg="1"/>
      <p:bldP spid="781330" grpId="0" animBg="1"/>
      <p:bldP spid="781331" grpId="0" animBg="1"/>
      <p:bldP spid="7813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utoShape 7"/>
          <p:cNvSpPr>
            <a:spLocks noChangeArrowheads="1"/>
          </p:cNvSpPr>
          <p:nvPr/>
        </p:nvSpPr>
        <p:spPr bwMode="auto">
          <a:xfrm>
            <a:off x="7020340" y="4189211"/>
            <a:ext cx="504070" cy="288040"/>
          </a:xfrm>
          <a:prstGeom prst="roundRect">
            <a:avLst>
              <a:gd name="adj" fmla="val 33852"/>
            </a:avLst>
          </a:prstGeom>
          <a:solidFill>
            <a:srgbClr val="FFFF66"/>
          </a:solidFill>
          <a:ln w="38100" algn="ctr">
            <a:noFill/>
            <a:round/>
            <a:headEnd/>
            <a:tailEnd type="none" w="med" len="lg"/>
          </a:ln>
          <a:effectLst/>
        </p:spPr>
        <p:txBody>
          <a:bodyPr wrap="none" anchor="ctr"/>
          <a:lstStyle/>
          <a:p>
            <a:endParaRPr lang="zh-CN" altLang="en-US"/>
          </a:p>
        </p:txBody>
      </p:sp>
      <p:sp>
        <p:nvSpPr>
          <p:cNvPr id="25" name="AutoShape 7"/>
          <p:cNvSpPr>
            <a:spLocks noChangeArrowheads="1"/>
          </p:cNvSpPr>
          <p:nvPr/>
        </p:nvSpPr>
        <p:spPr bwMode="auto">
          <a:xfrm>
            <a:off x="7020340" y="2636890"/>
            <a:ext cx="504070" cy="288040"/>
          </a:xfrm>
          <a:prstGeom prst="roundRect">
            <a:avLst>
              <a:gd name="adj" fmla="val 33852"/>
            </a:avLst>
          </a:prstGeom>
          <a:solidFill>
            <a:srgbClr val="FFFF66"/>
          </a:solidFill>
          <a:ln w="38100" algn="ctr">
            <a:noFill/>
            <a:round/>
            <a:headEnd/>
            <a:tailEnd type="none" w="med" len="lg"/>
          </a:ln>
          <a:effectLst/>
        </p:spPr>
        <p:txBody>
          <a:bodyPr wrap="none" anchor="ctr"/>
          <a:lstStyle/>
          <a:p>
            <a:endParaRPr lang="zh-CN" altLang="en-US"/>
          </a:p>
        </p:txBody>
      </p:sp>
      <p:sp>
        <p:nvSpPr>
          <p:cNvPr id="26" name="AutoShape 7"/>
          <p:cNvSpPr>
            <a:spLocks noChangeArrowheads="1"/>
          </p:cNvSpPr>
          <p:nvPr/>
        </p:nvSpPr>
        <p:spPr bwMode="auto">
          <a:xfrm>
            <a:off x="4788030" y="1359554"/>
            <a:ext cx="407987" cy="1808947"/>
          </a:xfrm>
          <a:prstGeom prst="roundRect">
            <a:avLst>
              <a:gd name="adj" fmla="val 33852"/>
            </a:avLst>
          </a:prstGeom>
          <a:solidFill>
            <a:srgbClr val="FFFF66"/>
          </a:solidFill>
          <a:ln w="38100" algn="ctr">
            <a:noFill/>
            <a:round/>
            <a:headEnd/>
            <a:tailEnd type="none" w="med" len="lg"/>
          </a:ln>
          <a:effectLst/>
        </p:spPr>
        <p:txBody>
          <a:bodyPr wrap="none" anchor="ctr"/>
          <a:lstStyle/>
          <a:p>
            <a:endParaRPr lang="zh-CN" altLang="en-US"/>
          </a:p>
        </p:txBody>
      </p:sp>
      <p:sp>
        <p:nvSpPr>
          <p:cNvPr id="27" name="AutoShape 7"/>
          <p:cNvSpPr>
            <a:spLocks noChangeArrowheads="1"/>
          </p:cNvSpPr>
          <p:nvPr/>
        </p:nvSpPr>
        <p:spPr bwMode="auto">
          <a:xfrm>
            <a:off x="7020340" y="1308811"/>
            <a:ext cx="504070" cy="288040"/>
          </a:xfrm>
          <a:prstGeom prst="roundRect">
            <a:avLst>
              <a:gd name="adj" fmla="val 33852"/>
            </a:avLst>
          </a:prstGeom>
          <a:solidFill>
            <a:srgbClr val="FFFF66"/>
          </a:solidFill>
          <a:ln w="38100" algn="ctr">
            <a:noFill/>
            <a:round/>
            <a:headEnd/>
            <a:tailEnd type="none" w="med" len="lg"/>
          </a:ln>
          <a:effectLst/>
        </p:spPr>
        <p:txBody>
          <a:bodyPr wrap="none" anchor="ctr"/>
          <a:lstStyle/>
          <a:p>
            <a:endParaRPr lang="zh-CN" altLang="en-US"/>
          </a:p>
        </p:txBody>
      </p:sp>
      <p:sp>
        <p:nvSpPr>
          <p:cNvPr id="782338" name="Rectangle 2"/>
          <p:cNvSpPr>
            <a:spLocks noGrp="1" noChangeArrowheads="1"/>
          </p:cNvSpPr>
          <p:nvPr>
            <p:ph type="title"/>
          </p:nvPr>
        </p:nvSpPr>
        <p:spPr>
          <a:xfrm>
            <a:off x="323850" y="333375"/>
            <a:ext cx="8351838" cy="1027113"/>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8086/8088</a:t>
            </a:r>
            <a:r>
              <a:rPr lang="zh-CN" altLang="en-US" sz="2800" b="1" dirty="0">
                <a:solidFill>
                  <a:srgbClr val="00007D"/>
                </a:solidFill>
                <a:ea typeface="黑体" pitchFamily="2" charset="-122"/>
              </a:rPr>
              <a:t/>
            </a:r>
            <a:br>
              <a:rPr lang="zh-CN" altLang="en-US" sz="2800" b="1" dirty="0">
                <a:solidFill>
                  <a:srgbClr val="00007D"/>
                </a:solidFill>
                <a:ea typeface="黑体" pitchFamily="2" charset="-122"/>
              </a:rPr>
            </a:br>
            <a:r>
              <a:rPr lang="zh-CN" altLang="en-US" sz="2400" b="1" dirty="0">
                <a:solidFill>
                  <a:srgbClr val="00007D"/>
                </a:solidFill>
                <a:ea typeface="黑体" pitchFamily="2" charset="-122"/>
              </a:rPr>
              <a:t>    </a:t>
            </a:r>
            <a:r>
              <a:rPr lang="en-US" altLang="zh-CN" sz="2400" b="1" dirty="0">
                <a:solidFill>
                  <a:srgbClr val="006600"/>
                </a:solidFill>
                <a:ea typeface="黑体" pitchFamily="2" charset="-122"/>
              </a:rPr>
              <a:t>2.1.4b  8088</a:t>
            </a:r>
            <a:r>
              <a:rPr lang="zh-CN" altLang="en-US" sz="2400" b="1" dirty="0">
                <a:solidFill>
                  <a:srgbClr val="006600"/>
                </a:solidFill>
                <a:ea typeface="黑体" pitchFamily="2" charset="-122"/>
              </a:rPr>
              <a:t>芯片引脚</a:t>
            </a:r>
          </a:p>
        </p:txBody>
      </p:sp>
      <p:sp>
        <p:nvSpPr>
          <p:cNvPr id="782349" name="Rectangle 13"/>
          <p:cNvSpPr>
            <a:spLocks noGrp="1" noChangeArrowheads="1"/>
          </p:cNvSpPr>
          <p:nvPr>
            <p:ph idx="1"/>
          </p:nvPr>
        </p:nvSpPr>
        <p:spPr>
          <a:xfrm>
            <a:off x="457200" y="1557338"/>
            <a:ext cx="4027488" cy="5040312"/>
          </a:xfrm>
          <a:noFill/>
          <a:ln/>
        </p:spPr>
        <p:txBody>
          <a:bodyPr/>
          <a:lstStyle/>
          <a:p>
            <a:pPr marL="352425" indent="-352425">
              <a:spcBef>
                <a:spcPts val="600"/>
              </a:spcBef>
              <a:buSzTx/>
              <a:buFont typeface="Wingdings" pitchFamily="2" charset="2"/>
              <a:buAutoNum type="arabicPeriod"/>
            </a:pPr>
            <a:r>
              <a:rPr kumimoji="1" lang="zh-CN" altLang="en-US" sz="2400" b="1" dirty="0">
                <a:latin typeface="Times New Roman" pitchFamily="18" charset="0"/>
              </a:rPr>
              <a:t>电源引脚</a:t>
            </a:r>
          </a:p>
          <a:p>
            <a:pPr marL="352425" indent="-352425">
              <a:spcBef>
                <a:spcPts val="600"/>
              </a:spcBef>
              <a:buSzTx/>
              <a:buFont typeface="Wingdings" pitchFamily="2" charset="2"/>
              <a:buAutoNum type="arabicPeriod"/>
            </a:pPr>
            <a:r>
              <a:rPr kumimoji="1" lang="zh-CN" altLang="en-US" sz="2400" b="1" dirty="0">
                <a:latin typeface="Times New Roman" pitchFamily="18" charset="0"/>
              </a:rPr>
              <a:t>地址、数据线</a:t>
            </a:r>
          </a:p>
          <a:p>
            <a:pPr marL="352425" indent="-352425">
              <a:spcBef>
                <a:spcPts val="600"/>
              </a:spcBef>
              <a:buSzTx/>
              <a:buFont typeface="Wingdings" pitchFamily="2" charset="2"/>
              <a:buAutoNum type="arabicPeriod"/>
            </a:pPr>
            <a:r>
              <a:rPr kumimoji="1" lang="zh-CN" altLang="en-US" sz="2400" b="1" dirty="0">
                <a:latin typeface="Times New Roman" pitchFamily="18" charset="0"/>
              </a:rPr>
              <a:t>时钟、复位</a:t>
            </a:r>
          </a:p>
          <a:p>
            <a:pPr marL="352425" indent="-352425">
              <a:spcBef>
                <a:spcPts val="600"/>
              </a:spcBef>
              <a:buSzTx/>
              <a:buFont typeface="Wingdings" pitchFamily="2" charset="2"/>
              <a:buAutoNum type="arabicPeriod"/>
            </a:pPr>
            <a:r>
              <a:rPr kumimoji="1" lang="zh-CN" altLang="en-US" sz="2400" b="1" dirty="0">
                <a:latin typeface="Times New Roman" pitchFamily="18" charset="0"/>
              </a:rPr>
              <a:t>中断</a:t>
            </a:r>
          </a:p>
          <a:p>
            <a:pPr marL="352425" indent="-352425">
              <a:spcBef>
                <a:spcPts val="600"/>
              </a:spcBef>
              <a:buSzTx/>
              <a:buFont typeface="Wingdings" pitchFamily="2" charset="2"/>
              <a:buAutoNum type="arabicPeriod"/>
            </a:pPr>
            <a:r>
              <a:rPr kumimoji="1" lang="zh-CN" altLang="en-US" sz="2400" b="1" dirty="0">
                <a:latin typeface="Times New Roman" pitchFamily="18" charset="0"/>
              </a:rPr>
              <a:t>最小模式</a:t>
            </a:r>
            <a:r>
              <a:rPr kumimoji="1" lang="en-US" altLang="zh-CN" sz="2400" b="1" dirty="0">
                <a:latin typeface="Times New Roman" pitchFamily="18" charset="0"/>
              </a:rPr>
              <a:t>/</a:t>
            </a:r>
            <a:r>
              <a:rPr kumimoji="1" lang="zh-CN" altLang="en-US" sz="2400" b="1" dirty="0">
                <a:latin typeface="Times New Roman" pitchFamily="18" charset="0"/>
              </a:rPr>
              <a:t>最大模式</a:t>
            </a:r>
          </a:p>
        </p:txBody>
      </p:sp>
      <p:sp>
        <p:nvSpPr>
          <p:cNvPr id="23" name="灯片编号占位符 4"/>
          <p:cNvSpPr>
            <a:spLocks noGrp="1"/>
          </p:cNvSpPr>
          <p:nvPr>
            <p:ph type="sldNum" sz="quarter" idx="11"/>
          </p:nvPr>
        </p:nvSpPr>
        <p:spPr/>
        <p:txBody>
          <a:bodyPr/>
          <a:lstStyle/>
          <a:p>
            <a:fld id="{25580C01-062C-44FE-974F-172F7C2AEC48}" type="slidenum">
              <a:rPr lang="zh-CN" altLang="en-US"/>
              <a:pPr/>
              <a:t>26</a:t>
            </a:fld>
            <a:endParaRPr lang="en-US" altLang="zh-CN"/>
          </a:p>
        </p:txBody>
      </p:sp>
      <p:pic>
        <p:nvPicPr>
          <p:cNvPr id="782339"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716463" y="404813"/>
            <a:ext cx="4083050" cy="6099175"/>
          </a:xfrm>
          <a:prstGeom prst="rect">
            <a:avLst/>
          </a:prstGeom>
          <a:noFill/>
          <a:ln w="38100" algn="ctr">
            <a:noFill/>
            <a:miter lim="800000"/>
            <a:headEnd/>
            <a:tailEnd type="none" w="med" len="lg"/>
          </a:ln>
          <a:effectLst/>
        </p:spPr>
      </p:pic>
      <p:sp>
        <p:nvSpPr>
          <p:cNvPr id="782340" name="AutoShape 4"/>
          <p:cNvSpPr>
            <a:spLocks noChangeArrowheads="1"/>
          </p:cNvSpPr>
          <p:nvPr/>
        </p:nvSpPr>
        <p:spPr bwMode="auto">
          <a:xfrm>
            <a:off x="7019925" y="1052513"/>
            <a:ext cx="503238" cy="288925"/>
          </a:xfrm>
          <a:prstGeom prst="roundRect">
            <a:avLst>
              <a:gd name="adj" fmla="val 50000"/>
            </a:avLst>
          </a:prstGeom>
          <a:noFill/>
          <a:ln w="38100" algn="ctr">
            <a:solidFill>
              <a:srgbClr val="FF0000"/>
            </a:solidFill>
            <a:round/>
            <a:headEnd/>
            <a:tailEnd type="none" w="med" len="lg"/>
          </a:ln>
          <a:effectLst/>
        </p:spPr>
        <p:txBody>
          <a:bodyPr wrap="none" anchor="ctr"/>
          <a:lstStyle/>
          <a:p>
            <a:endParaRPr lang="zh-CN" altLang="en-US"/>
          </a:p>
        </p:txBody>
      </p:sp>
      <p:sp>
        <p:nvSpPr>
          <p:cNvPr id="782341" name="AutoShape 5"/>
          <p:cNvSpPr>
            <a:spLocks noChangeArrowheads="1"/>
          </p:cNvSpPr>
          <p:nvPr/>
        </p:nvSpPr>
        <p:spPr bwMode="auto">
          <a:xfrm>
            <a:off x="4706938" y="1052513"/>
            <a:ext cx="503237" cy="288925"/>
          </a:xfrm>
          <a:prstGeom prst="roundRect">
            <a:avLst>
              <a:gd name="adj" fmla="val 50000"/>
            </a:avLst>
          </a:prstGeom>
          <a:noFill/>
          <a:ln w="38100" algn="ctr">
            <a:solidFill>
              <a:srgbClr val="FF0000"/>
            </a:solidFill>
            <a:round/>
            <a:headEnd/>
            <a:tailEnd type="none" w="med" len="lg"/>
          </a:ln>
          <a:effectLst/>
        </p:spPr>
        <p:txBody>
          <a:bodyPr wrap="none" anchor="ctr"/>
          <a:lstStyle/>
          <a:p>
            <a:endParaRPr lang="zh-CN" altLang="en-US"/>
          </a:p>
        </p:txBody>
      </p:sp>
      <p:sp>
        <p:nvSpPr>
          <p:cNvPr id="782342" name="AutoShape 6"/>
          <p:cNvSpPr>
            <a:spLocks noChangeArrowheads="1"/>
          </p:cNvSpPr>
          <p:nvPr/>
        </p:nvSpPr>
        <p:spPr bwMode="auto">
          <a:xfrm>
            <a:off x="4716463" y="6062663"/>
            <a:ext cx="503237" cy="288925"/>
          </a:xfrm>
          <a:prstGeom prst="roundRect">
            <a:avLst>
              <a:gd name="adj" fmla="val 50000"/>
            </a:avLst>
          </a:prstGeom>
          <a:noFill/>
          <a:ln w="38100" algn="ctr">
            <a:solidFill>
              <a:srgbClr val="FF0000"/>
            </a:solidFill>
            <a:round/>
            <a:headEnd/>
            <a:tailEnd type="none" w="med" len="lg"/>
          </a:ln>
          <a:effectLst/>
        </p:spPr>
        <p:txBody>
          <a:bodyPr wrap="none" anchor="ctr"/>
          <a:lstStyle/>
          <a:p>
            <a:endParaRPr lang="zh-CN" altLang="en-US"/>
          </a:p>
        </p:txBody>
      </p:sp>
      <p:sp>
        <p:nvSpPr>
          <p:cNvPr id="782343" name="AutoShape 7"/>
          <p:cNvSpPr>
            <a:spLocks noChangeArrowheads="1"/>
          </p:cNvSpPr>
          <p:nvPr/>
        </p:nvSpPr>
        <p:spPr bwMode="auto">
          <a:xfrm>
            <a:off x="4773613" y="3167063"/>
            <a:ext cx="407987" cy="2098675"/>
          </a:xfrm>
          <a:prstGeom prst="roundRect">
            <a:avLst>
              <a:gd name="adj" fmla="val 33852"/>
            </a:avLst>
          </a:prstGeom>
          <a:noFill/>
          <a:ln w="38100" algn="ctr">
            <a:solidFill>
              <a:srgbClr val="33CC33"/>
            </a:solidFill>
            <a:round/>
            <a:headEnd/>
            <a:tailEnd type="none" w="med" len="lg"/>
          </a:ln>
          <a:effectLst/>
        </p:spPr>
        <p:txBody>
          <a:bodyPr wrap="none" anchor="ctr"/>
          <a:lstStyle/>
          <a:p>
            <a:endParaRPr lang="zh-CN" altLang="en-US"/>
          </a:p>
        </p:txBody>
      </p:sp>
      <p:sp>
        <p:nvSpPr>
          <p:cNvPr id="782344" name="AutoShape 8"/>
          <p:cNvSpPr>
            <a:spLocks noChangeArrowheads="1"/>
          </p:cNvSpPr>
          <p:nvPr/>
        </p:nvSpPr>
        <p:spPr bwMode="auto">
          <a:xfrm>
            <a:off x="7031038" y="1604963"/>
            <a:ext cx="693737" cy="1031875"/>
          </a:xfrm>
          <a:prstGeom prst="roundRect">
            <a:avLst>
              <a:gd name="adj" fmla="val 33852"/>
            </a:avLst>
          </a:prstGeom>
          <a:noFill/>
          <a:ln w="38100" algn="ctr">
            <a:solidFill>
              <a:srgbClr val="33CC33"/>
            </a:solidFill>
            <a:round/>
            <a:headEnd/>
            <a:tailEnd type="none" w="med" len="lg"/>
          </a:ln>
          <a:effectLst/>
        </p:spPr>
        <p:txBody>
          <a:bodyPr wrap="none" anchor="ctr"/>
          <a:lstStyle/>
          <a:p>
            <a:endParaRPr lang="zh-CN" altLang="en-US"/>
          </a:p>
        </p:txBody>
      </p:sp>
      <p:sp>
        <p:nvSpPr>
          <p:cNvPr id="782345" name="Freeform 9"/>
          <p:cNvSpPr>
            <a:spLocks/>
          </p:cNvSpPr>
          <p:nvPr/>
        </p:nvSpPr>
        <p:spPr bwMode="auto">
          <a:xfrm>
            <a:off x="4603750" y="1349375"/>
            <a:ext cx="2940050" cy="1825625"/>
          </a:xfrm>
          <a:custGeom>
            <a:avLst/>
            <a:gdLst/>
            <a:ahLst/>
            <a:cxnLst>
              <a:cxn ang="0">
                <a:pos x="376" y="944"/>
              </a:cxn>
              <a:cxn ang="0">
                <a:pos x="358" y="1118"/>
              </a:cxn>
              <a:cxn ang="0">
                <a:pos x="352" y="1136"/>
              </a:cxn>
              <a:cxn ang="0">
                <a:pos x="316" y="1148"/>
              </a:cxn>
              <a:cxn ang="0">
                <a:pos x="226" y="1136"/>
              </a:cxn>
              <a:cxn ang="0">
                <a:pos x="166" y="1118"/>
              </a:cxn>
              <a:cxn ang="0">
                <a:pos x="148" y="1064"/>
              </a:cxn>
              <a:cxn ang="0">
                <a:pos x="142" y="1046"/>
              </a:cxn>
              <a:cxn ang="0">
                <a:pos x="106" y="590"/>
              </a:cxn>
              <a:cxn ang="0">
                <a:pos x="172" y="14"/>
              </a:cxn>
              <a:cxn ang="0">
                <a:pos x="1828" y="20"/>
              </a:cxn>
              <a:cxn ang="0">
                <a:pos x="1828" y="104"/>
              </a:cxn>
              <a:cxn ang="0">
                <a:pos x="1720" y="158"/>
              </a:cxn>
              <a:cxn ang="0">
                <a:pos x="1414" y="164"/>
              </a:cxn>
              <a:cxn ang="0">
                <a:pos x="370" y="194"/>
              </a:cxn>
              <a:cxn ang="0">
                <a:pos x="352" y="602"/>
              </a:cxn>
              <a:cxn ang="0">
                <a:pos x="370" y="824"/>
              </a:cxn>
              <a:cxn ang="0">
                <a:pos x="376" y="944"/>
              </a:cxn>
              <a:cxn ang="0">
                <a:pos x="382" y="962"/>
              </a:cxn>
              <a:cxn ang="0">
                <a:pos x="376" y="944"/>
              </a:cxn>
            </a:cxnLst>
            <a:rect l="0" t="0" r="r" b="b"/>
            <a:pathLst>
              <a:path w="1852" h="1150">
                <a:moveTo>
                  <a:pt x="376" y="944"/>
                </a:moveTo>
                <a:cubicBezTo>
                  <a:pt x="395" y="1002"/>
                  <a:pt x="372" y="1062"/>
                  <a:pt x="358" y="1118"/>
                </a:cubicBezTo>
                <a:cubicBezTo>
                  <a:pt x="356" y="1124"/>
                  <a:pt x="357" y="1132"/>
                  <a:pt x="352" y="1136"/>
                </a:cubicBezTo>
                <a:cubicBezTo>
                  <a:pt x="342" y="1143"/>
                  <a:pt x="316" y="1148"/>
                  <a:pt x="316" y="1148"/>
                </a:cubicBezTo>
                <a:cubicBezTo>
                  <a:pt x="201" y="1138"/>
                  <a:pt x="276" y="1150"/>
                  <a:pt x="226" y="1136"/>
                </a:cubicBezTo>
                <a:cubicBezTo>
                  <a:pt x="206" y="1130"/>
                  <a:pt x="166" y="1118"/>
                  <a:pt x="166" y="1118"/>
                </a:cubicBezTo>
                <a:cubicBezTo>
                  <a:pt x="160" y="1100"/>
                  <a:pt x="154" y="1082"/>
                  <a:pt x="148" y="1064"/>
                </a:cubicBezTo>
                <a:cubicBezTo>
                  <a:pt x="146" y="1058"/>
                  <a:pt x="142" y="1046"/>
                  <a:pt x="142" y="1046"/>
                </a:cubicBezTo>
                <a:cubicBezTo>
                  <a:pt x="139" y="910"/>
                  <a:pt x="151" y="726"/>
                  <a:pt x="106" y="590"/>
                </a:cubicBezTo>
                <a:cubicBezTo>
                  <a:pt x="108" y="381"/>
                  <a:pt x="0" y="129"/>
                  <a:pt x="172" y="14"/>
                </a:cubicBezTo>
                <a:cubicBezTo>
                  <a:pt x="724" y="16"/>
                  <a:pt x="1276" y="12"/>
                  <a:pt x="1828" y="20"/>
                </a:cubicBezTo>
                <a:cubicBezTo>
                  <a:pt x="1852" y="20"/>
                  <a:pt x="1840" y="92"/>
                  <a:pt x="1828" y="104"/>
                </a:cubicBezTo>
                <a:cubicBezTo>
                  <a:pt x="1810" y="122"/>
                  <a:pt x="1746" y="157"/>
                  <a:pt x="1720" y="158"/>
                </a:cubicBezTo>
                <a:cubicBezTo>
                  <a:pt x="1618" y="164"/>
                  <a:pt x="1516" y="162"/>
                  <a:pt x="1414" y="164"/>
                </a:cubicBezTo>
                <a:cubicBezTo>
                  <a:pt x="1075" y="249"/>
                  <a:pt x="661" y="0"/>
                  <a:pt x="370" y="194"/>
                </a:cubicBezTo>
                <a:cubicBezTo>
                  <a:pt x="366" y="361"/>
                  <a:pt x="360" y="453"/>
                  <a:pt x="352" y="602"/>
                </a:cubicBezTo>
                <a:cubicBezTo>
                  <a:pt x="364" y="808"/>
                  <a:pt x="348" y="736"/>
                  <a:pt x="370" y="824"/>
                </a:cubicBezTo>
                <a:cubicBezTo>
                  <a:pt x="372" y="864"/>
                  <a:pt x="373" y="904"/>
                  <a:pt x="376" y="944"/>
                </a:cubicBezTo>
                <a:cubicBezTo>
                  <a:pt x="377" y="950"/>
                  <a:pt x="382" y="962"/>
                  <a:pt x="382" y="962"/>
                </a:cubicBezTo>
                <a:cubicBezTo>
                  <a:pt x="382" y="962"/>
                  <a:pt x="378" y="950"/>
                  <a:pt x="376" y="944"/>
                </a:cubicBezTo>
                <a:close/>
              </a:path>
            </a:pathLst>
          </a:custGeom>
          <a:noFill/>
          <a:ln w="38100" cap="flat" cmpd="sng">
            <a:solidFill>
              <a:srgbClr val="33CC33"/>
            </a:solidFill>
            <a:prstDash val="solid"/>
            <a:round/>
            <a:headEnd type="none" w="med" len="med"/>
            <a:tailEnd type="none" w="med" len="lg"/>
          </a:ln>
          <a:effectLst/>
        </p:spPr>
        <p:txBody>
          <a:bodyPr wrap="none" anchor="ctr"/>
          <a:lstStyle/>
          <a:p>
            <a:endParaRPr lang="zh-CN" altLang="en-US"/>
          </a:p>
        </p:txBody>
      </p:sp>
      <p:sp>
        <p:nvSpPr>
          <p:cNvPr id="782346" name="Freeform 10"/>
          <p:cNvSpPr>
            <a:spLocks/>
          </p:cNvSpPr>
          <p:nvPr/>
        </p:nvSpPr>
        <p:spPr bwMode="auto">
          <a:xfrm>
            <a:off x="4705350" y="5764213"/>
            <a:ext cx="3062288" cy="636587"/>
          </a:xfrm>
          <a:custGeom>
            <a:avLst/>
            <a:gdLst/>
            <a:ahLst/>
            <a:cxnLst>
              <a:cxn ang="0">
                <a:pos x="1920" y="281"/>
              </a:cxn>
              <a:cxn ang="0">
                <a:pos x="1890" y="353"/>
              </a:cxn>
              <a:cxn ang="0">
                <a:pos x="1878" y="389"/>
              </a:cxn>
              <a:cxn ang="0">
                <a:pos x="1842" y="401"/>
              </a:cxn>
              <a:cxn ang="0">
                <a:pos x="1422" y="395"/>
              </a:cxn>
              <a:cxn ang="0">
                <a:pos x="1260" y="341"/>
              </a:cxn>
              <a:cxn ang="0">
                <a:pos x="804" y="209"/>
              </a:cxn>
              <a:cxn ang="0">
                <a:pos x="348" y="203"/>
              </a:cxn>
              <a:cxn ang="0">
                <a:pos x="222" y="161"/>
              </a:cxn>
              <a:cxn ang="0">
                <a:pos x="36" y="155"/>
              </a:cxn>
              <a:cxn ang="0">
                <a:pos x="0" y="113"/>
              </a:cxn>
              <a:cxn ang="0">
                <a:pos x="204" y="35"/>
              </a:cxn>
              <a:cxn ang="0">
                <a:pos x="732" y="41"/>
              </a:cxn>
              <a:cxn ang="0">
                <a:pos x="996" y="101"/>
              </a:cxn>
              <a:cxn ang="0">
                <a:pos x="1266" y="149"/>
              </a:cxn>
              <a:cxn ang="0">
                <a:pos x="1368" y="167"/>
              </a:cxn>
              <a:cxn ang="0">
                <a:pos x="1458" y="197"/>
              </a:cxn>
              <a:cxn ang="0">
                <a:pos x="1854" y="203"/>
              </a:cxn>
              <a:cxn ang="0">
                <a:pos x="1926" y="233"/>
              </a:cxn>
              <a:cxn ang="0">
                <a:pos x="1920" y="281"/>
              </a:cxn>
            </a:cxnLst>
            <a:rect l="0" t="0" r="r" b="b"/>
            <a:pathLst>
              <a:path w="1929" h="401">
                <a:moveTo>
                  <a:pt x="1920" y="281"/>
                </a:moveTo>
                <a:cubicBezTo>
                  <a:pt x="1911" y="307"/>
                  <a:pt x="1899" y="327"/>
                  <a:pt x="1890" y="353"/>
                </a:cubicBezTo>
                <a:cubicBezTo>
                  <a:pt x="1887" y="361"/>
                  <a:pt x="1878" y="389"/>
                  <a:pt x="1878" y="389"/>
                </a:cubicBezTo>
                <a:cubicBezTo>
                  <a:pt x="1866" y="393"/>
                  <a:pt x="1842" y="401"/>
                  <a:pt x="1842" y="401"/>
                </a:cubicBezTo>
                <a:cubicBezTo>
                  <a:pt x="1702" y="399"/>
                  <a:pt x="1562" y="401"/>
                  <a:pt x="1422" y="395"/>
                </a:cubicBezTo>
                <a:cubicBezTo>
                  <a:pt x="1370" y="393"/>
                  <a:pt x="1311" y="354"/>
                  <a:pt x="1260" y="341"/>
                </a:cubicBezTo>
                <a:cubicBezTo>
                  <a:pt x="1106" y="302"/>
                  <a:pt x="955" y="259"/>
                  <a:pt x="804" y="209"/>
                </a:cubicBezTo>
                <a:cubicBezTo>
                  <a:pt x="660" y="161"/>
                  <a:pt x="500" y="205"/>
                  <a:pt x="348" y="203"/>
                </a:cubicBezTo>
                <a:cubicBezTo>
                  <a:pt x="313" y="191"/>
                  <a:pt x="259" y="162"/>
                  <a:pt x="222" y="161"/>
                </a:cubicBezTo>
                <a:cubicBezTo>
                  <a:pt x="160" y="159"/>
                  <a:pt x="98" y="157"/>
                  <a:pt x="36" y="155"/>
                </a:cubicBezTo>
                <a:cubicBezTo>
                  <a:pt x="12" y="147"/>
                  <a:pt x="8" y="137"/>
                  <a:pt x="0" y="113"/>
                </a:cubicBezTo>
                <a:cubicBezTo>
                  <a:pt x="16" y="0"/>
                  <a:pt x="76" y="40"/>
                  <a:pt x="204" y="35"/>
                </a:cubicBezTo>
                <a:cubicBezTo>
                  <a:pt x="379" y="22"/>
                  <a:pt x="557" y="16"/>
                  <a:pt x="732" y="41"/>
                </a:cubicBezTo>
                <a:cubicBezTo>
                  <a:pt x="830" y="55"/>
                  <a:pt x="891" y="93"/>
                  <a:pt x="996" y="101"/>
                </a:cubicBezTo>
                <a:cubicBezTo>
                  <a:pt x="1086" y="131"/>
                  <a:pt x="1172" y="144"/>
                  <a:pt x="1266" y="149"/>
                </a:cubicBezTo>
                <a:cubicBezTo>
                  <a:pt x="1300" y="153"/>
                  <a:pt x="1335" y="159"/>
                  <a:pt x="1368" y="167"/>
                </a:cubicBezTo>
                <a:cubicBezTo>
                  <a:pt x="1393" y="173"/>
                  <a:pt x="1431" y="197"/>
                  <a:pt x="1458" y="197"/>
                </a:cubicBezTo>
                <a:cubicBezTo>
                  <a:pt x="1590" y="199"/>
                  <a:pt x="1722" y="201"/>
                  <a:pt x="1854" y="203"/>
                </a:cubicBezTo>
                <a:cubicBezTo>
                  <a:pt x="1855" y="203"/>
                  <a:pt x="1923" y="219"/>
                  <a:pt x="1926" y="233"/>
                </a:cubicBezTo>
                <a:cubicBezTo>
                  <a:pt x="1929" y="249"/>
                  <a:pt x="1922" y="265"/>
                  <a:pt x="1920" y="281"/>
                </a:cubicBezTo>
                <a:close/>
              </a:path>
            </a:pathLst>
          </a:custGeom>
          <a:noFill/>
          <a:ln w="38100" cap="flat" cmpd="sng">
            <a:solidFill>
              <a:srgbClr val="0000FF"/>
            </a:solidFill>
            <a:prstDash val="solid"/>
            <a:round/>
            <a:headEnd type="none" w="med" len="med"/>
            <a:tailEnd type="none" w="med" len="lg"/>
          </a:ln>
          <a:effectLst/>
        </p:spPr>
        <p:txBody>
          <a:bodyPr wrap="none" anchor="ctr"/>
          <a:lstStyle/>
          <a:p>
            <a:endParaRPr lang="zh-CN" altLang="en-US"/>
          </a:p>
        </p:txBody>
      </p:sp>
      <p:sp>
        <p:nvSpPr>
          <p:cNvPr id="782347" name="AutoShape 11"/>
          <p:cNvSpPr>
            <a:spLocks noChangeArrowheads="1"/>
          </p:cNvSpPr>
          <p:nvPr/>
        </p:nvSpPr>
        <p:spPr bwMode="auto">
          <a:xfrm>
            <a:off x="4697413" y="5300663"/>
            <a:ext cx="550862" cy="460375"/>
          </a:xfrm>
          <a:prstGeom prst="roundRect">
            <a:avLst>
              <a:gd name="adj" fmla="val 33852"/>
            </a:avLst>
          </a:prstGeom>
          <a:noFill/>
          <a:ln w="38100" algn="ctr">
            <a:solidFill>
              <a:srgbClr val="FF00FF"/>
            </a:solidFill>
            <a:round/>
            <a:headEnd/>
            <a:tailEnd type="none" w="med" len="lg"/>
          </a:ln>
          <a:effectLst/>
        </p:spPr>
        <p:txBody>
          <a:bodyPr wrap="none" anchor="ctr"/>
          <a:lstStyle/>
          <a:p>
            <a:endParaRPr lang="zh-CN" altLang="en-US"/>
          </a:p>
        </p:txBody>
      </p:sp>
      <p:sp>
        <p:nvSpPr>
          <p:cNvPr id="782348" name="AutoShape 12"/>
          <p:cNvSpPr>
            <a:spLocks noChangeArrowheads="1"/>
          </p:cNvSpPr>
          <p:nvPr/>
        </p:nvSpPr>
        <p:spPr bwMode="auto">
          <a:xfrm>
            <a:off x="7040563" y="2890838"/>
            <a:ext cx="693737" cy="241300"/>
          </a:xfrm>
          <a:prstGeom prst="roundRect">
            <a:avLst>
              <a:gd name="adj" fmla="val 33852"/>
            </a:avLst>
          </a:prstGeom>
          <a:noFill/>
          <a:ln w="38100" algn="ctr">
            <a:solidFill>
              <a:srgbClr val="0099FF"/>
            </a:solidFill>
            <a:round/>
            <a:headEnd/>
            <a:tailEnd type="none" w="med" len="lg"/>
          </a:ln>
          <a:effectLst/>
        </p:spPr>
        <p:txBody>
          <a:bodyPr wrap="none" anchor="ctr"/>
          <a:lstStyle/>
          <a:p>
            <a:endParaRPr lang="zh-CN" altLang="en-US"/>
          </a:p>
        </p:txBody>
      </p:sp>
      <p:sp>
        <p:nvSpPr>
          <p:cNvPr id="782350" name="Freeform 14"/>
          <p:cNvSpPr>
            <a:spLocks/>
          </p:cNvSpPr>
          <p:nvPr/>
        </p:nvSpPr>
        <p:spPr bwMode="auto">
          <a:xfrm>
            <a:off x="5267325" y="5257800"/>
            <a:ext cx="1771650" cy="265113"/>
          </a:xfrm>
          <a:custGeom>
            <a:avLst/>
            <a:gdLst/>
            <a:ahLst/>
            <a:cxnLst>
              <a:cxn ang="0">
                <a:pos x="0" y="162"/>
              </a:cxn>
              <a:cxn ang="0">
                <a:pos x="384" y="156"/>
              </a:cxn>
              <a:cxn ang="0">
                <a:pos x="612" y="96"/>
              </a:cxn>
              <a:cxn ang="0">
                <a:pos x="822" y="12"/>
              </a:cxn>
              <a:cxn ang="0">
                <a:pos x="1116" y="24"/>
              </a:cxn>
            </a:cxnLst>
            <a:rect l="0" t="0" r="r" b="b"/>
            <a:pathLst>
              <a:path w="1116" h="167">
                <a:moveTo>
                  <a:pt x="0" y="162"/>
                </a:moveTo>
                <a:cubicBezTo>
                  <a:pt x="141" y="164"/>
                  <a:pt x="282" y="167"/>
                  <a:pt x="384" y="156"/>
                </a:cubicBezTo>
                <a:cubicBezTo>
                  <a:pt x="486" y="145"/>
                  <a:pt x="539" y="120"/>
                  <a:pt x="612" y="96"/>
                </a:cubicBezTo>
                <a:cubicBezTo>
                  <a:pt x="685" y="72"/>
                  <a:pt x="738" y="24"/>
                  <a:pt x="822" y="12"/>
                </a:cubicBezTo>
                <a:cubicBezTo>
                  <a:pt x="906" y="0"/>
                  <a:pt x="1011" y="12"/>
                  <a:pt x="1116" y="24"/>
                </a:cubicBezTo>
              </a:path>
            </a:pathLst>
          </a:custGeom>
          <a:noFill/>
          <a:ln w="19050" cap="flat" cmpd="sng">
            <a:solidFill>
              <a:srgbClr val="FF00FF"/>
            </a:solidFill>
            <a:prstDash val="solid"/>
            <a:round/>
            <a:headEnd type="triangle" w="med" len="lg"/>
            <a:tailEnd type="triangle" w="med" len="lg"/>
          </a:ln>
          <a:effectLst/>
        </p:spPr>
        <p:txBody>
          <a:bodyPr wrap="none" anchor="ctr"/>
          <a:lstStyle/>
          <a:p>
            <a:endParaRPr lang="zh-CN" altLang="en-US"/>
          </a:p>
        </p:txBody>
      </p:sp>
      <p:sp>
        <p:nvSpPr>
          <p:cNvPr id="782351" name="Line 15"/>
          <p:cNvSpPr>
            <a:spLocks noChangeShapeType="1"/>
          </p:cNvSpPr>
          <p:nvPr/>
        </p:nvSpPr>
        <p:spPr bwMode="auto">
          <a:xfrm flipV="1">
            <a:off x="2847975" y="1985963"/>
            <a:ext cx="1841500" cy="234950"/>
          </a:xfrm>
          <a:prstGeom prst="line">
            <a:avLst/>
          </a:prstGeom>
          <a:noFill/>
          <a:ln w="28575">
            <a:solidFill>
              <a:srgbClr val="33CC33"/>
            </a:solidFill>
            <a:round/>
            <a:headEnd/>
            <a:tailEnd type="triangle" w="med" len="lg"/>
          </a:ln>
          <a:effectLst/>
        </p:spPr>
        <p:txBody>
          <a:bodyPr wrap="none" anchor="ctr"/>
          <a:lstStyle/>
          <a:p>
            <a:endParaRPr lang="zh-CN" altLang="en-US"/>
          </a:p>
        </p:txBody>
      </p:sp>
      <p:sp>
        <p:nvSpPr>
          <p:cNvPr id="782352" name="Freeform 16"/>
          <p:cNvSpPr>
            <a:spLocks/>
          </p:cNvSpPr>
          <p:nvPr/>
        </p:nvSpPr>
        <p:spPr bwMode="auto">
          <a:xfrm>
            <a:off x="2533650" y="2703513"/>
            <a:ext cx="2143125" cy="3187700"/>
          </a:xfrm>
          <a:custGeom>
            <a:avLst/>
            <a:gdLst/>
            <a:ahLst/>
            <a:cxnLst>
              <a:cxn ang="0">
                <a:pos x="0" y="0"/>
              </a:cxn>
              <a:cxn ang="0">
                <a:pos x="823" y="247"/>
              </a:cxn>
              <a:cxn ang="0">
                <a:pos x="1021" y="1292"/>
              </a:cxn>
              <a:cxn ang="0">
                <a:pos x="1350" y="2008"/>
              </a:cxn>
            </a:cxnLst>
            <a:rect l="0" t="0" r="r" b="b"/>
            <a:pathLst>
              <a:path w="1350" h="2008">
                <a:moveTo>
                  <a:pt x="0" y="0"/>
                </a:moveTo>
                <a:cubicBezTo>
                  <a:pt x="326" y="16"/>
                  <a:pt x="653" y="32"/>
                  <a:pt x="823" y="247"/>
                </a:cubicBezTo>
                <a:cubicBezTo>
                  <a:pt x="993" y="462"/>
                  <a:pt x="933" y="999"/>
                  <a:pt x="1021" y="1292"/>
                </a:cubicBezTo>
                <a:cubicBezTo>
                  <a:pt x="1109" y="1585"/>
                  <a:pt x="1229" y="1796"/>
                  <a:pt x="1350" y="2008"/>
                </a:cubicBezTo>
              </a:path>
            </a:pathLst>
          </a:custGeom>
          <a:noFill/>
          <a:ln w="28575" cap="flat" cmpd="sng">
            <a:solidFill>
              <a:srgbClr val="0000FF"/>
            </a:solidFill>
            <a:prstDash val="solid"/>
            <a:round/>
            <a:headEnd type="none" w="med" len="med"/>
            <a:tailEnd type="triangle" w="med" len="lg"/>
          </a:ln>
          <a:effectLst/>
        </p:spPr>
        <p:txBody>
          <a:bodyPr wrap="none" anchor="ctr"/>
          <a:lstStyle/>
          <a:p>
            <a:endParaRPr lang="zh-CN" altLang="en-US"/>
          </a:p>
        </p:txBody>
      </p:sp>
      <p:sp>
        <p:nvSpPr>
          <p:cNvPr id="782353" name="Freeform 17"/>
          <p:cNvSpPr>
            <a:spLocks/>
          </p:cNvSpPr>
          <p:nvPr/>
        </p:nvSpPr>
        <p:spPr bwMode="auto">
          <a:xfrm>
            <a:off x="1658938" y="3073400"/>
            <a:ext cx="3043237" cy="2268538"/>
          </a:xfrm>
          <a:custGeom>
            <a:avLst/>
            <a:gdLst/>
            <a:ahLst/>
            <a:cxnLst>
              <a:cxn ang="0">
                <a:pos x="0" y="14"/>
              </a:cxn>
              <a:cxn ang="0">
                <a:pos x="1300" y="236"/>
              </a:cxn>
              <a:cxn ang="0">
                <a:pos x="1917" y="1429"/>
              </a:cxn>
            </a:cxnLst>
            <a:rect l="0" t="0" r="r" b="b"/>
            <a:pathLst>
              <a:path w="1917" h="1429">
                <a:moveTo>
                  <a:pt x="0" y="14"/>
                </a:moveTo>
                <a:cubicBezTo>
                  <a:pt x="490" y="7"/>
                  <a:pt x="981" y="0"/>
                  <a:pt x="1300" y="236"/>
                </a:cubicBezTo>
                <a:cubicBezTo>
                  <a:pt x="1619" y="472"/>
                  <a:pt x="1768" y="950"/>
                  <a:pt x="1917" y="1429"/>
                </a:cubicBezTo>
              </a:path>
            </a:pathLst>
          </a:custGeom>
          <a:noFill/>
          <a:ln w="28575" cap="flat" cmpd="sng">
            <a:solidFill>
              <a:srgbClr val="FF00FF"/>
            </a:solidFill>
            <a:prstDash val="solid"/>
            <a:round/>
            <a:headEnd type="none" w="med" len="med"/>
            <a:tailEnd type="triangle" w="med" len="lg"/>
          </a:ln>
          <a:effectLst/>
        </p:spPr>
        <p:txBody>
          <a:bodyPr wrap="none" anchor="ctr"/>
          <a:lstStyle/>
          <a:p>
            <a:endParaRPr lang="zh-CN" altLang="en-US"/>
          </a:p>
        </p:txBody>
      </p:sp>
      <p:sp>
        <p:nvSpPr>
          <p:cNvPr id="782354" name="Line 18"/>
          <p:cNvSpPr>
            <a:spLocks noChangeShapeType="1"/>
          </p:cNvSpPr>
          <p:nvPr/>
        </p:nvSpPr>
        <p:spPr bwMode="auto">
          <a:xfrm flipV="1">
            <a:off x="3475038" y="3043238"/>
            <a:ext cx="3513137" cy="509587"/>
          </a:xfrm>
          <a:prstGeom prst="line">
            <a:avLst/>
          </a:prstGeom>
          <a:noFill/>
          <a:ln w="28575">
            <a:solidFill>
              <a:srgbClr val="0099FF"/>
            </a:solidFill>
            <a:round/>
            <a:headEnd/>
            <a:tailEnd type="triangle" w="med" len="lg"/>
          </a:ln>
          <a:effectLst/>
        </p:spPr>
        <p:txBody>
          <a:bodyPr wrap="none" anchor="ctr"/>
          <a:lstStyle/>
          <a:p>
            <a:endParaRPr lang="zh-CN" altLang="en-US"/>
          </a:p>
        </p:txBody>
      </p:sp>
      <p:sp>
        <p:nvSpPr>
          <p:cNvPr id="782355" name="Line 19"/>
          <p:cNvSpPr>
            <a:spLocks noChangeShapeType="1"/>
          </p:cNvSpPr>
          <p:nvPr/>
        </p:nvSpPr>
        <p:spPr bwMode="auto">
          <a:xfrm>
            <a:off x="2847975" y="2325688"/>
            <a:ext cx="1908175" cy="928687"/>
          </a:xfrm>
          <a:prstGeom prst="line">
            <a:avLst/>
          </a:prstGeom>
          <a:noFill/>
          <a:ln w="28575">
            <a:solidFill>
              <a:srgbClr val="33CC33"/>
            </a:solidFill>
            <a:round/>
            <a:headEnd/>
            <a:tailEnd type="triangle" w="med" len="lg"/>
          </a:ln>
          <a:effectLst/>
        </p:spPr>
        <p:txBody>
          <a:bodyPr wrap="none" anchor="ctr"/>
          <a:lstStyle/>
          <a:p>
            <a:endParaRPr lang="zh-CN" altLang="en-US"/>
          </a:p>
        </p:txBody>
      </p:sp>
      <p:sp>
        <p:nvSpPr>
          <p:cNvPr id="782356" name="Line 20"/>
          <p:cNvSpPr>
            <a:spLocks noChangeShapeType="1"/>
          </p:cNvSpPr>
          <p:nvPr/>
        </p:nvSpPr>
        <p:spPr bwMode="auto">
          <a:xfrm flipV="1">
            <a:off x="2208213" y="1227138"/>
            <a:ext cx="2481262" cy="549275"/>
          </a:xfrm>
          <a:prstGeom prst="line">
            <a:avLst/>
          </a:prstGeom>
          <a:noFill/>
          <a:ln w="28575">
            <a:solidFill>
              <a:srgbClr val="FF0000"/>
            </a:solidFill>
            <a:round/>
            <a:headEnd/>
            <a:tailEnd type="triangle" w="med" len="lg"/>
          </a:ln>
          <a:effectLst/>
        </p:spPr>
        <p:txBody>
          <a:bodyPr wrap="none" anchor="ctr"/>
          <a:lstStyle/>
          <a:p>
            <a:endParaRPr lang="zh-CN" altLang="en-US"/>
          </a:p>
        </p:txBody>
      </p:sp>
      <p:sp>
        <p:nvSpPr>
          <p:cNvPr id="782358" name="AutoShape 22">
            <a:hlinkClick r:id="rId3" action="ppaction://hlinksldjump" highlightClick="1"/>
          </p:cNvPr>
          <p:cNvSpPr>
            <a:spLocks noChangeArrowheads="1"/>
          </p:cNvSpPr>
          <p:nvPr/>
        </p:nvSpPr>
        <p:spPr bwMode="auto">
          <a:xfrm>
            <a:off x="8442325" y="5218113"/>
            <a:ext cx="433388" cy="431800"/>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7"/>
          <p:cNvSpPr>
            <a:spLocks noChangeArrowheads="1"/>
          </p:cNvSpPr>
          <p:nvPr/>
        </p:nvSpPr>
        <p:spPr bwMode="auto">
          <a:xfrm>
            <a:off x="7020340" y="4189211"/>
            <a:ext cx="504070" cy="288040"/>
          </a:xfrm>
          <a:prstGeom prst="roundRect">
            <a:avLst>
              <a:gd name="adj" fmla="val 33852"/>
            </a:avLst>
          </a:prstGeom>
          <a:solidFill>
            <a:srgbClr val="FFFF66"/>
          </a:solidFill>
          <a:ln w="38100" algn="ctr">
            <a:noFill/>
            <a:round/>
            <a:headEnd/>
            <a:tailEnd type="none" w="med" len="lg"/>
          </a:ln>
          <a:effectLst/>
        </p:spPr>
        <p:txBody>
          <a:bodyPr wrap="none" anchor="ctr"/>
          <a:lstStyle/>
          <a:p>
            <a:endParaRPr lang="zh-CN" altLang="en-US"/>
          </a:p>
        </p:txBody>
      </p:sp>
      <p:sp>
        <p:nvSpPr>
          <p:cNvPr id="11" name="AutoShape 7"/>
          <p:cNvSpPr>
            <a:spLocks noChangeArrowheads="1"/>
          </p:cNvSpPr>
          <p:nvPr/>
        </p:nvSpPr>
        <p:spPr bwMode="auto">
          <a:xfrm>
            <a:off x="7020340" y="2636890"/>
            <a:ext cx="504070" cy="288040"/>
          </a:xfrm>
          <a:prstGeom prst="roundRect">
            <a:avLst>
              <a:gd name="adj" fmla="val 33852"/>
            </a:avLst>
          </a:prstGeom>
          <a:solidFill>
            <a:srgbClr val="FFFF66"/>
          </a:solidFill>
          <a:ln w="38100" algn="ctr">
            <a:noFill/>
            <a:round/>
            <a:headEnd/>
            <a:tailEnd type="none" w="med" len="lg"/>
          </a:ln>
          <a:effectLst/>
        </p:spPr>
        <p:txBody>
          <a:bodyPr wrap="none" anchor="ctr"/>
          <a:lstStyle/>
          <a:p>
            <a:endParaRPr lang="zh-CN" altLang="en-US"/>
          </a:p>
        </p:txBody>
      </p:sp>
      <p:sp>
        <p:nvSpPr>
          <p:cNvPr id="13" name="AutoShape 7"/>
          <p:cNvSpPr>
            <a:spLocks noChangeArrowheads="1"/>
          </p:cNvSpPr>
          <p:nvPr/>
        </p:nvSpPr>
        <p:spPr bwMode="auto">
          <a:xfrm>
            <a:off x="4788030" y="1359554"/>
            <a:ext cx="407987" cy="1808947"/>
          </a:xfrm>
          <a:prstGeom prst="roundRect">
            <a:avLst>
              <a:gd name="adj" fmla="val 33852"/>
            </a:avLst>
          </a:prstGeom>
          <a:solidFill>
            <a:srgbClr val="FFFF66"/>
          </a:solidFill>
          <a:ln w="38100" algn="ctr">
            <a:noFill/>
            <a:round/>
            <a:headEnd/>
            <a:tailEnd type="none" w="med" len="lg"/>
          </a:ln>
          <a:effectLst/>
        </p:spPr>
        <p:txBody>
          <a:bodyPr wrap="none" anchor="ctr"/>
          <a:lstStyle/>
          <a:p>
            <a:endParaRPr lang="zh-CN" altLang="en-US"/>
          </a:p>
        </p:txBody>
      </p:sp>
      <p:sp>
        <p:nvSpPr>
          <p:cNvPr id="15" name="AutoShape 7"/>
          <p:cNvSpPr>
            <a:spLocks noChangeArrowheads="1"/>
          </p:cNvSpPr>
          <p:nvPr/>
        </p:nvSpPr>
        <p:spPr bwMode="auto">
          <a:xfrm>
            <a:off x="7020340" y="1308811"/>
            <a:ext cx="504070" cy="288040"/>
          </a:xfrm>
          <a:prstGeom prst="roundRect">
            <a:avLst>
              <a:gd name="adj" fmla="val 33852"/>
            </a:avLst>
          </a:prstGeom>
          <a:solidFill>
            <a:srgbClr val="FFFF66"/>
          </a:solidFill>
          <a:ln w="38100" algn="ctr">
            <a:noFill/>
            <a:round/>
            <a:headEnd/>
            <a:tailEnd type="none" w="med" len="lg"/>
          </a:ln>
          <a:effectLst/>
        </p:spPr>
        <p:txBody>
          <a:bodyPr wrap="none" anchor="ctr"/>
          <a:lstStyle/>
          <a:p>
            <a:endParaRPr lang="zh-CN" altLang="en-US"/>
          </a:p>
        </p:txBody>
      </p:sp>
      <p:sp>
        <p:nvSpPr>
          <p:cNvPr id="783362" name="Rectangle 2"/>
          <p:cNvSpPr>
            <a:spLocks noGrp="1" noChangeArrowheads="1"/>
          </p:cNvSpPr>
          <p:nvPr>
            <p:ph type="title"/>
          </p:nvPr>
        </p:nvSpPr>
        <p:spPr>
          <a:xfrm>
            <a:off x="323850" y="333375"/>
            <a:ext cx="8351838" cy="1027113"/>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8086/8088</a:t>
            </a:r>
            <a:r>
              <a:rPr lang="zh-CN" altLang="en-US" sz="2800" b="1" dirty="0">
                <a:solidFill>
                  <a:srgbClr val="00007D"/>
                </a:solidFill>
                <a:ea typeface="黑体" pitchFamily="2" charset="-122"/>
              </a:rPr>
              <a:t/>
            </a:r>
            <a:br>
              <a:rPr lang="zh-CN" altLang="en-US" sz="2800" b="1" dirty="0">
                <a:solidFill>
                  <a:srgbClr val="00007D"/>
                </a:solidFill>
                <a:ea typeface="黑体" pitchFamily="2" charset="-122"/>
              </a:rPr>
            </a:br>
            <a:r>
              <a:rPr lang="zh-CN" altLang="en-US" sz="2400" b="1" dirty="0">
                <a:solidFill>
                  <a:srgbClr val="00007D"/>
                </a:solidFill>
                <a:ea typeface="黑体" pitchFamily="2" charset="-122"/>
              </a:rPr>
              <a:t>    </a:t>
            </a:r>
            <a:r>
              <a:rPr lang="en-US" altLang="zh-CN" sz="2400" b="1" dirty="0">
                <a:solidFill>
                  <a:srgbClr val="006600"/>
                </a:solidFill>
                <a:ea typeface="黑体" pitchFamily="2" charset="-122"/>
              </a:rPr>
              <a:t>2.1.4b  8088</a:t>
            </a:r>
            <a:r>
              <a:rPr lang="zh-CN" altLang="en-US" sz="2400" b="1" dirty="0">
                <a:solidFill>
                  <a:srgbClr val="006600"/>
                </a:solidFill>
                <a:ea typeface="黑体" pitchFamily="2" charset="-122"/>
              </a:rPr>
              <a:t>芯片引脚</a:t>
            </a:r>
          </a:p>
        </p:txBody>
      </p:sp>
      <p:sp>
        <p:nvSpPr>
          <p:cNvPr id="783364" name="Rectangle 4"/>
          <p:cNvSpPr>
            <a:spLocks noGrp="1" noChangeArrowheads="1"/>
          </p:cNvSpPr>
          <p:nvPr>
            <p:ph idx="1"/>
          </p:nvPr>
        </p:nvSpPr>
        <p:spPr>
          <a:xfrm>
            <a:off x="457200" y="1557338"/>
            <a:ext cx="4027488" cy="5040312"/>
          </a:xfrm>
          <a:noFill/>
          <a:ln/>
        </p:spPr>
        <p:txBody>
          <a:bodyPr/>
          <a:lstStyle/>
          <a:p>
            <a:pPr marL="0" indent="0">
              <a:spcBef>
                <a:spcPts val="600"/>
              </a:spcBef>
              <a:buSzTx/>
              <a:buFont typeface="Wingdings" pitchFamily="2" charset="2"/>
              <a:buNone/>
            </a:pPr>
            <a:r>
              <a:rPr kumimoji="1" lang="zh-CN" altLang="en-US" sz="2400" b="1" dirty="0">
                <a:solidFill>
                  <a:srgbClr val="FF0000"/>
                </a:solidFill>
                <a:latin typeface="Times New Roman" pitchFamily="18" charset="0"/>
              </a:rPr>
              <a:t>最小</a:t>
            </a:r>
            <a:r>
              <a:rPr kumimoji="1" lang="en-US" altLang="zh-CN" sz="2400" b="1" dirty="0">
                <a:latin typeface="Times New Roman" pitchFamily="18" charset="0"/>
              </a:rPr>
              <a:t>/</a:t>
            </a:r>
            <a:r>
              <a:rPr kumimoji="1" lang="zh-CN" altLang="en-US" sz="2400" b="1" dirty="0">
                <a:solidFill>
                  <a:srgbClr val="FF0000"/>
                </a:solidFill>
                <a:latin typeface="Times New Roman" pitchFamily="18" charset="0"/>
              </a:rPr>
              <a:t>最大</a:t>
            </a:r>
            <a:r>
              <a:rPr kumimoji="1" lang="zh-CN" altLang="en-US" sz="2400" b="1" dirty="0">
                <a:latin typeface="Times New Roman" pitchFamily="18" charset="0"/>
              </a:rPr>
              <a:t>模式下</a:t>
            </a:r>
            <a:r>
              <a:rPr kumimoji="1" lang="zh-CN" altLang="en-US" sz="2400" b="1" dirty="0">
                <a:solidFill>
                  <a:srgbClr val="0000FF"/>
                </a:solidFill>
                <a:latin typeface="Times New Roman" pitchFamily="18" charset="0"/>
              </a:rPr>
              <a:t>功能相同</a:t>
            </a:r>
            <a:r>
              <a:rPr kumimoji="1" lang="zh-CN" altLang="en-US" sz="2400" b="1" dirty="0">
                <a:latin typeface="Times New Roman" pitchFamily="18" charset="0"/>
              </a:rPr>
              <a:t>的</a:t>
            </a:r>
            <a:r>
              <a:rPr kumimoji="1" lang="zh-CN" altLang="en-US" sz="2400" b="1" dirty="0">
                <a:solidFill>
                  <a:srgbClr val="009900"/>
                </a:solidFill>
                <a:latin typeface="Times New Roman" pitchFamily="18" charset="0"/>
              </a:rPr>
              <a:t>其它引脚</a:t>
            </a:r>
            <a:r>
              <a:rPr kumimoji="1" lang="zh-CN" altLang="en-US" sz="2400" b="1" dirty="0">
                <a:latin typeface="Times New Roman" pitchFamily="18" charset="0"/>
              </a:rPr>
              <a:t>：</a:t>
            </a:r>
          </a:p>
          <a:p>
            <a:pPr marL="627063" lvl="1" indent="-447675">
              <a:spcBef>
                <a:spcPts val="600"/>
              </a:spcBef>
              <a:buClr>
                <a:srgbClr val="009900"/>
              </a:buClr>
              <a:buSzTx/>
              <a:buFont typeface="Wingdings" pitchFamily="2" charset="2"/>
              <a:buAutoNum type="circleNumDbPlain"/>
            </a:pPr>
            <a:r>
              <a:rPr kumimoji="1" lang="zh-CN" altLang="en-US" sz="2400" b="1" dirty="0" smtClean="0">
                <a:latin typeface="Times New Roman" pitchFamily="18" charset="0"/>
              </a:rPr>
              <a:t>准备好</a:t>
            </a:r>
            <a:r>
              <a:rPr kumimoji="1" lang="zh-CN" altLang="en-US" sz="2400" b="1" dirty="0">
                <a:latin typeface="Times New Roman" pitchFamily="18" charset="0"/>
              </a:rPr>
              <a:t>信号</a:t>
            </a:r>
          </a:p>
          <a:p>
            <a:pPr marL="627063" lvl="1" indent="-447675">
              <a:spcBef>
                <a:spcPts val="600"/>
              </a:spcBef>
              <a:buClr>
                <a:srgbClr val="009900"/>
              </a:buClr>
              <a:buSzTx/>
              <a:buFont typeface="Wingdings" pitchFamily="2" charset="2"/>
              <a:buAutoNum type="circleNumDbPlain"/>
            </a:pPr>
            <a:r>
              <a:rPr kumimoji="1" lang="zh-CN" altLang="en-US" sz="2400" b="1" dirty="0" smtClean="0">
                <a:latin typeface="Times New Roman" pitchFamily="18" charset="0"/>
              </a:rPr>
              <a:t>测试信号</a:t>
            </a:r>
            <a:r>
              <a:rPr kumimoji="1" lang="en-US" altLang="zh-CN" sz="2400" b="1" dirty="0" smtClean="0">
                <a:latin typeface="Times New Roman" pitchFamily="18" charset="0"/>
              </a:rPr>
              <a:t/>
            </a:r>
            <a:br>
              <a:rPr kumimoji="1" lang="en-US" altLang="zh-CN" sz="2400" b="1" dirty="0" smtClean="0">
                <a:latin typeface="Times New Roman" pitchFamily="18" charset="0"/>
              </a:rPr>
            </a:br>
            <a:r>
              <a:rPr kumimoji="1" lang="zh-CN" altLang="en-US" sz="2400" b="1" dirty="0" smtClean="0">
                <a:latin typeface="Times New Roman" pitchFamily="18" charset="0"/>
              </a:rPr>
              <a:t>（</a:t>
            </a:r>
            <a:r>
              <a:rPr kumimoji="1" lang="en-US" altLang="zh-CN" sz="2400" b="1" dirty="0" smtClean="0">
                <a:latin typeface="Times New Roman" pitchFamily="18" charset="0"/>
              </a:rPr>
              <a:t>WAIT </a:t>
            </a:r>
            <a:r>
              <a:rPr kumimoji="1" lang="zh-CN" altLang="en-US" sz="2400" b="1" dirty="0" smtClean="0">
                <a:latin typeface="Times New Roman" pitchFamily="18" charset="0"/>
              </a:rPr>
              <a:t>指令）</a:t>
            </a:r>
            <a:endParaRPr kumimoji="1" lang="zh-CN" altLang="en-US" sz="2400" b="1" dirty="0">
              <a:latin typeface="Times New Roman" pitchFamily="18" charset="0"/>
            </a:endParaRPr>
          </a:p>
          <a:p>
            <a:pPr marL="627063" lvl="1" indent="-447675">
              <a:buSzTx/>
              <a:buFont typeface="Wingdings" pitchFamily="2" charset="2"/>
              <a:buAutoNum type="circleNumDbPlain"/>
            </a:pPr>
            <a:endParaRPr kumimoji="1" lang="zh-CN" altLang="en-US" sz="2400" b="1" dirty="0">
              <a:latin typeface="Times New Roman" pitchFamily="18" charset="0"/>
            </a:endParaRPr>
          </a:p>
        </p:txBody>
      </p:sp>
      <p:sp>
        <p:nvSpPr>
          <p:cNvPr id="12" name="灯片编号占位符 4"/>
          <p:cNvSpPr>
            <a:spLocks noGrp="1"/>
          </p:cNvSpPr>
          <p:nvPr>
            <p:ph type="sldNum" sz="quarter" idx="11"/>
          </p:nvPr>
        </p:nvSpPr>
        <p:spPr/>
        <p:txBody>
          <a:bodyPr/>
          <a:lstStyle/>
          <a:p>
            <a:fld id="{F09319BC-9016-4C88-8682-63D6D3E8D25D}" type="slidenum">
              <a:rPr lang="zh-CN" altLang="en-US"/>
              <a:pPr/>
              <a:t>27</a:t>
            </a:fld>
            <a:endParaRPr lang="en-US" altLang="zh-CN"/>
          </a:p>
        </p:txBody>
      </p:sp>
      <p:pic>
        <p:nvPicPr>
          <p:cNvPr id="783363"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716463" y="404813"/>
            <a:ext cx="4083050" cy="6099175"/>
          </a:xfrm>
          <a:prstGeom prst="rect">
            <a:avLst/>
          </a:prstGeom>
          <a:noFill/>
          <a:ln w="38100" algn="ctr">
            <a:noFill/>
            <a:miter lim="800000"/>
            <a:headEnd/>
            <a:tailEnd type="none" w="med" len="lg"/>
          </a:ln>
          <a:effectLst/>
        </p:spPr>
      </p:pic>
      <p:sp>
        <p:nvSpPr>
          <p:cNvPr id="783366" name="AutoShape 6"/>
          <p:cNvSpPr>
            <a:spLocks noChangeArrowheads="1"/>
          </p:cNvSpPr>
          <p:nvPr/>
        </p:nvSpPr>
        <p:spPr bwMode="auto">
          <a:xfrm>
            <a:off x="7062788" y="5795963"/>
            <a:ext cx="601662" cy="241300"/>
          </a:xfrm>
          <a:prstGeom prst="roundRect">
            <a:avLst>
              <a:gd name="adj" fmla="val 33852"/>
            </a:avLst>
          </a:prstGeom>
          <a:noFill/>
          <a:ln w="38100" algn="ctr">
            <a:solidFill>
              <a:srgbClr val="FF6600"/>
            </a:solidFill>
            <a:round/>
            <a:headEnd/>
            <a:tailEnd type="none" w="med" len="lg"/>
          </a:ln>
          <a:effectLst/>
        </p:spPr>
        <p:txBody>
          <a:bodyPr wrap="none" anchor="ctr"/>
          <a:lstStyle/>
          <a:p>
            <a:endParaRPr lang="zh-CN" altLang="en-US"/>
          </a:p>
        </p:txBody>
      </p:sp>
      <p:sp>
        <p:nvSpPr>
          <p:cNvPr id="783367" name="AutoShape 7"/>
          <p:cNvSpPr>
            <a:spLocks noChangeArrowheads="1"/>
          </p:cNvSpPr>
          <p:nvPr/>
        </p:nvSpPr>
        <p:spPr bwMode="auto">
          <a:xfrm>
            <a:off x="7048500" y="5521325"/>
            <a:ext cx="601663" cy="241300"/>
          </a:xfrm>
          <a:prstGeom prst="roundRect">
            <a:avLst>
              <a:gd name="adj" fmla="val 33852"/>
            </a:avLst>
          </a:prstGeom>
          <a:noFill/>
          <a:ln w="38100" algn="ctr">
            <a:solidFill>
              <a:srgbClr val="3399FF"/>
            </a:solidFill>
            <a:round/>
            <a:headEnd/>
            <a:tailEnd type="none" w="med" len="lg"/>
          </a:ln>
          <a:effectLst/>
        </p:spPr>
        <p:txBody>
          <a:bodyPr wrap="none" anchor="ctr"/>
          <a:lstStyle/>
          <a:p>
            <a:endParaRPr lang="zh-CN" altLang="en-US"/>
          </a:p>
        </p:txBody>
      </p:sp>
      <p:sp>
        <p:nvSpPr>
          <p:cNvPr id="783370" name="Freeform 10"/>
          <p:cNvSpPr>
            <a:spLocks/>
          </p:cNvSpPr>
          <p:nvPr/>
        </p:nvSpPr>
        <p:spPr bwMode="auto">
          <a:xfrm>
            <a:off x="2430462" y="3068951"/>
            <a:ext cx="4661887" cy="2520350"/>
          </a:xfrm>
          <a:custGeom>
            <a:avLst/>
            <a:gdLst/>
            <a:ahLst/>
            <a:cxnLst>
              <a:cxn ang="0">
                <a:pos x="0" y="0"/>
              </a:cxn>
              <a:cxn ang="0">
                <a:pos x="1094" y="247"/>
              </a:cxn>
              <a:cxn ang="0">
                <a:pos x="2254" y="1127"/>
              </a:cxn>
              <a:cxn ang="0">
                <a:pos x="2888" y="1349"/>
              </a:cxn>
            </a:cxnLst>
            <a:rect l="0" t="0" r="r" b="b"/>
            <a:pathLst>
              <a:path w="2888" h="1349">
                <a:moveTo>
                  <a:pt x="0" y="0"/>
                </a:moveTo>
                <a:cubicBezTo>
                  <a:pt x="359" y="29"/>
                  <a:pt x="718" y="59"/>
                  <a:pt x="1094" y="247"/>
                </a:cubicBezTo>
                <a:cubicBezTo>
                  <a:pt x="1470" y="435"/>
                  <a:pt x="1955" y="943"/>
                  <a:pt x="2254" y="1127"/>
                </a:cubicBezTo>
                <a:cubicBezTo>
                  <a:pt x="2553" y="1311"/>
                  <a:pt x="2720" y="1330"/>
                  <a:pt x="2888" y="1349"/>
                </a:cubicBezTo>
              </a:path>
            </a:pathLst>
          </a:custGeom>
          <a:noFill/>
          <a:ln w="28575" cap="flat" cmpd="sng">
            <a:solidFill>
              <a:srgbClr val="3399FF"/>
            </a:solidFill>
            <a:prstDash val="solid"/>
            <a:round/>
            <a:headEnd type="none" w="med" len="med"/>
            <a:tailEnd type="triangle" w="med" len="lg"/>
          </a:ln>
          <a:effectLst/>
        </p:spPr>
        <p:txBody>
          <a:bodyPr wrap="none" anchor="ctr"/>
          <a:lstStyle/>
          <a:p>
            <a:endParaRPr lang="zh-CN" altLang="en-US"/>
          </a:p>
        </p:txBody>
      </p:sp>
      <p:sp>
        <p:nvSpPr>
          <p:cNvPr id="14" name="任意多边形 13"/>
          <p:cNvSpPr/>
          <p:nvPr/>
        </p:nvSpPr>
        <p:spPr bwMode="auto">
          <a:xfrm>
            <a:off x="2775098" y="2615609"/>
            <a:ext cx="4295553" cy="3261731"/>
          </a:xfrm>
          <a:custGeom>
            <a:avLst/>
            <a:gdLst>
              <a:gd name="connsiteX0" fmla="*/ 0 w 4295553"/>
              <a:gd name="connsiteY0" fmla="*/ 0 h 3317358"/>
              <a:gd name="connsiteX1" fmla="*/ 2860158 w 4295553"/>
              <a:gd name="connsiteY1" fmla="*/ 818707 h 3317358"/>
              <a:gd name="connsiteX2" fmla="*/ 3583172 w 4295553"/>
              <a:gd name="connsiteY2" fmla="*/ 2838893 h 3317358"/>
              <a:gd name="connsiteX3" fmla="*/ 4295553 w 4295553"/>
              <a:gd name="connsiteY3" fmla="*/ 3317358 h 3317358"/>
            </a:gdLst>
            <a:ahLst/>
            <a:cxnLst>
              <a:cxn ang="0">
                <a:pos x="connsiteX0" y="connsiteY0"/>
              </a:cxn>
              <a:cxn ang="0">
                <a:pos x="connsiteX1" y="connsiteY1"/>
              </a:cxn>
              <a:cxn ang="0">
                <a:pos x="connsiteX2" y="connsiteY2"/>
              </a:cxn>
              <a:cxn ang="0">
                <a:pos x="connsiteX3" y="connsiteY3"/>
              </a:cxn>
            </a:cxnLst>
            <a:rect l="l" t="t" r="r" b="b"/>
            <a:pathLst>
              <a:path w="4295553" h="3317358">
                <a:moveTo>
                  <a:pt x="0" y="0"/>
                </a:moveTo>
                <a:cubicBezTo>
                  <a:pt x="1131481" y="172779"/>
                  <a:pt x="2262963" y="345558"/>
                  <a:pt x="2860158" y="818707"/>
                </a:cubicBezTo>
                <a:cubicBezTo>
                  <a:pt x="3457353" y="1291856"/>
                  <a:pt x="3343940" y="2422451"/>
                  <a:pt x="3583172" y="2838893"/>
                </a:cubicBezTo>
                <a:cubicBezTo>
                  <a:pt x="3822404" y="3255335"/>
                  <a:pt x="4058978" y="3286346"/>
                  <a:pt x="4295553" y="3317358"/>
                </a:cubicBezTo>
              </a:path>
            </a:pathLst>
          </a:custGeom>
          <a:noFill/>
          <a:ln w="28575" cap="flat" cmpd="sng">
            <a:solidFill>
              <a:srgbClr val="FF6600"/>
            </a:solidFill>
            <a:prstDash val="solid"/>
            <a:round/>
            <a:headEnd type="none" w="med" len="med"/>
            <a:tailEnd type="triangle" w="med" len="lg"/>
          </a:ln>
          <a:effectLst/>
        </p:spPr>
        <p:txBody>
          <a:bodyPr wrap="none"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7"/>
          <p:cNvSpPr>
            <a:spLocks noChangeArrowheads="1"/>
          </p:cNvSpPr>
          <p:nvPr/>
        </p:nvSpPr>
        <p:spPr bwMode="auto">
          <a:xfrm>
            <a:off x="7020340" y="4189211"/>
            <a:ext cx="504070" cy="288040"/>
          </a:xfrm>
          <a:prstGeom prst="roundRect">
            <a:avLst>
              <a:gd name="adj" fmla="val 33852"/>
            </a:avLst>
          </a:prstGeom>
          <a:solidFill>
            <a:srgbClr val="FFFF66"/>
          </a:solidFill>
          <a:ln w="38100" algn="ctr">
            <a:noFill/>
            <a:round/>
            <a:headEnd/>
            <a:tailEnd type="none" w="med" len="lg"/>
          </a:ln>
          <a:effectLst/>
        </p:spPr>
        <p:txBody>
          <a:bodyPr wrap="none" anchor="ctr"/>
          <a:lstStyle/>
          <a:p>
            <a:endParaRPr lang="zh-CN" altLang="en-US"/>
          </a:p>
        </p:txBody>
      </p:sp>
      <p:sp>
        <p:nvSpPr>
          <p:cNvPr id="20" name="AutoShape 7"/>
          <p:cNvSpPr>
            <a:spLocks noChangeArrowheads="1"/>
          </p:cNvSpPr>
          <p:nvPr/>
        </p:nvSpPr>
        <p:spPr bwMode="auto">
          <a:xfrm>
            <a:off x="7020340" y="2636890"/>
            <a:ext cx="504070" cy="288040"/>
          </a:xfrm>
          <a:prstGeom prst="roundRect">
            <a:avLst>
              <a:gd name="adj" fmla="val 33852"/>
            </a:avLst>
          </a:prstGeom>
          <a:solidFill>
            <a:srgbClr val="FFFF66"/>
          </a:solidFill>
          <a:ln w="38100" algn="ctr">
            <a:noFill/>
            <a:round/>
            <a:headEnd/>
            <a:tailEnd type="none" w="med" len="lg"/>
          </a:ln>
          <a:effectLst/>
        </p:spPr>
        <p:txBody>
          <a:bodyPr wrap="none" anchor="ctr"/>
          <a:lstStyle/>
          <a:p>
            <a:endParaRPr lang="zh-CN" altLang="en-US"/>
          </a:p>
        </p:txBody>
      </p:sp>
      <p:sp>
        <p:nvSpPr>
          <p:cNvPr id="21" name="AutoShape 7"/>
          <p:cNvSpPr>
            <a:spLocks noChangeArrowheads="1"/>
          </p:cNvSpPr>
          <p:nvPr/>
        </p:nvSpPr>
        <p:spPr bwMode="auto">
          <a:xfrm>
            <a:off x="4788030" y="1359554"/>
            <a:ext cx="407987" cy="1808947"/>
          </a:xfrm>
          <a:prstGeom prst="roundRect">
            <a:avLst>
              <a:gd name="adj" fmla="val 33852"/>
            </a:avLst>
          </a:prstGeom>
          <a:solidFill>
            <a:srgbClr val="FFFF66"/>
          </a:solidFill>
          <a:ln w="38100" algn="ctr">
            <a:noFill/>
            <a:round/>
            <a:headEnd/>
            <a:tailEnd type="none" w="med" len="lg"/>
          </a:ln>
          <a:effectLst/>
        </p:spPr>
        <p:txBody>
          <a:bodyPr wrap="none" anchor="ctr"/>
          <a:lstStyle/>
          <a:p>
            <a:endParaRPr lang="zh-CN" altLang="en-US"/>
          </a:p>
        </p:txBody>
      </p:sp>
      <p:sp>
        <p:nvSpPr>
          <p:cNvPr id="22" name="AutoShape 7"/>
          <p:cNvSpPr>
            <a:spLocks noChangeArrowheads="1"/>
          </p:cNvSpPr>
          <p:nvPr/>
        </p:nvSpPr>
        <p:spPr bwMode="auto">
          <a:xfrm>
            <a:off x="7020340" y="1308811"/>
            <a:ext cx="504070" cy="288040"/>
          </a:xfrm>
          <a:prstGeom prst="roundRect">
            <a:avLst>
              <a:gd name="adj" fmla="val 33852"/>
            </a:avLst>
          </a:prstGeom>
          <a:solidFill>
            <a:srgbClr val="FFFF66"/>
          </a:solidFill>
          <a:ln w="38100" algn="ctr">
            <a:noFill/>
            <a:round/>
            <a:headEnd/>
            <a:tailEnd type="none" w="med" len="lg"/>
          </a:ln>
          <a:effectLst/>
        </p:spPr>
        <p:txBody>
          <a:bodyPr wrap="none" anchor="ctr"/>
          <a:lstStyle/>
          <a:p>
            <a:endParaRPr lang="zh-CN" altLang="en-US"/>
          </a:p>
        </p:txBody>
      </p:sp>
      <p:sp>
        <p:nvSpPr>
          <p:cNvPr id="784386" name="Rectangle 2"/>
          <p:cNvSpPr>
            <a:spLocks noGrp="1" noChangeArrowheads="1"/>
          </p:cNvSpPr>
          <p:nvPr>
            <p:ph type="title"/>
          </p:nvPr>
        </p:nvSpPr>
        <p:spPr>
          <a:xfrm>
            <a:off x="323850" y="333375"/>
            <a:ext cx="8351838" cy="1027113"/>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8086/8088</a:t>
            </a:r>
            <a:r>
              <a:rPr lang="zh-CN" altLang="en-US" sz="2800" b="1" dirty="0">
                <a:solidFill>
                  <a:srgbClr val="00007D"/>
                </a:solidFill>
                <a:ea typeface="黑体" pitchFamily="2" charset="-122"/>
              </a:rPr>
              <a:t/>
            </a:r>
            <a:br>
              <a:rPr lang="zh-CN" altLang="en-US" sz="2800" b="1" dirty="0">
                <a:solidFill>
                  <a:srgbClr val="00007D"/>
                </a:solidFill>
                <a:ea typeface="黑体" pitchFamily="2" charset="-122"/>
              </a:rPr>
            </a:br>
            <a:r>
              <a:rPr lang="zh-CN" altLang="en-US" sz="2400" b="1" dirty="0">
                <a:solidFill>
                  <a:srgbClr val="00007D"/>
                </a:solidFill>
                <a:ea typeface="黑体" pitchFamily="2" charset="-122"/>
              </a:rPr>
              <a:t>    </a:t>
            </a:r>
            <a:r>
              <a:rPr lang="en-US" altLang="zh-CN" sz="2400" b="1" dirty="0">
                <a:solidFill>
                  <a:srgbClr val="006600"/>
                </a:solidFill>
                <a:ea typeface="黑体" pitchFamily="2" charset="-122"/>
              </a:rPr>
              <a:t>2.1.4b  8088</a:t>
            </a:r>
            <a:r>
              <a:rPr lang="zh-CN" altLang="en-US" sz="2400" b="1" dirty="0">
                <a:solidFill>
                  <a:srgbClr val="006600"/>
                </a:solidFill>
                <a:ea typeface="黑体" pitchFamily="2" charset="-122"/>
              </a:rPr>
              <a:t>芯片引脚</a:t>
            </a:r>
          </a:p>
        </p:txBody>
      </p:sp>
      <p:sp>
        <p:nvSpPr>
          <p:cNvPr id="784388" name="Rectangle 4"/>
          <p:cNvSpPr>
            <a:spLocks noGrp="1" noChangeArrowheads="1"/>
          </p:cNvSpPr>
          <p:nvPr>
            <p:ph idx="1"/>
          </p:nvPr>
        </p:nvSpPr>
        <p:spPr>
          <a:xfrm>
            <a:off x="457200" y="1557338"/>
            <a:ext cx="4027488" cy="5040312"/>
          </a:xfrm>
          <a:noFill/>
          <a:ln/>
        </p:spPr>
        <p:txBody>
          <a:bodyPr/>
          <a:lstStyle/>
          <a:p>
            <a:pPr marL="0" indent="0">
              <a:spcBef>
                <a:spcPts val="600"/>
              </a:spcBef>
              <a:buSzTx/>
              <a:buFont typeface="Wingdings" pitchFamily="2" charset="2"/>
              <a:buNone/>
            </a:pPr>
            <a:r>
              <a:rPr kumimoji="1" lang="zh-CN" altLang="en-US" sz="2400" b="1" dirty="0">
                <a:solidFill>
                  <a:schemeClr val="bg2"/>
                </a:solidFill>
                <a:latin typeface="Times New Roman" pitchFamily="18" charset="0"/>
                <a:ea typeface="黑体" pitchFamily="2" charset="-122"/>
              </a:rPr>
              <a:t>最小模式</a:t>
            </a:r>
            <a:r>
              <a:rPr kumimoji="1" lang="zh-CN" altLang="en-US" sz="2400" b="1" dirty="0">
                <a:latin typeface="Times New Roman" pitchFamily="18" charset="0"/>
              </a:rPr>
              <a:t>下的引脚：</a:t>
            </a:r>
          </a:p>
          <a:p>
            <a:pPr marL="627063" lvl="1" indent="-447675">
              <a:spcBef>
                <a:spcPts val="600"/>
              </a:spcBef>
              <a:buSzTx/>
              <a:buFont typeface="Wingdings" pitchFamily="2" charset="2"/>
              <a:buAutoNum type="circleNumDbPlain"/>
            </a:pPr>
            <a:r>
              <a:rPr kumimoji="1" lang="zh-CN" altLang="en-US" sz="2400" b="1" dirty="0">
                <a:solidFill>
                  <a:srgbClr val="FF00FF"/>
                </a:solidFill>
                <a:latin typeface="Times New Roman" pitchFamily="18" charset="0"/>
              </a:rPr>
              <a:t>总线读写控制</a:t>
            </a:r>
          </a:p>
          <a:p>
            <a:pPr marL="627063" lvl="1" indent="-447675">
              <a:spcBef>
                <a:spcPts val="600"/>
              </a:spcBef>
              <a:buSzTx/>
              <a:buFont typeface="Wingdings" pitchFamily="2" charset="2"/>
              <a:buAutoNum type="circleNumDbPlain"/>
            </a:pPr>
            <a:r>
              <a:rPr kumimoji="1" lang="zh-CN" altLang="en-US" sz="2400" b="1" dirty="0">
                <a:solidFill>
                  <a:srgbClr val="006600"/>
                </a:solidFill>
                <a:latin typeface="Times New Roman" pitchFamily="18" charset="0"/>
              </a:rPr>
              <a:t>中断应答</a:t>
            </a:r>
          </a:p>
          <a:p>
            <a:pPr marL="627063" lvl="1" indent="-447675">
              <a:spcBef>
                <a:spcPts val="600"/>
              </a:spcBef>
              <a:buSzTx/>
              <a:buFont typeface="Wingdings" pitchFamily="2" charset="2"/>
              <a:buAutoNum type="circleNumDbPlain"/>
            </a:pPr>
            <a:r>
              <a:rPr kumimoji="1" lang="zh-CN" altLang="en-US" sz="2400" b="1" dirty="0">
                <a:solidFill>
                  <a:srgbClr val="0000FF"/>
                </a:solidFill>
                <a:latin typeface="Times New Roman" pitchFamily="18" charset="0"/>
              </a:rPr>
              <a:t>总线状态</a:t>
            </a:r>
          </a:p>
          <a:p>
            <a:pPr marL="627063" lvl="1" indent="-447675">
              <a:spcBef>
                <a:spcPts val="600"/>
              </a:spcBef>
              <a:buSzTx/>
              <a:buFont typeface="Wingdings" pitchFamily="2" charset="2"/>
              <a:buAutoNum type="circleNumDbPlain"/>
            </a:pPr>
            <a:r>
              <a:rPr kumimoji="1" lang="zh-CN" altLang="en-US" sz="2400" b="1" dirty="0">
                <a:solidFill>
                  <a:srgbClr val="0099FF"/>
                </a:solidFill>
                <a:latin typeface="Times New Roman" pitchFamily="18" charset="0"/>
              </a:rPr>
              <a:t>总线请求</a:t>
            </a:r>
          </a:p>
        </p:txBody>
      </p:sp>
      <p:sp>
        <p:nvSpPr>
          <p:cNvPr id="12" name="灯片编号占位符 4"/>
          <p:cNvSpPr>
            <a:spLocks noGrp="1"/>
          </p:cNvSpPr>
          <p:nvPr>
            <p:ph type="sldNum" sz="quarter" idx="11"/>
          </p:nvPr>
        </p:nvSpPr>
        <p:spPr/>
        <p:txBody>
          <a:bodyPr/>
          <a:lstStyle/>
          <a:p>
            <a:fld id="{466B5D4B-CE17-4BA2-853A-D728FEF1545D}" type="slidenum">
              <a:rPr lang="zh-CN" altLang="en-US"/>
              <a:pPr/>
              <a:t>28</a:t>
            </a:fld>
            <a:endParaRPr lang="en-US" altLang="zh-CN"/>
          </a:p>
        </p:txBody>
      </p:sp>
      <p:pic>
        <p:nvPicPr>
          <p:cNvPr id="784387"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716463" y="404813"/>
            <a:ext cx="4083050" cy="6099175"/>
          </a:xfrm>
          <a:prstGeom prst="rect">
            <a:avLst/>
          </a:prstGeom>
          <a:noFill/>
          <a:ln w="38100" algn="ctr">
            <a:noFill/>
            <a:miter lim="800000"/>
            <a:headEnd/>
            <a:tailEnd type="none" w="med" len="lg"/>
          </a:ln>
          <a:effectLst/>
        </p:spPr>
      </p:pic>
      <p:sp>
        <p:nvSpPr>
          <p:cNvPr id="784390" name="AutoShape 6"/>
          <p:cNvSpPr>
            <a:spLocks noChangeArrowheads="1"/>
          </p:cNvSpPr>
          <p:nvPr/>
        </p:nvSpPr>
        <p:spPr bwMode="auto">
          <a:xfrm>
            <a:off x="7034213" y="2609850"/>
            <a:ext cx="538162" cy="279400"/>
          </a:xfrm>
          <a:prstGeom prst="roundRect">
            <a:avLst>
              <a:gd name="adj" fmla="val 50000"/>
            </a:avLst>
          </a:prstGeom>
          <a:noFill/>
          <a:ln w="38100" algn="ctr">
            <a:solidFill>
              <a:srgbClr val="0000FF"/>
            </a:solidFill>
            <a:round/>
            <a:headEnd/>
            <a:tailEnd type="none" w="med" len="lg"/>
          </a:ln>
          <a:effectLst/>
        </p:spPr>
        <p:txBody>
          <a:bodyPr wrap="none" anchor="ctr"/>
          <a:lstStyle/>
          <a:p>
            <a:endParaRPr lang="zh-CN" altLang="en-US"/>
          </a:p>
        </p:txBody>
      </p:sp>
      <p:sp>
        <p:nvSpPr>
          <p:cNvPr id="784391" name="AutoShape 7"/>
          <p:cNvSpPr>
            <a:spLocks noChangeArrowheads="1"/>
          </p:cNvSpPr>
          <p:nvPr/>
        </p:nvSpPr>
        <p:spPr bwMode="auto">
          <a:xfrm>
            <a:off x="7034213" y="3929063"/>
            <a:ext cx="576262" cy="1309687"/>
          </a:xfrm>
          <a:prstGeom prst="roundRect">
            <a:avLst>
              <a:gd name="adj" fmla="val 33852"/>
            </a:avLst>
          </a:prstGeom>
          <a:noFill/>
          <a:ln w="38100" algn="ctr">
            <a:solidFill>
              <a:srgbClr val="FF00FF"/>
            </a:solidFill>
            <a:round/>
            <a:headEnd/>
            <a:tailEnd type="none" w="med" len="lg"/>
          </a:ln>
          <a:effectLst/>
        </p:spPr>
        <p:txBody>
          <a:bodyPr wrap="none" anchor="ctr"/>
          <a:lstStyle/>
          <a:p>
            <a:endParaRPr lang="zh-CN" altLang="en-US"/>
          </a:p>
        </p:txBody>
      </p:sp>
      <p:sp>
        <p:nvSpPr>
          <p:cNvPr id="784392" name="AutoShape 8"/>
          <p:cNvSpPr>
            <a:spLocks noChangeArrowheads="1"/>
          </p:cNvSpPr>
          <p:nvPr/>
        </p:nvSpPr>
        <p:spPr bwMode="auto">
          <a:xfrm>
            <a:off x="7021513" y="5235575"/>
            <a:ext cx="538162" cy="279400"/>
          </a:xfrm>
          <a:prstGeom prst="roundRect">
            <a:avLst>
              <a:gd name="adj" fmla="val 50000"/>
            </a:avLst>
          </a:prstGeom>
          <a:noFill/>
          <a:ln w="38100" algn="ctr">
            <a:solidFill>
              <a:srgbClr val="33CC33"/>
            </a:solidFill>
            <a:round/>
            <a:headEnd/>
            <a:tailEnd type="none" w="med" len="lg"/>
          </a:ln>
          <a:effectLst/>
        </p:spPr>
        <p:txBody>
          <a:bodyPr wrap="none" anchor="ctr"/>
          <a:lstStyle/>
          <a:p>
            <a:endParaRPr lang="zh-CN" altLang="en-US"/>
          </a:p>
        </p:txBody>
      </p:sp>
      <p:sp>
        <p:nvSpPr>
          <p:cNvPr id="784393" name="Freeform 9"/>
          <p:cNvSpPr>
            <a:spLocks/>
          </p:cNvSpPr>
          <p:nvPr/>
        </p:nvSpPr>
        <p:spPr bwMode="auto">
          <a:xfrm>
            <a:off x="6288088" y="2781300"/>
            <a:ext cx="804862" cy="1511300"/>
          </a:xfrm>
          <a:custGeom>
            <a:avLst/>
            <a:gdLst/>
            <a:ahLst/>
            <a:cxnLst>
              <a:cxn ang="0">
                <a:pos x="461" y="0"/>
              </a:cxn>
              <a:cxn ang="0">
                <a:pos x="8" y="453"/>
              </a:cxn>
              <a:cxn ang="0">
                <a:pos x="507" y="952"/>
              </a:cxn>
            </a:cxnLst>
            <a:rect l="0" t="0" r="r" b="b"/>
            <a:pathLst>
              <a:path w="507" h="952">
                <a:moveTo>
                  <a:pt x="461" y="0"/>
                </a:moveTo>
                <a:cubicBezTo>
                  <a:pt x="230" y="147"/>
                  <a:pt x="0" y="294"/>
                  <a:pt x="8" y="453"/>
                </a:cubicBezTo>
                <a:cubicBezTo>
                  <a:pt x="16" y="612"/>
                  <a:pt x="261" y="782"/>
                  <a:pt x="507" y="952"/>
                </a:cubicBezTo>
              </a:path>
            </a:pathLst>
          </a:custGeom>
          <a:noFill/>
          <a:ln w="19050" cap="flat" cmpd="sng">
            <a:solidFill>
              <a:srgbClr val="0000FF"/>
            </a:solidFill>
            <a:prstDash val="dash"/>
            <a:round/>
            <a:headEnd type="triangle" w="med" len="lg"/>
            <a:tailEnd type="triangle" w="med" len="lg"/>
          </a:ln>
          <a:effectLst/>
        </p:spPr>
        <p:txBody>
          <a:bodyPr wrap="none" anchor="ctr"/>
          <a:lstStyle/>
          <a:p>
            <a:endParaRPr lang="zh-CN" altLang="en-US"/>
          </a:p>
        </p:txBody>
      </p:sp>
      <p:sp>
        <p:nvSpPr>
          <p:cNvPr id="784394" name="Freeform 10"/>
          <p:cNvSpPr>
            <a:spLocks/>
          </p:cNvSpPr>
          <p:nvPr/>
        </p:nvSpPr>
        <p:spPr bwMode="auto">
          <a:xfrm>
            <a:off x="6024563" y="3429000"/>
            <a:ext cx="1068387" cy="1152525"/>
          </a:xfrm>
          <a:custGeom>
            <a:avLst/>
            <a:gdLst/>
            <a:ahLst/>
            <a:cxnLst>
              <a:cxn ang="0">
                <a:pos x="174" y="0"/>
              </a:cxn>
              <a:cxn ang="0">
                <a:pos x="83" y="318"/>
              </a:cxn>
              <a:cxn ang="0">
                <a:pos x="673" y="726"/>
              </a:cxn>
            </a:cxnLst>
            <a:rect l="0" t="0" r="r" b="b"/>
            <a:pathLst>
              <a:path w="673" h="726">
                <a:moveTo>
                  <a:pt x="174" y="0"/>
                </a:moveTo>
                <a:cubicBezTo>
                  <a:pt x="87" y="98"/>
                  <a:pt x="0" y="197"/>
                  <a:pt x="83" y="318"/>
                </a:cubicBezTo>
                <a:cubicBezTo>
                  <a:pt x="166" y="439"/>
                  <a:pt x="419" y="582"/>
                  <a:pt x="673" y="726"/>
                </a:cubicBezTo>
              </a:path>
            </a:pathLst>
          </a:custGeom>
          <a:noFill/>
          <a:ln w="19050" cap="flat" cmpd="sng">
            <a:solidFill>
              <a:srgbClr val="0000FF"/>
            </a:solidFill>
            <a:prstDash val="dash"/>
            <a:round/>
            <a:headEnd type="none" w="med" len="med"/>
            <a:tailEnd type="triangle" w="med" len="lg"/>
          </a:ln>
          <a:effectLst/>
        </p:spPr>
        <p:txBody>
          <a:bodyPr wrap="none" anchor="ctr"/>
          <a:lstStyle/>
          <a:p>
            <a:endParaRPr lang="zh-CN" altLang="en-US"/>
          </a:p>
        </p:txBody>
      </p:sp>
      <p:sp>
        <p:nvSpPr>
          <p:cNvPr id="13" name="AutoShape 7"/>
          <p:cNvSpPr>
            <a:spLocks noChangeArrowheads="1"/>
          </p:cNvSpPr>
          <p:nvPr/>
        </p:nvSpPr>
        <p:spPr bwMode="auto">
          <a:xfrm>
            <a:off x="7020340" y="3140961"/>
            <a:ext cx="576262" cy="288040"/>
          </a:xfrm>
          <a:prstGeom prst="roundRect">
            <a:avLst>
              <a:gd name="adj" fmla="val 33852"/>
            </a:avLst>
          </a:prstGeom>
          <a:noFill/>
          <a:ln w="38100" algn="ctr">
            <a:solidFill>
              <a:srgbClr val="FF00FF"/>
            </a:solidFill>
            <a:round/>
            <a:headEnd/>
            <a:tailEnd type="none" w="med" len="lg"/>
          </a:ln>
          <a:effectLst/>
        </p:spPr>
        <p:txBody>
          <a:bodyPr wrap="none" anchor="ctr"/>
          <a:lstStyle/>
          <a:p>
            <a:endParaRPr lang="zh-CN" altLang="en-US"/>
          </a:p>
        </p:txBody>
      </p:sp>
      <p:sp>
        <p:nvSpPr>
          <p:cNvPr id="14" name="任意多边形 13"/>
          <p:cNvSpPr/>
          <p:nvPr/>
        </p:nvSpPr>
        <p:spPr bwMode="auto">
          <a:xfrm>
            <a:off x="7602279" y="3296093"/>
            <a:ext cx="278219" cy="1052623"/>
          </a:xfrm>
          <a:custGeom>
            <a:avLst/>
            <a:gdLst>
              <a:gd name="connsiteX0" fmla="*/ 0 w 278219"/>
              <a:gd name="connsiteY0" fmla="*/ 0 h 1052623"/>
              <a:gd name="connsiteX1" fmla="*/ 276447 w 278219"/>
              <a:gd name="connsiteY1" fmla="*/ 510363 h 1052623"/>
              <a:gd name="connsiteX2" fmla="*/ 10633 w 278219"/>
              <a:gd name="connsiteY2" fmla="*/ 1052623 h 1052623"/>
            </a:gdLst>
            <a:ahLst/>
            <a:cxnLst>
              <a:cxn ang="0">
                <a:pos x="connsiteX0" y="connsiteY0"/>
              </a:cxn>
              <a:cxn ang="0">
                <a:pos x="connsiteX1" y="connsiteY1"/>
              </a:cxn>
              <a:cxn ang="0">
                <a:pos x="connsiteX2" y="connsiteY2"/>
              </a:cxn>
            </a:cxnLst>
            <a:rect l="l" t="t" r="r" b="b"/>
            <a:pathLst>
              <a:path w="278219" h="1052623">
                <a:moveTo>
                  <a:pt x="0" y="0"/>
                </a:moveTo>
                <a:cubicBezTo>
                  <a:pt x="137337" y="167463"/>
                  <a:pt x="274675" y="334926"/>
                  <a:pt x="276447" y="510363"/>
                </a:cubicBezTo>
                <a:cubicBezTo>
                  <a:pt x="278219" y="685800"/>
                  <a:pt x="144426" y="869211"/>
                  <a:pt x="10633" y="1052623"/>
                </a:cubicBezTo>
              </a:path>
            </a:pathLst>
          </a:custGeom>
          <a:noFill/>
          <a:ln w="38100" algn="ctr">
            <a:solidFill>
              <a:srgbClr val="FF00FF"/>
            </a:solidFill>
            <a:round/>
            <a:headEnd/>
            <a:tailEnd type="none" w="med" len="lg"/>
          </a:ln>
          <a:effectLst/>
        </p:spPr>
        <p:txBody>
          <a:bodyPr wrap="none" anchor="ctr"/>
          <a:lstStyle/>
          <a:p>
            <a:endParaRPr lang="zh-CN" altLang="en-US"/>
          </a:p>
        </p:txBody>
      </p:sp>
      <p:sp>
        <p:nvSpPr>
          <p:cNvPr id="784389" name="AutoShape 5"/>
          <p:cNvSpPr>
            <a:spLocks noChangeArrowheads="1"/>
          </p:cNvSpPr>
          <p:nvPr/>
        </p:nvSpPr>
        <p:spPr bwMode="auto">
          <a:xfrm>
            <a:off x="7034213" y="3432175"/>
            <a:ext cx="576262" cy="487363"/>
          </a:xfrm>
          <a:prstGeom prst="roundRect">
            <a:avLst>
              <a:gd name="adj" fmla="val 33852"/>
            </a:avLst>
          </a:prstGeom>
          <a:noFill/>
          <a:ln w="38100" algn="ctr">
            <a:solidFill>
              <a:srgbClr val="0099FF"/>
            </a:solidFill>
            <a:round/>
            <a:headEnd/>
            <a:tailEnd type="none" w="med" len="lg"/>
          </a:ln>
          <a:effectLst/>
        </p:spPr>
        <p:txBody>
          <a:bodyPr wrap="none" anchor="ctr"/>
          <a:lstStyle/>
          <a:p>
            <a:endParaRPr lang="zh-CN" altLang="en-US"/>
          </a:p>
        </p:txBody>
      </p:sp>
      <p:sp>
        <p:nvSpPr>
          <p:cNvPr id="15" name="任意多边形 14"/>
          <p:cNvSpPr/>
          <p:nvPr/>
        </p:nvSpPr>
        <p:spPr bwMode="auto">
          <a:xfrm>
            <a:off x="3104707" y="2232837"/>
            <a:ext cx="3934046" cy="2564353"/>
          </a:xfrm>
          <a:custGeom>
            <a:avLst/>
            <a:gdLst>
              <a:gd name="connsiteX0" fmla="*/ 0 w 3934046"/>
              <a:gd name="connsiteY0" fmla="*/ 0 h 2615610"/>
              <a:gd name="connsiteX1" fmla="*/ 1116419 w 3934046"/>
              <a:gd name="connsiteY1" fmla="*/ 733647 h 2615610"/>
              <a:gd name="connsiteX2" fmla="*/ 1584251 w 3934046"/>
              <a:gd name="connsiteY2" fmla="*/ 2179675 h 2615610"/>
              <a:gd name="connsiteX3" fmla="*/ 3934046 w 3934046"/>
              <a:gd name="connsiteY3" fmla="*/ 2615610 h 2615610"/>
            </a:gdLst>
            <a:ahLst/>
            <a:cxnLst>
              <a:cxn ang="0">
                <a:pos x="connsiteX0" y="connsiteY0"/>
              </a:cxn>
              <a:cxn ang="0">
                <a:pos x="connsiteX1" y="connsiteY1"/>
              </a:cxn>
              <a:cxn ang="0">
                <a:pos x="connsiteX2" y="connsiteY2"/>
              </a:cxn>
              <a:cxn ang="0">
                <a:pos x="connsiteX3" y="connsiteY3"/>
              </a:cxn>
            </a:cxnLst>
            <a:rect l="l" t="t" r="r" b="b"/>
            <a:pathLst>
              <a:path w="3934046" h="2615610">
                <a:moveTo>
                  <a:pt x="0" y="0"/>
                </a:moveTo>
                <a:cubicBezTo>
                  <a:pt x="426188" y="185184"/>
                  <a:pt x="852377" y="370368"/>
                  <a:pt x="1116419" y="733647"/>
                </a:cubicBezTo>
                <a:cubicBezTo>
                  <a:pt x="1380461" y="1096926"/>
                  <a:pt x="1114647" y="1866015"/>
                  <a:pt x="1584251" y="2179675"/>
                </a:cubicBezTo>
                <a:cubicBezTo>
                  <a:pt x="2053855" y="2493335"/>
                  <a:pt x="2993950" y="2554472"/>
                  <a:pt x="3934046" y="2615610"/>
                </a:cubicBezTo>
              </a:path>
            </a:pathLst>
          </a:custGeom>
          <a:noFill/>
          <a:ln w="28575" cap="flat" cmpd="sng">
            <a:solidFill>
              <a:srgbClr val="FF3399"/>
            </a:solidFill>
            <a:prstDash val="solid"/>
            <a:round/>
            <a:headEnd type="none" w="med" len="med"/>
            <a:tailEnd type="triangle" w="med" len="lg"/>
          </a:ln>
          <a:effectLst/>
        </p:spPr>
        <p:txBody>
          <a:bodyPr wrap="none" anchor="ctr"/>
          <a:lstStyle/>
          <a:p>
            <a:endParaRPr lang="zh-CN" altLang="en-US"/>
          </a:p>
        </p:txBody>
      </p:sp>
      <p:sp>
        <p:nvSpPr>
          <p:cNvPr id="16" name="任意多边形 15"/>
          <p:cNvSpPr/>
          <p:nvPr/>
        </p:nvSpPr>
        <p:spPr bwMode="auto">
          <a:xfrm>
            <a:off x="2477386" y="2690037"/>
            <a:ext cx="4561367" cy="2683233"/>
          </a:xfrm>
          <a:custGeom>
            <a:avLst/>
            <a:gdLst>
              <a:gd name="connsiteX0" fmla="*/ 0 w 4561367"/>
              <a:gd name="connsiteY0" fmla="*/ 0 h 2828261"/>
              <a:gd name="connsiteX1" fmla="*/ 1052623 w 4561367"/>
              <a:gd name="connsiteY1" fmla="*/ 361507 h 2828261"/>
              <a:gd name="connsiteX2" fmla="*/ 1892595 w 4561367"/>
              <a:gd name="connsiteY2" fmla="*/ 2126512 h 2828261"/>
              <a:gd name="connsiteX3" fmla="*/ 4561367 w 4561367"/>
              <a:gd name="connsiteY3" fmla="*/ 2828261 h 2828261"/>
            </a:gdLst>
            <a:ahLst/>
            <a:cxnLst>
              <a:cxn ang="0">
                <a:pos x="connsiteX0" y="connsiteY0"/>
              </a:cxn>
              <a:cxn ang="0">
                <a:pos x="connsiteX1" y="connsiteY1"/>
              </a:cxn>
              <a:cxn ang="0">
                <a:pos x="connsiteX2" y="connsiteY2"/>
              </a:cxn>
              <a:cxn ang="0">
                <a:pos x="connsiteX3" y="connsiteY3"/>
              </a:cxn>
            </a:cxnLst>
            <a:rect l="l" t="t" r="r" b="b"/>
            <a:pathLst>
              <a:path w="4561367" h="2828261">
                <a:moveTo>
                  <a:pt x="0" y="0"/>
                </a:moveTo>
                <a:cubicBezTo>
                  <a:pt x="368595" y="3544"/>
                  <a:pt x="737191" y="7088"/>
                  <a:pt x="1052623" y="361507"/>
                </a:cubicBezTo>
                <a:cubicBezTo>
                  <a:pt x="1368056" y="715926"/>
                  <a:pt x="1307804" y="1715386"/>
                  <a:pt x="1892595" y="2126512"/>
                </a:cubicBezTo>
                <a:cubicBezTo>
                  <a:pt x="2477386" y="2537638"/>
                  <a:pt x="3519376" y="2682949"/>
                  <a:pt x="4561367" y="2828261"/>
                </a:cubicBezTo>
              </a:path>
            </a:pathLst>
          </a:custGeom>
          <a:noFill/>
          <a:ln w="28575" cap="flat" cmpd="sng">
            <a:solidFill>
              <a:srgbClr val="009900"/>
            </a:solidFill>
            <a:prstDash val="solid"/>
            <a:round/>
            <a:headEnd type="none" w="med" len="med"/>
            <a:tailEnd type="triangle" w="med" len="lg"/>
          </a:ln>
          <a:effectLst/>
        </p:spPr>
        <p:txBody>
          <a:bodyPr wrap="none" anchor="ctr"/>
          <a:lstStyle/>
          <a:p>
            <a:endParaRPr lang="zh-CN" altLang="en-US"/>
          </a:p>
        </p:txBody>
      </p:sp>
      <p:sp>
        <p:nvSpPr>
          <p:cNvPr id="17" name="任意多边形 16"/>
          <p:cNvSpPr/>
          <p:nvPr/>
        </p:nvSpPr>
        <p:spPr bwMode="auto">
          <a:xfrm>
            <a:off x="2498651" y="2599661"/>
            <a:ext cx="4518837" cy="547576"/>
          </a:xfrm>
          <a:custGeom>
            <a:avLst/>
            <a:gdLst>
              <a:gd name="connsiteX0" fmla="*/ 0 w 4518837"/>
              <a:gd name="connsiteY0" fmla="*/ 547576 h 547576"/>
              <a:gd name="connsiteX1" fmla="*/ 1392865 w 4518837"/>
              <a:gd name="connsiteY1" fmla="*/ 451883 h 547576"/>
              <a:gd name="connsiteX2" fmla="*/ 2551814 w 4518837"/>
              <a:gd name="connsiteY2" fmla="*/ 58479 h 547576"/>
              <a:gd name="connsiteX3" fmla="*/ 4518837 w 4518837"/>
              <a:gd name="connsiteY3" fmla="*/ 101009 h 547576"/>
            </a:gdLst>
            <a:ahLst/>
            <a:cxnLst>
              <a:cxn ang="0">
                <a:pos x="connsiteX0" y="connsiteY0"/>
              </a:cxn>
              <a:cxn ang="0">
                <a:pos x="connsiteX1" y="connsiteY1"/>
              </a:cxn>
              <a:cxn ang="0">
                <a:pos x="connsiteX2" y="connsiteY2"/>
              </a:cxn>
              <a:cxn ang="0">
                <a:pos x="connsiteX3" y="connsiteY3"/>
              </a:cxn>
            </a:cxnLst>
            <a:rect l="l" t="t" r="r" b="b"/>
            <a:pathLst>
              <a:path w="4518837" h="547576">
                <a:moveTo>
                  <a:pt x="0" y="547576"/>
                </a:moveTo>
                <a:cubicBezTo>
                  <a:pt x="483781" y="540487"/>
                  <a:pt x="967563" y="533399"/>
                  <a:pt x="1392865" y="451883"/>
                </a:cubicBezTo>
                <a:cubicBezTo>
                  <a:pt x="1818167" y="370367"/>
                  <a:pt x="2030819" y="116958"/>
                  <a:pt x="2551814" y="58479"/>
                </a:cubicBezTo>
                <a:cubicBezTo>
                  <a:pt x="3072809" y="0"/>
                  <a:pt x="3795823" y="50504"/>
                  <a:pt x="4518837" y="101009"/>
                </a:cubicBezTo>
              </a:path>
            </a:pathLst>
          </a:custGeom>
          <a:noFill/>
          <a:ln w="28575" cap="flat" cmpd="sng">
            <a:solidFill>
              <a:srgbClr val="0000FF"/>
            </a:solidFill>
            <a:prstDash val="solid"/>
            <a:round/>
            <a:headEnd type="none" w="med" len="med"/>
            <a:tailEnd type="triangle" w="med" len="lg"/>
          </a:ln>
          <a:effectLst/>
        </p:spPr>
        <p:txBody>
          <a:bodyPr wrap="none" anchor="ctr"/>
          <a:lstStyle/>
          <a:p>
            <a:endParaRPr lang="zh-CN" altLang="en-US"/>
          </a:p>
        </p:txBody>
      </p:sp>
      <p:sp>
        <p:nvSpPr>
          <p:cNvPr id="18" name="任意多边形 17"/>
          <p:cNvSpPr/>
          <p:nvPr/>
        </p:nvSpPr>
        <p:spPr bwMode="auto">
          <a:xfrm>
            <a:off x="2445488" y="3551274"/>
            <a:ext cx="4593265" cy="159489"/>
          </a:xfrm>
          <a:custGeom>
            <a:avLst/>
            <a:gdLst>
              <a:gd name="connsiteX0" fmla="*/ 0 w 4593265"/>
              <a:gd name="connsiteY0" fmla="*/ 0 h 159489"/>
              <a:gd name="connsiteX1" fmla="*/ 2860159 w 4593265"/>
              <a:gd name="connsiteY1" fmla="*/ 159489 h 159489"/>
              <a:gd name="connsiteX2" fmla="*/ 4008475 w 4593265"/>
              <a:gd name="connsiteY2" fmla="*/ 116959 h 159489"/>
              <a:gd name="connsiteX3" fmla="*/ 4593265 w 4593265"/>
              <a:gd name="connsiteY3" fmla="*/ 138224 h 159489"/>
            </a:gdLst>
            <a:ahLst/>
            <a:cxnLst>
              <a:cxn ang="0">
                <a:pos x="connsiteX0" y="connsiteY0"/>
              </a:cxn>
              <a:cxn ang="0">
                <a:pos x="connsiteX1" y="connsiteY1"/>
              </a:cxn>
              <a:cxn ang="0">
                <a:pos x="connsiteX2" y="connsiteY2"/>
              </a:cxn>
              <a:cxn ang="0">
                <a:pos x="connsiteX3" y="connsiteY3"/>
              </a:cxn>
            </a:cxnLst>
            <a:rect l="l" t="t" r="r" b="b"/>
            <a:pathLst>
              <a:path w="4593265" h="159489">
                <a:moveTo>
                  <a:pt x="0" y="0"/>
                </a:moveTo>
                <a:lnTo>
                  <a:pt x="2860159" y="159489"/>
                </a:lnTo>
                <a:lnTo>
                  <a:pt x="4008475" y="116959"/>
                </a:lnTo>
                <a:cubicBezTo>
                  <a:pt x="4297326" y="113415"/>
                  <a:pt x="4445295" y="125819"/>
                  <a:pt x="4593265" y="138224"/>
                </a:cubicBezTo>
              </a:path>
            </a:pathLst>
          </a:custGeom>
          <a:noFill/>
          <a:ln w="28575" cap="flat" cmpd="sng">
            <a:solidFill>
              <a:srgbClr val="3399FF"/>
            </a:solidFill>
            <a:prstDash val="solid"/>
            <a:round/>
            <a:headEnd type="none" w="med" len="med"/>
            <a:tailEnd type="triangle" w="med" len="lg"/>
          </a:ln>
          <a:effectLst/>
        </p:spPr>
        <p:txBody>
          <a:bodyPr wrap="none" anchor="ctr"/>
          <a:lstStyle/>
          <a:p>
            <a:endParaRPr lang="zh-CN" altLang="en-US"/>
          </a:p>
        </p:txBody>
      </p:sp>
      <p:sp>
        <p:nvSpPr>
          <p:cNvPr id="23" name="动作按钮: 信息 22">
            <a:hlinkClick r:id="rId3" action="ppaction://hlinksldjump" highlightClick="1"/>
          </p:cNvPr>
          <p:cNvSpPr/>
          <p:nvPr/>
        </p:nvSpPr>
        <p:spPr bwMode="auto">
          <a:xfrm>
            <a:off x="8532551" y="2564880"/>
            <a:ext cx="432059" cy="432060"/>
          </a:xfrm>
          <a:prstGeom prst="actionButtonInformatio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84393"/>
                                        </p:tgtEl>
                                        <p:attrNameLst>
                                          <p:attrName>style.visibility</p:attrName>
                                        </p:attrNameLst>
                                      </p:cBhvr>
                                      <p:to>
                                        <p:strVal val="visible"/>
                                      </p:to>
                                    </p:set>
                                    <p:animEffect transition="in" filter="strips(downRight)">
                                      <p:cBhvr>
                                        <p:cTn id="7" dur="500"/>
                                        <p:tgtEl>
                                          <p:spTgt spid="784393"/>
                                        </p:tgtEl>
                                      </p:cBhvr>
                                    </p:animEffect>
                                  </p:childTnLst>
                                  <p:subTnLst>
                                    <p:set>
                                      <p:cBhvr override="childStyle">
                                        <p:cTn dur="1" fill="hold" display="0" masterRel="nextClick" afterEffect="1"/>
                                        <p:tgtEl>
                                          <p:spTgt spid="784393"/>
                                        </p:tgtEl>
                                        <p:attrNameLst>
                                          <p:attrName>style.visibility</p:attrName>
                                        </p:attrNameLst>
                                      </p:cBhvr>
                                      <p:to>
                                        <p:strVal val="hidden"/>
                                      </p:to>
                                    </p:set>
                                  </p:subTnLst>
                                </p:cTn>
                              </p:par>
                              <p:par>
                                <p:cTn id="8" presetID="18" presetClass="entr" presetSubtype="6" fill="hold" grpId="0" nodeType="withEffect">
                                  <p:stCondLst>
                                    <p:cond delay="0"/>
                                  </p:stCondLst>
                                  <p:childTnLst>
                                    <p:set>
                                      <p:cBhvr>
                                        <p:cTn id="9" dur="1" fill="hold">
                                          <p:stCondLst>
                                            <p:cond delay="0"/>
                                          </p:stCondLst>
                                        </p:cTn>
                                        <p:tgtEl>
                                          <p:spTgt spid="784394"/>
                                        </p:tgtEl>
                                        <p:attrNameLst>
                                          <p:attrName>style.visibility</p:attrName>
                                        </p:attrNameLst>
                                      </p:cBhvr>
                                      <p:to>
                                        <p:strVal val="visible"/>
                                      </p:to>
                                    </p:set>
                                    <p:animEffect transition="in" filter="strips(downRight)">
                                      <p:cBhvr>
                                        <p:cTn id="10" dur="500"/>
                                        <p:tgtEl>
                                          <p:spTgt spid="784394"/>
                                        </p:tgtEl>
                                      </p:cBhvr>
                                    </p:animEffect>
                                  </p:childTnLst>
                                  <p:subTnLst>
                                    <p:set>
                                      <p:cBhvr override="childStyle">
                                        <p:cTn dur="1" fill="hold" display="0" masterRel="nextClick" afterEffect="1"/>
                                        <p:tgtEl>
                                          <p:spTgt spid="78439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4393" grpId="0" animBg="1"/>
      <p:bldP spid="784394"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4386" name="Rectangle 2"/>
          <p:cNvSpPr>
            <a:spLocks noGrp="1" noChangeArrowheads="1"/>
          </p:cNvSpPr>
          <p:nvPr>
            <p:ph type="title"/>
          </p:nvPr>
        </p:nvSpPr>
        <p:spPr>
          <a:xfrm>
            <a:off x="323850" y="333375"/>
            <a:ext cx="8351838" cy="1027113"/>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8086/8088</a:t>
            </a:r>
            <a:r>
              <a:rPr lang="zh-CN" altLang="en-US" sz="2800" b="1" dirty="0">
                <a:solidFill>
                  <a:srgbClr val="00007D"/>
                </a:solidFill>
                <a:ea typeface="黑体" pitchFamily="2" charset="-122"/>
              </a:rPr>
              <a:t/>
            </a:r>
            <a:br>
              <a:rPr lang="zh-CN" altLang="en-US" sz="2800" b="1" dirty="0">
                <a:solidFill>
                  <a:srgbClr val="00007D"/>
                </a:solidFill>
                <a:ea typeface="黑体" pitchFamily="2" charset="-122"/>
              </a:rPr>
            </a:br>
            <a:r>
              <a:rPr lang="zh-CN" altLang="en-US" sz="2400" b="1" dirty="0">
                <a:solidFill>
                  <a:srgbClr val="00007D"/>
                </a:solidFill>
                <a:ea typeface="黑体" pitchFamily="2" charset="-122"/>
              </a:rPr>
              <a:t>    </a:t>
            </a:r>
            <a:r>
              <a:rPr lang="en-US" altLang="zh-CN" sz="2400" b="1" dirty="0">
                <a:solidFill>
                  <a:srgbClr val="006600"/>
                </a:solidFill>
                <a:ea typeface="黑体" pitchFamily="2" charset="-122"/>
              </a:rPr>
              <a:t>2.1.4b  8088</a:t>
            </a:r>
            <a:r>
              <a:rPr lang="zh-CN" altLang="en-US" sz="2400" b="1" dirty="0">
                <a:solidFill>
                  <a:srgbClr val="006600"/>
                </a:solidFill>
                <a:ea typeface="黑体" pitchFamily="2" charset="-122"/>
              </a:rPr>
              <a:t>芯片引脚</a:t>
            </a:r>
          </a:p>
        </p:txBody>
      </p:sp>
      <p:sp>
        <p:nvSpPr>
          <p:cNvPr id="784388" name="Rectangle 4"/>
          <p:cNvSpPr>
            <a:spLocks noGrp="1" noChangeArrowheads="1"/>
          </p:cNvSpPr>
          <p:nvPr>
            <p:ph idx="1"/>
          </p:nvPr>
        </p:nvSpPr>
        <p:spPr>
          <a:xfrm>
            <a:off x="601220" y="1341308"/>
            <a:ext cx="7859320" cy="503472"/>
          </a:xfrm>
          <a:noFill/>
          <a:ln/>
        </p:spPr>
        <p:txBody>
          <a:bodyPr/>
          <a:lstStyle/>
          <a:p>
            <a:pPr marL="0" indent="0" algn="ctr">
              <a:buSzTx/>
              <a:buFont typeface="Wingdings" pitchFamily="2" charset="2"/>
              <a:buNone/>
            </a:pPr>
            <a:r>
              <a:rPr kumimoji="1" lang="en-US" altLang="zh-CN" sz="2800" b="1" smtClean="0">
                <a:solidFill>
                  <a:srgbClr val="C00000"/>
                </a:solidFill>
                <a:latin typeface="Times New Roman" pitchFamily="18" charset="0"/>
              </a:rPr>
              <a:t>IO/M</a:t>
            </a:r>
            <a:r>
              <a:rPr kumimoji="1" lang="zh-CN" altLang="en-US" sz="2800" b="1" smtClean="0">
                <a:solidFill>
                  <a:srgbClr val="C00000"/>
                </a:solidFill>
                <a:latin typeface="Times New Roman" pitchFamily="18" charset="0"/>
              </a:rPr>
              <a:t>，</a:t>
            </a:r>
            <a:r>
              <a:rPr kumimoji="1" lang="en-US" altLang="zh-CN" sz="2800" b="1" smtClean="0">
                <a:solidFill>
                  <a:srgbClr val="C00000"/>
                </a:solidFill>
                <a:latin typeface="Times New Roman" pitchFamily="18" charset="0"/>
              </a:rPr>
              <a:t>DT/R</a:t>
            </a:r>
            <a:r>
              <a:rPr kumimoji="1" lang="zh-CN" altLang="en-US" sz="2800" b="1" smtClean="0">
                <a:solidFill>
                  <a:srgbClr val="C00000"/>
                </a:solidFill>
                <a:latin typeface="Times New Roman" pitchFamily="18" charset="0"/>
              </a:rPr>
              <a:t>，</a:t>
            </a:r>
            <a:r>
              <a:rPr kumimoji="1" lang="en-US" altLang="zh-CN" sz="2800" b="1" smtClean="0">
                <a:solidFill>
                  <a:srgbClr val="C00000"/>
                </a:solidFill>
                <a:latin typeface="Times New Roman" pitchFamily="18" charset="0"/>
              </a:rPr>
              <a:t>SSO </a:t>
            </a:r>
            <a:r>
              <a:rPr kumimoji="1" lang="zh-CN" altLang="en-US" sz="2800" b="1" smtClean="0">
                <a:solidFill>
                  <a:srgbClr val="C00000"/>
                </a:solidFill>
                <a:latin typeface="Times New Roman" pitchFamily="18" charset="0"/>
              </a:rPr>
              <a:t>的状态编码</a:t>
            </a:r>
            <a:endParaRPr kumimoji="1" lang="zh-CN" altLang="en-US" sz="2800" b="1">
              <a:solidFill>
                <a:srgbClr val="C00000"/>
              </a:solidFill>
              <a:latin typeface="Times New Roman" pitchFamily="18" charset="0"/>
            </a:endParaRPr>
          </a:p>
        </p:txBody>
      </p:sp>
      <p:sp>
        <p:nvSpPr>
          <p:cNvPr id="12" name="灯片编号占位符 4"/>
          <p:cNvSpPr>
            <a:spLocks noGrp="1"/>
          </p:cNvSpPr>
          <p:nvPr>
            <p:ph type="sldNum" sz="quarter" idx="11"/>
          </p:nvPr>
        </p:nvSpPr>
        <p:spPr/>
        <p:txBody>
          <a:bodyPr/>
          <a:lstStyle/>
          <a:p>
            <a:fld id="{466B5D4B-CE17-4BA2-853A-D728FEF1545D}" type="slidenum">
              <a:rPr lang="zh-CN" altLang="en-US"/>
              <a:pPr/>
              <a:t>29</a:t>
            </a:fld>
            <a:endParaRPr lang="en-US" altLang="zh-CN"/>
          </a:p>
        </p:txBody>
      </p:sp>
      <p:graphicFrame>
        <p:nvGraphicFramePr>
          <p:cNvPr id="23" name="表格 22"/>
          <p:cNvGraphicFramePr>
            <a:graphicFrameLocks noGrp="1"/>
          </p:cNvGraphicFramePr>
          <p:nvPr>
            <p:extLst>
              <p:ext uri="{D42A27DB-BD31-4B8C-83A1-F6EECF244321}">
                <p14:modId xmlns:p14="http://schemas.microsoft.com/office/powerpoint/2010/main" val="4240473293"/>
              </p:ext>
            </p:extLst>
          </p:nvPr>
        </p:nvGraphicFramePr>
        <p:xfrm>
          <a:off x="1331550" y="1844780"/>
          <a:ext cx="6336880" cy="4320603"/>
        </p:xfrm>
        <a:graphic>
          <a:graphicData uri="http://schemas.openxmlformats.org/drawingml/2006/table">
            <a:tbl>
              <a:tblPr firstRow="1" bandRow="1">
                <a:tableStyleId>{5C22544A-7EE6-4342-B048-85BDC9FD1C3A}</a:tableStyleId>
              </a:tblPr>
              <a:tblGrid>
                <a:gridCol w="1296180"/>
                <a:gridCol w="1368190"/>
                <a:gridCol w="1368190"/>
                <a:gridCol w="2304320"/>
              </a:tblGrid>
              <a:tr h="480067">
                <a:tc>
                  <a:txBody>
                    <a:bodyPr/>
                    <a:lstStyle/>
                    <a:p>
                      <a:pPr algn="ctr"/>
                      <a:r>
                        <a:rPr lang="en-US" altLang="zh-CN" sz="2400" dirty="0" smtClean="0">
                          <a:solidFill>
                            <a:srgbClr val="FFFF00"/>
                          </a:solidFill>
                          <a:latin typeface="Times New Roman" pitchFamily="18" charset="0"/>
                          <a:cs typeface="Times New Roman" pitchFamily="18" charset="0"/>
                        </a:rPr>
                        <a:t>IO/M</a:t>
                      </a:r>
                      <a:endParaRPr lang="zh-CN" altLang="en-US" sz="2400" dirty="0">
                        <a:solidFill>
                          <a:srgbClr val="FFFF00"/>
                        </a:solidFill>
                        <a:latin typeface="Times New Roman" pitchFamily="18" charset="0"/>
                        <a:cs typeface="Times New Roman" pitchFamily="18" charset="0"/>
                      </a:endParaRPr>
                    </a:p>
                  </a:txBody>
                  <a:tcPr anchor="ctr">
                    <a:solidFill>
                      <a:srgbClr val="0000FF"/>
                    </a:solidFill>
                  </a:tcPr>
                </a:tc>
                <a:tc>
                  <a:txBody>
                    <a:bodyPr/>
                    <a:lstStyle/>
                    <a:p>
                      <a:pPr algn="ctr"/>
                      <a:r>
                        <a:rPr lang="en-US" altLang="zh-CN" sz="2400" smtClean="0">
                          <a:solidFill>
                            <a:srgbClr val="FFFF00"/>
                          </a:solidFill>
                          <a:latin typeface="Times New Roman" pitchFamily="18" charset="0"/>
                          <a:cs typeface="Times New Roman" pitchFamily="18" charset="0"/>
                        </a:rPr>
                        <a:t>DT/R</a:t>
                      </a:r>
                      <a:endParaRPr lang="zh-CN" altLang="en-US" sz="2400">
                        <a:solidFill>
                          <a:srgbClr val="FFFF00"/>
                        </a:solidFill>
                        <a:latin typeface="Times New Roman" pitchFamily="18" charset="0"/>
                        <a:cs typeface="Times New Roman" pitchFamily="18" charset="0"/>
                      </a:endParaRPr>
                    </a:p>
                  </a:txBody>
                  <a:tcPr anchor="ctr">
                    <a:solidFill>
                      <a:srgbClr val="0000FF"/>
                    </a:solidFill>
                  </a:tcPr>
                </a:tc>
                <a:tc>
                  <a:txBody>
                    <a:bodyPr/>
                    <a:lstStyle/>
                    <a:p>
                      <a:pPr algn="ctr"/>
                      <a:r>
                        <a:rPr lang="en-US" altLang="zh-CN" sz="2400" smtClean="0">
                          <a:solidFill>
                            <a:srgbClr val="FFFF00"/>
                          </a:solidFill>
                          <a:latin typeface="Times New Roman" pitchFamily="18" charset="0"/>
                          <a:cs typeface="Times New Roman" pitchFamily="18" charset="0"/>
                        </a:rPr>
                        <a:t>SSO</a:t>
                      </a:r>
                      <a:endParaRPr lang="zh-CN" altLang="en-US" sz="2400">
                        <a:solidFill>
                          <a:srgbClr val="FFFF00"/>
                        </a:solidFill>
                        <a:latin typeface="Times New Roman" pitchFamily="18" charset="0"/>
                        <a:cs typeface="Times New Roman" pitchFamily="18" charset="0"/>
                      </a:endParaRPr>
                    </a:p>
                  </a:txBody>
                  <a:tcPr anchor="ctr">
                    <a:solidFill>
                      <a:srgbClr val="0000FF"/>
                    </a:solidFill>
                  </a:tcPr>
                </a:tc>
                <a:tc>
                  <a:txBody>
                    <a:bodyPr/>
                    <a:lstStyle/>
                    <a:p>
                      <a:pPr algn="ctr"/>
                      <a:r>
                        <a:rPr lang="en-US" altLang="zh-CN" sz="2400" dirty="0" smtClean="0">
                          <a:solidFill>
                            <a:srgbClr val="FFFF00"/>
                          </a:solidFill>
                          <a:latin typeface="Times New Roman" pitchFamily="18" charset="0"/>
                          <a:cs typeface="Times New Roman" pitchFamily="18" charset="0"/>
                        </a:rPr>
                        <a:t>CPU</a:t>
                      </a:r>
                      <a:r>
                        <a:rPr lang="zh-CN" altLang="en-US" sz="2400" dirty="0" smtClean="0">
                          <a:solidFill>
                            <a:srgbClr val="FFFF00"/>
                          </a:solidFill>
                          <a:latin typeface="Times New Roman" pitchFamily="18" charset="0"/>
                          <a:cs typeface="Times New Roman" pitchFamily="18" charset="0"/>
                        </a:rPr>
                        <a:t>状态</a:t>
                      </a:r>
                      <a:endParaRPr lang="zh-CN" altLang="en-US" sz="2400" dirty="0">
                        <a:solidFill>
                          <a:srgbClr val="FFFF00"/>
                        </a:solidFill>
                        <a:latin typeface="Times New Roman" pitchFamily="18" charset="0"/>
                        <a:cs typeface="Times New Roman" pitchFamily="18" charset="0"/>
                      </a:endParaRPr>
                    </a:p>
                  </a:txBody>
                  <a:tcPr anchor="ctr">
                    <a:solidFill>
                      <a:srgbClr val="0000FF"/>
                    </a:solidFill>
                  </a:tcPr>
                </a:tc>
              </a:tr>
              <a:tr h="480067">
                <a:tc>
                  <a:txBody>
                    <a:bodyPr/>
                    <a:lstStyle/>
                    <a:p>
                      <a:pPr algn="ctr"/>
                      <a:r>
                        <a:rPr lang="en-US" altLang="zh-CN" sz="2400" b="1" smtClean="0"/>
                        <a:t>1</a:t>
                      </a:r>
                      <a:endParaRPr lang="zh-CN" altLang="en-US" sz="2400" b="1"/>
                    </a:p>
                  </a:txBody>
                  <a:tcPr anchor="ctr"/>
                </a:tc>
                <a:tc>
                  <a:txBody>
                    <a:bodyPr/>
                    <a:lstStyle/>
                    <a:p>
                      <a:pPr algn="ctr"/>
                      <a:r>
                        <a:rPr lang="en-US" altLang="zh-CN" sz="2400" b="1" smtClean="0"/>
                        <a:t>0</a:t>
                      </a:r>
                      <a:endParaRPr lang="zh-CN" altLang="en-US" sz="2400" b="1"/>
                    </a:p>
                  </a:txBody>
                  <a:tcPr anchor="ctr"/>
                </a:tc>
                <a:tc>
                  <a:txBody>
                    <a:bodyPr/>
                    <a:lstStyle/>
                    <a:p>
                      <a:pPr algn="ctr"/>
                      <a:r>
                        <a:rPr lang="en-US" altLang="zh-CN" sz="2400" b="1" smtClean="0"/>
                        <a:t>0</a:t>
                      </a:r>
                      <a:endParaRPr lang="zh-CN" altLang="en-US" sz="2400" b="1"/>
                    </a:p>
                  </a:txBody>
                  <a:tcPr anchor="ctr"/>
                </a:tc>
                <a:tc>
                  <a:txBody>
                    <a:bodyPr/>
                    <a:lstStyle/>
                    <a:p>
                      <a:pPr algn="ctr"/>
                      <a:r>
                        <a:rPr lang="zh-CN" altLang="en-US" sz="2400" b="1" smtClean="0">
                          <a:latin typeface="Times New Roman" pitchFamily="18" charset="0"/>
                          <a:cs typeface="Times New Roman" pitchFamily="18" charset="0"/>
                        </a:rPr>
                        <a:t>中断响应</a:t>
                      </a:r>
                      <a:endParaRPr lang="zh-CN" altLang="en-US" sz="2400" b="1">
                        <a:latin typeface="Times New Roman" pitchFamily="18" charset="0"/>
                        <a:cs typeface="Times New Roman" pitchFamily="18" charset="0"/>
                      </a:endParaRPr>
                    </a:p>
                  </a:txBody>
                  <a:tcPr anchor="ctr"/>
                </a:tc>
              </a:tr>
              <a:tr h="480067">
                <a:tc>
                  <a:txBody>
                    <a:bodyPr/>
                    <a:lstStyle/>
                    <a:p>
                      <a:pPr algn="ctr"/>
                      <a:r>
                        <a:rPr lang="en-US" altLang="zh-CN" sz="2400" b="1" smtClean="0"/>
                        <a:t>1</a:t>
                      </a:r>
                      <a:endParaRPr lang="zh-CN" altLang="en-US" sz="2400" b="1"/>
                    </a:p>
                  </a:txBody>
                  <a:tcPr anchor="ctr"/>
                </a:tc>
                <a:tc>
                  <a:txBody>
                    <a:bodyPr/>
                    <a:lstStyle/>
                    <a:p>
                      <a:pPr algn="ctr"/>
                      <a:r>
                        <a:rPr lang="en-US" altLang="zh-CN" sz="2400" b="1" smtClean="0"/>
                        <a:t>0</a:t>
                      </a:r>
                      <a:endParaRPr lang="zh-CN" altLang="en-US" sz="2400" b="1"/>
                    </a:p>
                  </a:txBody>
                  <a:tcPr anchor="ctr"/>
                </a:tc>
                <a:tc>
                  <a:txBody>
                    <a:bodyPr/>
                    <a:lstStyle/>
                    <a:p>
                      <a:pPr algn="ctr"/>
                      <a:r>
                        <a:rPr lang="en-US" altLang="zh-CN" sz="2400" b="1" smtClean="0"/>
                        <a:t>1</a:t>
                      </a:r>
                      <a:endParaRPr lang="zh-CN" altLang="en-US" sz="2400" b="1"/>
                    </a:p>
                  </a:txBody>
                  <a:tcPr anchor="ctr"/>
                </a:tc>
                <a:tc>
                  <a:txBody>
                    <a:bodyPr/>
                    <a:lstStyle/>
                    <a:p>
                      <a:pPr algn="ctr"/>
                      <a:r>
                        <a:rPr lang="zh-CN" altLang="en-US" sz="2400" b="1" smtClean="0">
                          <a:latin typeface="Times New Roman" pitchFamily="18" charset="0"/>
                          <a:cs typeface="Times New Roman" pitchFamily="18" charset="0"/>
                        </a:rPr>
                        <a:t>读 </a:t>
                      </a:r>
                      <a:r>
                        <a:rPr lang="en-US" altLang="zh-CN" sz="2400" b="1" smtClean="0">
                          <a:latin typeface="Times New Roman" pitchFamily="18" charset="0"/>
                          <a:cs typeface="Times New Roman" pitchFamily="18" charset="0"/>
                        </a:rPr>
                        <a:t>I/O </a:t>
                      </a:r>
                      <a:r>
                        <a:rPr lang="zh-CN" altLang="en-US" sz="2400" b="1" smtClean="0">
                          <a:latin typeface="Times New Roman" pitchFamily="18" charset="0"/>
                          <a:cs typeface="Times New Roman" pitchFamily="18" charset="0"/>
                        </a:rPr>
                        <a:t>端口</a:t>
                      </a:r>
                      <a:endParaRPr lang="zh-CN" altLang="en-US" sz="2400" b="1">
                        <a:latin typeface="Times New Roman" pitchFamily="18" charset="0"/>
                        <a:cs typeface="Times New Roman" pitchFamily="18" charset="0"/>
                      </a:endParaRPr>
                    </a:p>
                  </a:txBody>
                  <a:tcPr anchor="ctr"/>
                </a:tc>
              </a:tr>
              <a:tr h="480067">
                <a:tc>
                  <a:txBody>
                    <a:bodyPr/>
                    <a:lstStyle/>
                    <a:p>
                      <a:pPr algn="ctr"/>
                      <a:r>
                        <a:rPr lang="en-US" altLang="zh-CN" sz="2400" b="1" smtClean="0"/>
                        <a:t>1</a:t>
                      </a:r>
                      <a:endParaRPr lang="zh-CN" altLang="en-US" sz="2400" b="1"/>
                    </a:p>
                  </a:txBody>
                  <a:tcPr anchor="ctr"/>
                </a:tc>
                <a:tc>
                  <a:txBody>
                    <a:bodyPr/>
                    <a:lstStyle/>
                    <a:p>
                      <a:pPr algn="ctr"/>
                      <a:r>
                        <a:rPr lang="en-US" altLang="zh-CN" sz="2400" b="1" smtClean="0"/>
                        <a:t>1</a:t>
                      </a:r>
                      <a:endParaRPr lang="zh-CN" altLang="en-US" sz="2400" b="1"/>
                    </a:p>
                  </a:txBody>
                  <a:tcPr anchor="ctr"/>
                </a:tc>
                <a:tc>
                  <a:txBody>
                    <a:bodyPr/>
                    <a:lstStyle/>
                    <a:p>
                      <a:pPr algn="ctr"/>
                      <a:r>
                        <a:rPr lang="en-US" altLang="zh-CN" sz="2400" b="1" smtClean="0"/>
                        <a:t>0</a:t>
                      </a:r>
                      <a:endParaRPr lang="zh-CN" altLang="en-US" sz="2400" b="1"/>
                    </a:p>
                  </a:txBody>
                  <a:tcPr anchor="ctr"/>
                </a:tc>
                <a:tc>
                  <a:txBody>
                    <a:bodyPr/>
                    <a:lstStyle/>
                    <a:p>
                      <a:pPr algn="ctr"/>
                      <a:r>
                        <a:rPr lang="zh-CN" altLang="en-US" sz="2400" b="1" smtClean="0">
                          <a:latin typeface="Times New Roman" pitchFamily="18" charset="0"/>
                          <a:cs typeface="Times New Roman" pitchFamily="18" charset="0"/>
                        </a:rPr>
                        <a:t>写 </a:t>
                      </a:r>
                      <a:r>
                        <a:rPr lang="en-US" altLang="zh-CN" sz="2400" b="1" smtClean="0">
                          <a:latin typeface="Times New Roman" pitchFamily="18" charset="0"/>
                          <a:cs typeface="Times New Roman" pitchFamily="18" charset="0"/>
                        </a:rPr>
                        <a:t>I/O </a:t>
                      </a:r>
                      <a:r>
                        <a:rPr lang="zh-CN" altLang="en-US" sz="2400" b="1" smtClean="0">
                          <a:latin typeface="Times New Roman" pitchFamily="18" charset="0"/>
                          <a:cs typeface="Times New Roman" pitchFamily="18" charset="0"/>
                        </a:rPr>
                        <a:t>端口</a:t>
                      </a:r>
                      <a:endParaRPr lang="zh-CN" altLang="en-US" sz="2400" b="1">
                        <a:latin typeface="Times New Roman" pitchFamily="18" charset="0"/>
                        <a:cs typeface="Times New Roman" pitchFamily="18" charset="0"/>
                      </a:endParaRPr>
                    </a:p>
                  </a:txBody>
                  <a:tcPr anchor="ctr"/>
                </a:tc>
              </a:tr>
              <a:tr h="480067">
                <a:tc>
                  <a:txBody>
                    <a:bodyPr/>
                    <a:lstStyle/>
                    <a:p>
                      <a:pPr algn="ctr"/>
                      <a:r>
                        <a:rPr lang="en-US" altLang="zh-CN" sz="2400" b="1" smtClean="0"/>
                        <a:t>1</a:t>
                      </a:r>
                      <a:endParaRPr lang="zh-CN" altLang="en-US" sz="2400" b="1"/>
                    </a:p>
                  </a:txBody>
                  <a:tcPr anchor="ctr"/>
                </a:tc>
                <a:tc>
                  <a:txBody>
                    <a:bodyPr/>
                    <a:lstStyle/>
                    <a:p>
                      <a:pPr algn="ctr"/>
                      <a:r>
                        <a:rPr lang="en-US" altLang="zh-CN" sz="2400" b="1" smtClean="0"/>
                        <a:t>1</a:t>
                      </a:r>
                      <a:endParaRPr lang="zh-CN" altLang="en-US" sz="2400" b="1"/>
                    </a:p>
                  </a:txBody>
                  <a:tcPr anchor="ctr"/>
                </a:tc>
                <a:tc>
                  <a:txBody>
                    <a:bodyPr/>
                    <a:lstStyle/>
                    <a:p>
                      <a:pPr algn="ctr"/>
                      <a:r>
                        <a:rPr lang="en-US" altLang="zh-CN" sz="2400" b="1" smtClean="0"/>
                        <a:t>1</a:t>
                      </a:r>
                      <a:endParaRPr lang="zh-CN" altLang="en-US" sz="2400" b="1"/>
                    </a:p>
                  </a:txBody>
                  <a:tcPr anchor="ctr"/>
                </a:tc>
                <a:tc>
                  <a:txBody>
                    <a:bodyPr/>
                    <a:lstStyle/>
                    <a:p>
                      <a:pPr algn="ctr"/>
                      <a:r>
                        <a:rPr lang="zh-CN" altLang="en-US" sz="2400" b="1" smtClean="0">
                          <a:latin typeface="Times New Roman" pitchFamily="18" charset="0"/>
                          <a:cs typeface="Times New Roman" pitchFamily="18" charset="0"/>
                        </a:rPr>
                        <a:t>暂   停</a:t>
                      </a:r>
                      <a:endParaRPr lang="zh-CN" altLang="en-US" sz="2400" b="1">
                        <a:latin typeface="Times New Roman" pitchFamily="18" charset="0"/>
                        <a:cs typeface="Times New Roman" pitchFamily="18" charset="0"/>
                      </a:endParaRPr>
                    </a:p>
                  </a:txBody>
                  <a:tcPr anchor="ctr"/>
                </a:tc>
              </a:tr>
              <a:tr h="480067">
                <a:tc>
                  <a:txBody>
                    <a:bodyPr/>
                    <a:lstStyle/>
                    <a:p>
                      <a:pPr algn="ctr"/>
                      <a:r>
                        <a:rPr lang="en-US" altLang="zh-CN" sz="2400" b="1" smtClean="0"/>
                        <a:t>0</a:t>
                      </a:r>
                      <a:endParaRPr lang="zh-CN" altLang="en-US" sz="2400" b="1"/>
                    </a:p>
                  </a:txBody>
                  <a:tcPr anchor="ctr"/>
                </a:tc>
                <a:tc>
                  <a:txBody>
                    <a:bodyPr/>
                    <a:lstStyle/>
                    <a:p>
                      <a:pPr algn="ctr"/>
                      <a:r>
                        <a:rPr lang="en-US" altLang="zh-CN" sz="2400" b="1" smtClean="0"/>
                        <a:t>0</a:t>
                      </a:r>
                      <a:endParaRPr lang="zh-CN" altLang="en-US" sz="2400" b="1"/>
                    </a:p>
                  </a:txBody>
                  <a:tcPr anchor="ctr"/>
                </a:tc>
                <a:tc>
                  <a:txBody>
                    <a:bodyPr/>
                    <a:lstStyle/>
                    <a:p>
                      <a:pPr algn="ctr"/>
                      <a:r>
                        <a:rPr lang="en-US" altLang="zh-CN" sz="2400" b="1" smtClean="0"/>
                        <a:t>0</a:t>
                      </a:r>
                      <a:endParaRPr lang="zh-CN" altLang="en-US" sz="2400" b="1"/>
                    </a:p>
                  </a:txBody>
                  <a:tcPr anchor="ctr"/>
                </a:tc>
                <a:tc>
                  <a:txBody>
                    <a:bodyPr/>
                    <a:lstStyle/>
                    <a:p>
                      <a:pPr algn="ctr"/>
                      <a:r>
                        <a:rPr lang="zh-CN" altLang="en-US" sz="2400" b="1" smtClean="0">
                          <a:latin typeface="Times New Roman" pitchFamily="18" charset="0"/>
                          <a:cs typeface="Times New Roman" pitchFamily="18" charset="0"/>
                        </a:rPr>
                        <a:t>取   指</a:t>
                      </a:r>
                      <a:endParaRPr lang="zh-CN" altLang="en-US" sz="2400" b="1">
                        <a:latin typeface="Times New Roman" pitchFamily="18" charset="0"/>
                        <a:cs typeface="Times New Roman" pitchFamily="18" charset="0"/>
                      </a:endParaRPr>
                    </a:p>
                  </a:txBody>
                  <a:tcPr anchor="ctr"/>
                </a:tc>
              </a:tr>
              <a:tr h="480067">
                <a:tc>
                  <a:txBody>
                    <a:bodyPr/>
                    <a:lstStyle/>
                    <a:p>
                      <a:pPr algn="ctr"/>
                      <a:r>
                        <a:rPr lang="en-US" altLang="zh-CN" sz="2400" b="1" smtClean="0"/>
                        <a:t>0</a:t>
                      </a:r>
                      <a:endParaRPr lang="zh-CN" altLang="en-US" sz="2400" b="1"/>
                    </a:p>
                  </a:txBody>
                  <a:tcPr anchor="ctr"/>
                </a:tc>
                <a:tc>
                  <a:txBody>
                    <a:bodyPr/>
                    <a:lstStyle/>
                    <a:p>
                      <a:pPr algn="ctr"/>
                      <a:r>
                        <a:rPr lang="en-US" altLang="zh-CN" sz="2400" b="1" smtClean="0"/>
                        <a:t>0</a:t>
                      </a:r>
                      <a:endParaRPr lang="zh-CN" altLang="en-US" sz="2400" b="1"/>
                    </a:p>
                  </a:txBody>
                  <a:tcPr anchor="ctr"/>
                </a:tc>
                <a:tc>
                  <a:txBody>
                    <a:bodyPr/>
                    <a:lstStyle/>
                    <a:p>
                      <a:pPr algn="ctr"/>
                      <a:r>
                        <a:rPr lang="en-US" altLang="zh-CN" sz="2400" b="1" smtClean="0"/>
                        <a:t>1</a:t>
                      </a:r>
                      <a:endParaRPr lang="zh-CN" altLang="en-US" sz="2400" b="1"/>
                    </a:p>
                  </a:txBody>
                  <a:tcPr anchor="ctr"/>
                </a:tc>
                <a:tc>
                  <a:txBody>
                    <a:bodyPr/>
                    <a:lstStyle/>
                    <a:p>
                      <a:pPr algn="ctr"/>
                      <a:r>
                        <a:rPr lang="zh-CN" altLang="en-US" sz="2400" b="1" smtClean="0">
                          <a:latin typeface="Times New Roman" pitchFamily="18" charset="0"/>
                          <a:cs typeface="Times New Roman" pitchFamily="18" charset="0"/>
                        </a:rPr>
                        <a:t>读存储器</a:t>
                      </a:r>
                      <a:endParaRPr lang="zh-CN" altLang="en-US" sz="2400" b="1">
                        <a:latin typeface="Times New Roman" pitchFamily="18" charset="0"/>
                        <a:cs typeface="Times New Roman" pitchFamily="18" charset="0"/>
                      </a:endParaRPr>
                    </a:p>
                  </a:txBody>
                  <a:tcPr anchor="ctr"/>
                </a:tc>
              </a:tr>
              <a:tr h="480067">
                <a:tc>
                  <a:txBody>
                    <a:bodyPr/>
                    <a:lstStyle/>
                    <a:p>
                      <a:pPr algn="ctr"/>
                      <a:r>
                        <a:rPr lang="en-US" altLang="zh-CN" sz="2400" b="1" smtClean="0"/>
                        <a:t>0</a:t>
                      </a:r>
                      <a:endParaRPr lang="zh-CN" altLang="en-US" sz="2400" b="1"/>
                    </a:p>
                  </a:txBody>
                  <a:tcPr anchor="ctr"/>
                </a:tc>
                <a:tc>
                  <a:txBody>
                    <a:bodyPr/>
                    <a:lstStyle/>
                    <a:p>
                      <a:pPr algn="ctr"/>
                      <a:r>
                        <a:rPr lang="en-US" altLang="zh-CN" sz="2400" b="1" smtClean="0"/>
                        <a:t>1</a:t>
                      </a:r>
                      <a:endParaRPr lang="zh-CN" altLang="en-US" sz="2400" b="1"/>
                    </a:p>
                  </a:txBody>
                  <a:tcPr anchor="ctr"/>
                </a:tc>
                <a:tc>
                  <a:txBody>
                    <a:bodyPr/>
                    <a:lstStyle/>
                    <a:p>
                      <a:pPr algn="ctr"/>
                      <a:r>
                        <a:rPr lang="en-US" altLang="zh-CN" sz="2400" b="1" smtClean="0"/>
                        <a:t>0</a:t>
                      </a:r>
                      <a:endParaRPr lang="zh-CN" altLang="en-US" sz="2400" b="1"/>
                    </a:p>
                  </a:txBody>
                  <a:tcPr anchor="ctr"/>
                </a:tc>
                <a:tc>
                  <a:txBody>
                    <a:bodyPr/>
                    <a:lstStyle/>
                    <a:p>
                      <a:pPr algn="ctr"/>
                      <a:r>
                        <a:rPr lang="zh-CN" altLang="en-US" sz="2400" b="1" smtClean="0">
                          <a:latin typeface="Times New Roman" pitchFamily="18" charset="0"/>
                          <a:cs typeface="Times New Roman" pitchFamily="18" charset="0"/>
                        </a:rPr>
                        <a:t>写存储器</a:t>
                      </a:r>
                      <a:endParaRPr lang="zh-CN" altLang="en-US" sz="2400" b="1">
                        <a:latin typeface="Times New Roman" pitchFamily="18" charset="0"/>
                        <a:cs typeface="Times New Roman" pitchFamily="18" charset="0"/>
                      </a:endParaRPr>
                    </a:p>
                  </a:txBody>
                  <a:tcPr anchor="ctr"/>
                </a:tc>
              </a:tr>
              <a:tr h="480067">
                <a:tc>
                  <a:txBody>
                    <a:bodyPr/>
                    <a:lstStyle/>
                    <a:p>
                      <a:pPr algn="ctr"/>
                      <a:r>
                        <a:rPr lang="en-US" altLang="zh-CN" sz="2400" b="1" smtClean="0"/>
                        <a:t>0</a:t>
                      </a:r>
                      <a:endParaRPr lang="zh-CN" altLang="en-US" sz="2400" b="1"/>
                    </a:p>
                  </a:txBody>
                  <a:tcPr anchor="ctr"/>
                </a:tc>
                <a:tc>
                  <a:txBody>
                    <a:bodyPr/>
                    <a:lstStyle/>
                    <a:p>
                      <a:pPr algn="ctr"/>
                      <a:r>
                        <a:rPr lang="en-US" altLang="zh-CN" sz="2400" b="1" smtClean="0"/>
                        <a:t>1</a:t>
                      </a:r>
                      <a:endParaRPr lang="zh-CN" altLang="en-US" sz="2400" b="1"/>
                    </a:p>
                  </a:txBody>
                  <a:tcPr anchor="ctr"/>
                </a:tc>
                <a:tc>
                  <a:txBody>
                    <a:bodyPr/>
                    <a:lstStyle/>
                    <a:p>
                      <a:pPr algn="ctr"/>
                      <a:r>
                        <a:rPr lang="en-US" altLang="zh-CN" sz="2400" b="1" smtClean="0"/>
                        <a:t>1</a:t>
                      </a:r>
                      <a:endParaRPr lang="zh-CN" altLang="en-US" sz="2400" b="1"/>
                    </a:p>
                  </a:txBody>
                  <a:tcPr anchor="ctr"/>
                </a:tc>
                <a:tc>
                  <a:txBody>
                    <a:bodyPr/>
                    <a:lstStyle/>
                    <a:p>
                      <a:pPr algn="ctr"/>
                      <a:r>
                        <a:rPr lang="zh-CN" altLang="en-US" sz="2400" b="1" smtClean="0">
                          <a:latin typeface="Times New Roman" pitchFamily="18" charset="0"/>
                          <a:cs typeface="Times New Roman" pitchFamily="18" charset="0"/>
                        </a:rPr>
                        <a:t>无作用</a:t>
                      </a:r>
                      <a:endParaRPr lang="zh-CN" altLang="en-US" sz="2400" b="1">
                        <a:latin typeface="Times New Roman" pitchFamily="18" charset="0"/>
                        <a:cs typeface="Times New Roman" pitchFamily="18" charset="0"/>
                      </a:endParaRPr>
                    </a:p>
                  </a:txBody>
                  <a:tcPr anchor="ctr"/>
                </a:tc>
              </a:tr>
            </a:tbl>
          </a:graphicData>
        </a:graphic>
      </p:graphicFrame>
      <p:cxnSp>
        <p:nvCxnSpPr>
          <p:cNvPr id="25" name="直接连接符 24"/>
          <p:cNvCxnSpPr/>
          <p:nvPr/>
        </p:nvCxnSpPr>
        <p:spPr bwMode="auto">
          <a:xfrm>
            <a:off x="2595980" y="1446630"/>
            <a:ext cx="267870" cy="0"/>
          </a:xfrm>
          <a:prstGeom prst="line">
            <a:avLst/>
          </a:prstGeom>
          <a:noFill/>
          <a:ln w="28575" cap="flat" cmpd="sng" algn="ctr">
            <a:solidFill>
              <a:srgbClr val="CC0000"/>
            </a:solidFill>
            <a:prstDash val="solid"/>
            <a:round/>
            <a:headEnd type="none" w="med" len="med"/>
            <a:tailEnd type="none" w="med" len="lg"/>
          </a:ln>
          <a:effectLst/>
        </p:spPr>
      </p:cxnSp>
      <p:cxnSp>
        <p:nvCxnSpPr>
          <p:cNvPr id="28" name="直接连接符 27"/>
          <p:cNvCxnSpPr/>
          <p:nvPr/>
        </p:nvCxnSpPr>
        <p:spPr bwMode="auto">
          <a:xfrm>
            <a:off x="3859630" y="1440280"/>
            <a:ext cx="223420" cy="0"/>
          </a:xfrm>
          <a:prstGeom prst="line">
            <a:avLst/>
          </a:prstGeom>
          <a:noFill/>
          <a:ln w="28575" cap="flat" cmpd="sng" algn="ctr">
            <a:solidFill>
              <a:srgbClr val="CC0000"/>
            </a:solidFill>
            <a:prstDash val="solid"/>
            <a:round/>
            <a:headEnd type="none" w="med" len="med"/>
            <a:tailEnd type="none" w="med" len="lg"/>
          </a:ln>
          <a:effectLst/>
        </p:spPr>
      </p:cxnSp>
      <p:cxnSp>
        <p:nvCxnSpPr>
          <p:cNvPr id="30" name="直接连接符 29"/>
          <p:cNvCxnSpPr/>
          <p:nvPr/>
        </p:nvCxnSpPr>
        <p:spPr bwMode="auto">
          <a:xfrm>
            <a:off x="4494630" y="1440280"/>
            <a:ext cx="617120" cy="0"/>
          </a:xfrm>
          <a:prstGeom prst="line">
            <a:avLst/>
          </a:prstGeom>
          <a:noFill/>
          <a:ln w="28575" cap="flat" cmpd="sng" algn="ctr">
            <a:solidFill>
              <a:srgbClr val="CC0000"/>
            </a:solidFill>
            <a:prstDash val="solid"/>
            <a:round/>
            <a:headEnd type="none" w="med" len="med"/>
            <a:tailEnd type="none" w="med" len="lg"/>
          </a:ln>
          <a:effectLst/>
        </p:spPr>
      </p:cxnSp>
      <p:cxnSp>
        <p:nvCxnSpPr>
          <p:cNvPr id="33" name="直接连接符 32"/>
          <p:cNvCxnSpPr/>
          <p:nvPr/>
        </p:nvCxnSpPr>
        <p:spPr bwMode="auto">
          <a:xfrm>
            <a:off x="2086514" y="1933138"/>
            <a:ext cx="236120" cy="0"/>
          </a:xfrm>
          <a:prstGeom prst="line">
            <a:avLst/>
          </a:prstGeom>
          <a:noFill/>
          <a:ln w="28575" cap="flat" cmpd="sng" algn="ctr">
            <a:solidFill>
              <a:srgbClr val="FFFF00"/>
            </a:solidFill>
            <a:prstDash val="solid"/>
            <a:round/>
            <a:headEnd type="none" w="med" len="med"/>
            <a:tailEnd type="none" w="med" len="lg"/>
          </a:ln>
          <a:effectLst/>
        </p:spPr>
      </p:cxnSp>
      <p:cxnSp>
        <p:nvCxnSpPr>
          <p:cNvPr id="35" name="直接连接符 34"/>
          <p:cNvCxnSpPr/>
          <p:nvPr/>
        </p:nvCxnSpPr>
        <p:spPr bwMode="auto">
          <a:xfrm>
            <a:off x="3459580" y="1930696"/>
            <a:ext cx="198020" cy="0"/>
          </a:xfrm>
          <a:prstGeom prst="line">
            <a:avLst/>
          </a:prstGeom>
          <a:noFill/>
          <a:ln w="28575" cap="flat" cmpd="sng" algn="ctr">
            <a:solidFill>
              <a:srgbClr val="FFFF00"/>
            </a:solidFill>
            <a:prstDash val="solid"/>
            <a:round/>
            <a:headEnd type="none" w="med" len="med"/>
            <a:tailEnd type="none" w="med" len="lg"/>
          </a:ln>
          <a:effectLst/>
        </p:spPr>
      </p:cxnSp>
      <p:cxnSp>
        <p:nvCxnSpPr>
          <p:cNvPr id="37" name="直接连接符 36"/>
          <p:cNvCxnSpPr/>
          <p:nvPr/>
        </p:nvCxnSpPr>
        <p:spPr bwMode="auto">
          <a:xfrm>
            <a:off x="4393030" y="1935580"/>
            <a:ext cx="547270" cy="0"/>
          </a:xfrm>
          <a:prstGeom prst="line">
            <a:avLst/>
          </a:prstGeom>
          <a:noFill/>
          <a:ln w="28575" cap="flat" cmpd="sng" algn="ctr">
            <a:solidFill>
              <a:srgbClr val="FFFF00"/>
            </a:solidFill>
            <a:prstDash val="solid"/>
            <a:round/>
            <a:headEnd type="none" w="med" len="med"/>
            <a:tailEnd type="none" w="med" len="lg"/>
          </a:ln>
          <a:effectLst/>
        </p:spPr>
      </p:cxnSp>
      <p:sp>
        <p:nvSpPr>
          <p:cNvPr id="39" name="动作按钮: 上一张 38">
            <a:hlinkClick r:id="" action="ppaction://hlinkshowjump?jump=lastslideviewed" highlightClick="1"/>
          </p:cNvPr>
          <p:cNvSpPr/>
          <p:nvPr/>
        </p:nvSpPr>
        <p:spPr bwMode="auto">
          <a:xfrm>
            <a:off x="8244510" y="332570"/>
            <a:ext cx="648090" cy="648090"/>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1" name="Rectangle 3"/>
          <p:cNvSpPr>
            <a:spLocks noGrp="1" noChangeArrowheads="1"/>
          </p:cNvSpPr>
          <p:nvPr>
            <p:ph type="title"/>
          </p:nvPr>
        </p:nvSpPr>
        <p:spPr>
          <a:xfrm>
            <a:off x="323850" y="333375"/>
            <a:ext cx="8351838" cy="1027113"/>
          </a:xfrm>
          <a:noFill/>
          <a:ln/>
        </p:spPr>
        <p:txBody>
          <a:bodyPr anchor="t"/>
          <a:lstStyle/>
          <a:p>
            <a:r>
              <a:rPr lang="en-US" altLang="zh-CN" sz="2800" b="1" dirty="0">
                <a:solidFill>
                  <a:schemeClr val="bg2"/>
                </a:solidFill>
                <a:ea typeface="黑体" pitchFamily="2" charset="-122"/>
              </a:rPr>
              <a:t>2.1 </a:t>
            </a:r>
            <a:r>
              <a:rPr lang="zh-CN" altLang="en-US" sz="2800" b="1" dirty="0" smtClean="0">
                <a:solidFill>
                  <a:schemeClr val="bg2"/>
                </a:solidFill>
                <a:ea typeface="黑体" pitchFamily="2" charset="-122"/>
              </a:rPr>
              <a:t>单核处理器 </a:t>
            </a:r>
            <a:r>
              <a:rPr lang="en-US" altLang="zh-CN" sz="2800" b="1" dirty="0" smtClean="0">
                <a:solidFill>
                  <a:schemeClr val="bg2"/>
                </a:solidFill>
                <a:ea typeface="黑体" pitchFamily="2" charset="-122"/>
              </a:rPr>
              <a:t>8086/8088</a:t>
            </a:r>
            <a:r>
              <a:rPr lang="zh-CN" altLang="en-US" sz="2800" b="1" dirty="0">
                <a:solidFill>
                  <a:schemeClr val="bg2"/>
                </a:solidFill>
                <a:ea typeface="黑体" pitchFamily="2" charset="-122"/>
              </a:rPr>
              <a:t/>
            </a:r>
            <a:br>
              <a:rPr lang="zh-CN" altLang="en-US" sz="2800" b="1" dirty="0">
                <a:solidFill>
                  <a:schemeClr val="bg2"/>
                </a:solidFill>
                <a:ea typeface="黑体" pitchFamily="2" charset="-122"/>
              </a:rPr>
            </a:br>
            <a:r>
              <a:rPr lang="zh-CN" altLang="en-US" sz="2800" b="1" dirty="0">
                <a:solidFill>
                  <a:schemeClr val="bg2"/>
                </a:solidFill>
                <a:ea typeface="黑体" pitchFamily="2" charset="-122"/>
              </a:rPr>
              <a:t>      </a:t>
            </a:r>
            <a:r>
              <a:rPr lang="en-US" altLang="zh-CN" sz="2800" b="1" dirty="0">
                <a:solidFill>
                  <a:srgbClr val="006600"/>
                </a:solidFill>
                <a:ea typeface="黑体" pitchFamily="2" charset="-122"/>
              </a:rPr>
              <a:t>2.1.1 </a:t>
            </a:r>
            <a:r>
              <a:rPr lang="en-US" altLang="zh-CN" sz="2800" b="1" dirty="0" smtClean="0">
                <a:solidFill>
                  <a:srgbClr val="006600"/>
                </a:solidFill>
                <a:ea typeface="黑体" pitchFamily="2" charset="-122"/>
              </a:rPr>
              <a:t>8086/8088</a:t>
            </a:r>
            <a:r>
              <a:rPr lang="zh-CN" altLang="en-US" sz="2800" b="1" dirty="0" smtClean="0">
                <a:solidFill>
                  <a:srgbClr val="006600"/>
                </a:solidFill>
                <a:ea typeface="黑体" pitchFamily="2" charset="-122"/>
              </a:rPr>
              <a:t>处理器功能特性</a:t>
            </a:r>
            <a:endParaRPr lang="zh-CN" altLang="en-US" sz="2800" b="1" dirty="0">
              <a:solidFill>
                <a:srgbClr val="FF6600"/>
              </a:solidFill>
              <a:ea typeface="黑体" pitchFamily="2" charset="-122"/>
            </a:endParaRPr>
          </a:p>
        </p:txBody>
      </p:sp>
      <p:sp>
        <p:nvSpPr>
          <p:cNvPr id="672770" name="Rectangle 2"/>
          <p:cNvSpPr>
            <a:spLocks noGrp="1" noChangeArrowheads="1"/>
          </p:cNvSpPr>
          <p:nvPr>
            <p:ph idx="1"/>
          </p:nvPr>
        </p:nvSpPr>
        <p:spPr>
          <a:xfrm>
            <a:off x="457200" y="1557338"/>
            <a:ext cx="8507413" cy="5040312"/>
          </a:xfrm>
        </p:spPr>
        <p:txBody>
          <a:bodyPr/>
          <a:lstStyle/>
          <a:p>
            <a:r>
              <a:rPr kumimoji="1" lang="en-US" altLang="zh-CN" sz="2800" b="1">
                <a:latin typeface="Times New Roman" pitchFamily="18" charset="0"/>
              </a:rPr>
              <a:t>1978</a:t>
            </a:r>
            <a:r>
              <a:rPr kumimoji="1" lang="zh-CN" altLang="en-US" sz="2800" b="1">
                <a:latin typeface="Times New Roman" pitchFamily="18" charset="0"/>
              </a:rPr>
              <a:t>年，</a:t>
            </a:r>
            <a:r>
              <a:rPr kumimoji="1" lang="en-US" altLang="zh-CN" sz="2800" b="1">
                <a:solidFill>
                  <a:srgbClr val="CC0000"/>
                </a:solidFill>
                <a:latin typeface="Times New Roman" pitchFamily="18" charset="0"/>
              </a:rPr>
              <a:t>8086</a:t>
            </a:r>
            <a:r>
              <a:rPr kumimoji="1" lang="zh-CN" altLang="en-US" sz="2800" b="1">
                <a:latin typeface="Times New Roman" pitchFamily="18" charset="0"/>
              </a:rPr>
              <a:t>第一代</a:t>
            </a:r>
            <a:r>
              <a:rPr kumimoji="1" lang="en-US" altLang="zh-CN" sz="2800" b="1">
                <a:solidFill>
                  <a:srgbClr val="0000FF"/>
                </a:solidFill>
                <a:latin typeface="Times New Roman" pitchFamily="18" charset="0"/>
              </a:rPr>
              <a:t>16</a:t>
            </a:r>
            <a:r>
              <a:rPr kumimoji="1" lang="zh-CN" altLang="en-US" sz="2800" b="1">
                <a:solidFill>
                  <a:srgbClr val="0000FF"/>
                </a:solidFill>
                <a:latin typeface="Times New Roman" pitchFamily="18" charset="0"/>
              </a:rPr>
              <a:t>位</a:t>
            </a:r>
            <a:r>
              <a:rPr kumimoji="1" lang="zh-CN" altLang="en-US" sz="2800" b="1">
                <a:latin typeface="Times New Roman" pitchFamily="18" charset="0"/>
              </a:rPr>
              <a:t>微处理器。</a:t>
            </a:r>
          </a:p>
          <a:p>
            <a:r>
              <a:rPr kumimoji="1" lang="zh-CN" altLang="en-US" sz="2800" b="1">
                <a:latin typeface="Times New Roman" pitchFamily="18" charset="0"/>
              </a:rPr>
              <a:t>第一次将</a:t>
            </a:r>
            <a:r>
              <a:rPr kumimoji="1" lang="zh-CN" altLang="en-US" sz="2800" b="1">
                <a:solidFill>
                  <a:srgbClr val="0000FF"/>
                </a:solidFill>
                <a:latin typeface="Times New Roman" pitchFamily="18" charset="0"/>
              </a:rPr>
              <a:t>流水线</a:t>
            </a:r>
            <a:r>
              <a:rPr kumimoji="1" lang="zh-CN" altLang="en-US" sz="2800" b="1">
                <a:latin typeface="Times New Roman" pitchFamily="18" charset="0"/>
              </a:rPr>
              <a:t>思想引进微处理器：指令级流水。</a:t>
            </a:r>
          </a:p>
          <a:p>
            <a:r>
              <a:rPr kumimoji="1" lang="zh-CN" altLang="en-US" sz="2800" b="1">
                <a:latin typeface="Times New Roman" pitchFamily="18" charset="0"/>
              </a:rPr>
              <a:t>存储器</a:t>
            </a:r>
            <a:r>
              <a:rPr kumimoji="1" lang="zh-CN" altLang="en-US" sz="2800" b="1">
                <a:solidFill>
                  <a:srgbClr val="0000FF"/>
                </a:solidFill>
                <a:latin typeface="Times New Roman" pitchFamily="18" charset="0"/>
              </a:rPr>
              <a:t>分段</a:t>
            </a:r>
            <a:r>
              <a:rPr kumimoji="1" lang="zh-CN" altLang="en-US" sz="2800" b="1">
                <a:latin typeface="Times New Roman" pitchFamily="18" charset="0"/>
              </a:rPr>
              <a:t>管理机制引入处理器，扩大寻址能力。</a:t>
            </a:r>
          </a:p>
          <a:p>
            <a:r>
              <a:rPr kumimoji="1" lang="zh-CN" altLang="en-US" sz="2800" b="1">
                <a:latin typeface="Times New Roman" pitchFamily="18" charset="0"/>
              </a:rPr>
              <a:t>只有整数运算指令。可配套</a:t>
            </a:r>
            <a:r>
              <a:rPr kumimoji="1" lang="zh-CN" altLang="en-US" sz="2800" b="1">
                <a:solidFill>
                  <a:srgbClr val="FF0066"/>
                </a:solidFill>
                <a:latin typeface="Times New Roman" pitchFamily="18" charset="0"/>
              </a:rPr>
              <a:t>数值协处理器</a:t>
            </a:r>
            <a:r>
              <a:rPr kumimoji="1" lang="en-US" altLang="zh-CN" sz="2800" b="1">
                <a:solidFill>
                  <a:srgbClr val="FF0066"/>
                </a:solidFill>
                <a:latin typeface="Times New Roman" pitchFamily="18" charset="0"/>
              </a:rPr>
              <a:t>8087</a:t>
            </a:r>
            <a:r>
              <a:rPr kumimoji="1" lang="zh-CN" altLang="en-US" sz="2800" b="1">
                <a:latin typeface="Times New Roman" pitchFamily="18" charset="0"/>
              </a:rPr>
              <a:t>、</a:t>
            </a:r>
            <a:br>
              <a:rPr kumimoji="1" lang="zh-CN" altLang="en-US" sz="2800" b="1">
                <a:latin typeface="Times New Roman" pitchFamily="18" charset="0"/>
              </a:rPr>
            </a:br>
            <a:r>
              <a:rPr kumimoji="1" lang="zh-CN" altLang="en-US" sz="2800" b="1">
                <a:solidFill>
                  <a:srgbClr val="FF0066"/>
                </a:solidFill>
                <a:latin typeface="Times New Roman" pitchFamily="18" charset="0"/>
              </a:rPr>
              <a:t>输入</a:t>
            </a:r>
            <a:r>
              <a:rPr kumimoji="1" lang="en-US" altLang="zh-CN" sz="2800" b="1">
                <a:solidFill>
                  <a:srgbClr val="FF0066"/>
                </a:solidFill>
                <a:latin typeface="Times New Roman" pitchFamily="18" charset="0"/>
              </a:rPr>
              <a:t>/</a:t>
            </a:r>
            <a:r>
              <a:rPr kumimoji="1" lang="zh-CN" altLang="en-US" sz="2800" b="1">
                <a:solidFill>
                  <a:srgbClr val="FF0066"/>
                </a:solidFill>
                <a:latin typeface="Times New Roman" pitchFamily="18" charset="0"/>
              </a:rPr>
              <a:t>输出协处理器</a:t>
            </a:r>
            <a:r>
              <a:rPr kumimoji="1" lang="en-US" altLang="zh-CN" sz="2800" b="1">
                <a:solidFill>
                  <a:srgbClr val="FF0066"/>
                </a:solidFill>
                <a:latin typeface="Times New Roman" pitchFamily="18" charset="0"/>
              </a:rPr>
              <a:t>8089</a:t>
            </a:r>
            <a:r>
              <a:rPr kumimoji="1" lang="zh-CN" altLang="en-US" sz="2800" b="1">
                <a:latin typeface="Times New Roman" pitchFamily="18" charset="0"/>
              </a:rPr>
              <a:t>，具备较强大</a:t>
            </a:r>
            <a:r>
              <a:rPr kumimoji="1" lang="zh-CN" altLang="en-US" sz="2800" b="1">
                <a:solidFill>
                  <a:srgbClr val="FF3300"/>
                </a:solidFill>
                <a:latin typeface="Times New Roman" pitchFamily="18" charset="0"/>
              </a:rPr>
              <a:t>计算能力</a:t>
            </a:r>
            <a:r>
              <a:rPr kumimoji="1" lang="zh-CN" altLang="en-US" sz="2800" b="1">
                <a:latin typeface="Times New Roman" pitchFamily="18" charset="0"/>
              </a:rPr>
              <a:t>和</a:t>
            </a:r>
            <a:r>
              <a:rPr kumimoji="1" lang="en-US" altLang="zh-CN" sz="2800" b="1">
                <a:solidFill>
                  <a:srgbClr val="FF3300"/>
                </a:solidFill>
                <a:latin typeface="Times New Roman" pitchFamily="18" charset="0"/>
              </a:rPr>
              <a:t>I/O</a:t>
            </a:r>
            <a:r>
              <a:rPr kumimoji="1" lang="zh-CN" altLang="en-US" sz="2800" b="1">
                <a:solidFill>
                  <a:srgbClr val="FF3300"/>
                </a:solidFill>
                <a:latin typeface="Times New Roman" pitchFamily="18" charset="0"/>
              </a:rPr>
              <a:t>处理能力</a:t>
            </a:r>
            <a:r>
              <a:rPr kumimoji="1" lang="zh-CN" altLang="en-US" sz="2800" b="1">
                <a:latin typeface="Times New Roman" pitchFamily="18" charset="0"/>
              </a:rPr>
              <a:t>。</a:t>
            </a:r>
          </a:p>
          <a:p>
            <a:r>
              <a:rPr kumimoji="1" lang="en-US" altLang="zh-CN" sz="2800" b="1">
                <a:latin typeface="Times New Roman" pitchFamily="18" charset="0"/>
              </a:rPr>
              <a:t>1979</a:t>
            </a:r>
            <a:r>
              <a:rPr kumimoji="1" lang="zh-CN" altLang="en-US" sz="2800" b="1">
                <a:latin typeface="Times New Roman" pitchFamily="18" charset="0"/>
              </a:rPr>
              <a:t>年推出</a:t>
            </a:r>
            <a:r>
              <a:rPr kumimoji="1" lang="en-US" altLang="zh-CN" sz="2800" b="1">
                <a:solidFill>
                  <a:srgbClr val="CC0000"/>
                </a:solidFill>
                <a:latin typeface="Times New Roman" pitchFamily="18" charset="0"/>
              </a:rPr>
              <a:t>8088</a:t>
            </a:r>
            <a:r>
              <a:rPr kumimoji="1" lang="zh-CN" altLang="en-US" sz="2800" b="1">
                <a:latin typeface="Times New Roman" pitchFamily="18" charset="0"/>
              </a:rPr>
              <a:t>，</a:t>
            </a:r>
            <a:r>
              <a:rPr kumimoji="1" lang="en-US" altLang="zh-CN" sz="2800" b="1">
                <a:latin typeface="Times New Roman" pitchFamily="18" charset="0"/>
              </a:rPr>
              <a:t>8</a:t>
            </a:r>
            <a:r>
              <a:rPr kumimoji="1" lang="zh-CN" altLang="en-US" sz="2800" b="1">
                <a:latin typeface="Times New Roman" pitchFamily="18" charset="0"/>
              </a:rPr>
              <a:t>位外部数据总线，兼容丰富的</a:t>
            </a:r>
            <a:r>
              <a:rPr kumimoji="1" lang="en-US" altLang="zh-CN" sz="2800" b="1">
                <a:latin typeface="Times New Roman" pitchFamily="18" charset="0"/>
              </a:rPr>
              <a:t>8</a:t>
            </a:r>
            <a:r>
              <a:rPr kumimoji="1" lang="zh-CN" altLang="en-US" sz="2800" b="1">
                <a:latin typeface="Times New Roman" pitchFamily="18" charset="0"/>
              </a:rPr>
              <a:t>位配套器件， </a:t>
            </a:r>
            <a:r>
              <a:rPr kumimoji="1" lang="en-US" altLang="zh-CN" sz="2800" b="1">
                <a:latin typeface="Times New Roman" pitchFamily="18" charset="0"/>
              </a:rPr>
              <a:t>8088</a:t>
            </a:r>
            <a:r>
              <a:rPr kumimoji="1" lang="zh-CN" altLang="en-US" sz="2800" b="1">
                <a:latin typeface="Times New Roman" pitchFamily="18" charset="0"/>
              </a:rPr>
              <a:t>内部结构与</a:t>
            </a:r>
            <a:r>
              <a:rPr kumimoji="1" lang="en-US" altLang="zh-CN" sz="2800" b="1">
                <a:latin typeface="Times New Roman" pitchFamily="18" charset="0"/>
              </a:rPr>
              <a:t>8086</a:t>
            </a:r>
            <a:r>
              <a:rPr kumimoji="1" lang="zh-CN" altLang="en-US" sz="2800" b="1">
                <a:latin typeface="Times New Roman" pitchFamily="18" charset="0"/>
              </a:rPr>
              <a:t>基本相同。</a:t>
            </a:r>
          </a:p>
          <a:p>
            <a:r>
              <a:rPr kumimoji="1" lang="zh-CN" altLang="en-US" sz="2800" b="1">
                <a:latin typeface="Times New Roman" pitchFamily="18" charset="0"/>
              </a:rPr>
              <a:t>基于</a:t>
            </a:r>
            <a:r>
              <a:rPr kumimoji="1" lang="en-US" altLang="zh-CN" sz="2800" b="1">
                <a:latin typeface="Times New Roman" pitchFamily="18" charset="0"/>
              </a:rPr>
              <a:t>8088</a:t>
            </a:r>
            <a:r>
              <a:rPr kumimoji="1" lang="zh-CN" altLang="en-US" sz="2800" b="1">
                <a:latin typeface="Times New Roman" pitchFamily="18" charset="0"/>
              </a:rPr>
              <a:t>微处理器的</a:t>
            </a:r>
            <a:r>
              <a:rPr kumimoji="1" lang="en-US" altLang="zh-CN" sz="2800" b="1">
                <a:solidFill>
                  <a:srgbClr val="0000FF"/>
                </a:solidFill>
                <a:latin typeface="Times New Roman" pitchFamily="18" charset="0"/>
              </a:rPr>
              <a:t>IBM PC-XT</a:t>
            </a:r>
            <a:r>
              <a:rPr kumimoji="1" lang="zh-CN" altLang="en-US" sz="2800" b="1">
                <a:latin typeface="Times New Roman" pitchFamily="18" charset="0"/>
              </a:rPr>
              <a:t>以及兼容系统。</a:t>
            </a:r>
          </a:p>
        </p:txBody>
      </p:sp>
      <p:sp>
        <p:nvSpPr>
          <p:cNvPr id="5" name="灯片编号占位符 4"/>
          <p:cNvSpPr>
            <a:spLocks noGrp="1"/>
          </p:cNvSpPr>
          <p:nvPr>
            <p:ph type="sldNum" sz="quarter" idx="11"/>
          </p:nvPr>
        </p:nvSpPr>
        <p:spPr/>
        <p:txBody>
          <a:bodyPr/>
          <a:lstStyle/>
          <a:p>
            <a:fld id="{C42D3E2D-8E05-45AB-B739-001B94F6193D}" type="slidenum">
              <a:rPr lang="zh-CN" altLang="en-US"/>
              <a:pPr/>
              <a:t>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7"/>
          <p:cNvSpPr>
            <a:spLocks noChangeArrowheads="1"/>
          </p:cNvSpPr>
          <p:nvPr/>
        </p:nvSpPr>
        <p:spPr bwMode="auto">
          <a:xfrm>
            <a:off x="7020340" y="4189211"/>
            <a:ext cx="504070" cy="288040"/>
          </a:xfrm>
          <a:prstGeom prst="roundRect">
            <a:avLst>
              <a:gd name="adj" fmla="val 33852"/>
            </a:avLst>
          </a:prstGeom>
          <a:solidFill>
            <a:srgbClr val="FFFF66"/>
          </a:solidFill>
          <a:ln w="38100" algn="ctr">
            <a:noFill/>
            <a:round/>
            <a:headEnd/>
            <a:tailEnd type="none" w="med" len="lg"/>
          </a:ln>
          <a:effectLst/>
        </p:spPr>
        <p:txBody>
          <a:bodyPr wrap="none" anchor="ctr"/>
          <a:lstStyle/>
          <a:p>
            <a:endParaRPr lang="zh-CN" altLang="en-US"/>
          </a:p>
        </p:txBody>
      </p:sp>
      <p:sp>
        <p:nvSpPr>
          <p:cNvPr id="18" name="AutoShape 7"/>
          <p:cNvSpPr>
            <a:spLocks noChangeArrowheads="1"/>
          </p:cNvSpPr>
          <p:nvPr/>
        </p:nvSpPr>
        <p:spPr bwMode="auto">
          <a:xfrm>
            <a:off x="7020340" y="2636890"/>
            <a:ext cx="504070" cy="288040"/>
          </a:xfrm>
          <a:prstGeom prst="roundRect">
            <a:avLst>
              <a:gd name="adj" fmla="val 33852"/>
            </a:avLst>
          </a:prstGeom>
          <a:solidFill>
            <a:srgbClr val="FFFF66"/>
          </a:solidFill>
          <a:ln w="38100" algn="ctr">
            <a:noFill/>
            <a:round/>
            <a:headEnd/>
            <a:tailEnd type="none" w="med" len="lg"/>
          </a:ln>
          <a:effectLst/>
        </p:spPr>
        <p:txBody>
          <a:bodyPr wrap="none" anchor="ctr"/>
          <a:lstStyle/>
          <a:p>
            <a:endParaRPr lang="zh-CN" altLang="en-US"/>
          </a:p>
        </p:txBody>
      </p:sp>
      <p:sp>
        <p:nvSpPr>
          <p:cNvPr id="19" name="AutoShape 7"/>
          <p:cNvSpPr>
            <a:spLocks noChangeArrowheads="1"/>
          </p:cNvSpPr>
          <p:nvPr/>
        </p:nvSpPr>
        <p:spPr bwMode="auto">
          <a:xfrm>
            <a:off x="4788030" y="1359554"/>
            <a:ext cx="407987" cy="1808947"/>
          </a:xfrm>
          <a:prstGeom prst="roundRect">
            <a:avLst>
              <a:gd name="adj" fmla="val 33852"/>
            </a:avLst>
          </a:prstGeom>
          <a:solidFill>
            <a:srgbClr val="FFFF66"/>
          </a:solidFill>
          <a:ln w="38100" algn="ctr">
            <a:noFill/>
            <a:round/>
            <a:headEnd/>
            <a:tailEnd type="none" w="med" len="lg"/>
          </a:ln>
          <a:effectLst/>
        </p:spPr>
        <p:txBody>
          <a:bodyPr wrap="none" anchor="ctr"/>
          <a:lstStyle/>
          <a:p>
            <a:endParaRPr lang="zh-CN" altLang="en-US"/>
          </a:p>
        </p:txBody>
      </p:sp>
      <p:sp>
        <p:nvSpPr>
          <p:cNvPr id="20" name="AutoShape 7"/>
          <p:cNvSpPr>
            <a:spLocks noChangeArrowheads="1"/>
          </p:cNvSpPr>
          <p:nvPr/>
        </p:nvSpPr>
        <p:spPr bwMode="auto">
          <a:xfrm>
            <a:off x="7020340" y="1308811"/>
            <a:ext cx="504070" cy="288040"/>
          </a:xfrm>
          <a:prstGeom prst="roundRect">
            <a:avLst>
              <a:gd name="adj" fmla="val 33852"/>
            </a:avLst>
          </a:prstGeom>
          <a:solidFill>
            <a:srgbClr val="FFFF66"/>
          </a:solidFill>
          <a:ln w="38100" algn="ctr">
            <a:noFill/>
            <a:round/>
            <a:headEnd/>
            <a:tailEnd type="none" w="med" len="lg"/>
          </a:ln>
          <a:effectLst/>
        </p:spPr>
        <p:txBody>
          <a:bodyPr wrap="none" anchor="ctr"/>
          <a:lstStyle/>
          <a:p>
            <a:endParaRPr lang="zh-CN" altLang="en-US"/>
          </a:p>
        </p:txBody>
      </p:sp>
      <p:sp>
        <p:nvSpPr>
          <p:cNvPr id="785410" name="Rectangle 2"/>
          <p:cNvSpPr>
            <a:spLocks noGrp="1" noChangeArrowheads="1"/>
          </p:cNvSpPr>
          <p:nvPr>
            <p:ph type="title"/>
          </p:nvPr>
        </p:nvSpPr>
        <p:spPr>
          <a:xfrm>
            <a:off x="323850" y="333375"/>
            <a:ext cx="8351838" cy="1027113"/>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8086/8088</a:t>
            </a:r>
            <a:r>
              <a:rPr lang="zh-CN" altLang="en-US" sz="2800" b="1" dirty="0">
                <a:solidFill>
                  <a:srgbClr val="00007D"/>
                </a:solidFill>
                <a:ea typeface="黑体" pitchFamily="2" charset="-122"/>
              </a:rPr>
              <a:t/>
            </a:r>
            <a:br>
              <a:rPr lang="zh-CN" altLang="en-US" sz="2800" b="1" dirty="0">
                <a:solidFill>
                  <a:srgbClr val="00007D"/>
                </a:solidFill>
                <a:ea typeface="黑体" pitchFamily="2" charset="-122"/>
              </a:rPr>
            </a:br>
            <a:r>
              <a:rPr lang="zh-CN" altLang="en-US" sz="2400" b="1" dirty="0">
                <a:solidFill>
                  <a:srgbClr val="00007D"/>
                </a:solidFill>
                <a:ea typeface="黑体" pitchFamily="2" charset="-122"/>
              </a:rPr>
              <a:t>    </a:t>
            </a:r>
            <a:r>
              <a:rPr lang="en-US" altLang="zh-CN" sz="2400" b="1" dirty="0">
                <a:solidFill>
                  <a:srgbClr val="006600"/>
                </a:solidFill>
                <a:ea typeface="黑体" pitchFamily="2" charset="-122"/>
              </a:rPr>
              <a:t>2.1.4b  8088</a:t>
            </a:r>
            <a:r>
              <a:rPr lang="zh-CN" altLang="en-US" sz="2400" b="1" dirty="0">
                <a:solidFill>
                  <a:srgbClr val="006600"/>
                </a:solidFill>
                <a:ea typeface="黑体" pitchFamily="2" charset="-122"/>
              </a:rPr>
              <a:t>芯片引脚</a:t>
            </a:r>
          </a:p>
        </p:txBody>
      </p:sp>
      <p:sp>
        <p:nvSpPr>
          <p:cNvPr id="785412" name="Rectangle 4"/>
          <p:cNvSpPr>
            <a:spLocks noGrp="1" noChangeArrowheads="1"/>
          </p:cNvSpPr>
          <p:nvPr>
            <p:ph idx="1"/>
          </p:nvPr>
        </p:nvSpPr>
        <p:spPr>
          <a:xfrm>
            <a:off x="457200" y="1557338"/>
            <a:ext cx="4027488" cy="5040312"/>
          </a:xfrm>
          <a:noFill/>
          <a:ln/>
        </p:spPr>
        <p:txBody>
          <a:bodyPr/>
          <a:lstStyle/>
          <a:p>
            <a:pPr marL="0" indent="0">
              <a:spcBef>
                <a:spcPts val="600"/>
              </a:spcBef>
              <a:buSzTx/>
              <a:buFont typeface="Wingdings" pitchFamily="2" charset="2"/>
              <a:buNone/>
            </a:pPr>
            <a:r>
              <a:rPr kumimoji="1" lang="zh-CN" altLang="en-US" sz="2400" b="1" dirty="0">
                <a:solidFill>
                  <a:schemeClr val="bg2"/>
                </a:solidFill>
                <a:latin typeface="Times New Roman" pitchFamily="18" charset="0"/>
                <a:ea typeface="黑体" pitchFamily="2" charset="-122"/>
              </a:rPr>
              <a:t>最大模式</a:t>
            </a:r>
            <a:r>
              <a:rPr kumimoji="1" lang="zh-CN" altLang="en-US" sz="2400" b="1" dirty="0">
                <a:latin typeface="Times New Roman" pitchFamily="18" charset="0"/>
              </a:rPr>
              <a:t>下的引脚：</a:t>
            </a:r>
          </a:p>
          <a:p>
            <a:pPr marL="627063" lvl="1" indent="-447675">
              <a:spcBef>
                <a:spcPts val="600"/>
              </a:spcBef>
              <a:buSzTx/>
              <a:buFont typeface="Wingdings" pitchFamily="2" charset="2"/>
              <a:buAutoNum type="circleNumDbPlain"/>
            </a:pPr>
            <a:r>
              <a:rPr kumimoji="1" lang="zh-CN" altLang="en-US" sz="2400" b="1" dirty="0">
                <a:solidFill>
                  <a:srgbClr val="FF00FF"/>
                </a:solidFill>
                <a:latin typeface="Times New Roman" pitchFamily="18" charset="0"/>
              </a:rPr>
              <a:t>总线读写控制</a:t>
            </a:r>
            <a:br>
              <a:rPr kumimoji="1" lang="zh-CN" altLang="en-US" sz="2400" b="1" dirty="0">
                <a:solidFill>
                  <a:srgbClr val="FF00FF"/>
                </a:solidFill>
                <a:latin typeface="Times New Roman" pitchFamily="18" charset="0"/>
              </a:rPr>
            </a:br>
            <a:r>
              <a:rPr kumimoji="1" lang="zh-CN" altLang="en-US" sz="2400" b="1" dirty="0">
                <a:solidFill>
                  <a:srgbClr val="FF00FF"/>
                </a:solidFill>
                <a:latin typeface="Times New Roman" pitchFamily="18" charset="0"/>
              </a:rPr>
              <a:t>（</a:t>
            </a:r>
            <a:r>
              <a:rPr kumimoji="1" lang="en-US" altLang="zh-CN" sz="2400" b="1" dirty="0">
                <a:solidFill>
                  <a:srgbClr val="FF00FF"/>
                </a:solidFill>
                <a:latin typeface="Times New Roman" pitchFamily="18" charset="0"/>
              </a:rPr>
              <a:t>8288</a:t>
            </a:r>
            <a:r>
              <a:rPr kumimoji="1" lang="zh-CN" altLang="en-US" sz="2400" b="1" dirty="0">
                <a:solidFill>
                  <a:srgbClr val="FF00FF"/>
                </a:solidFill>
                <a:latin typeface="Times New Roman" pitchFamily="18" charset="0"/>
              </a:rPr>
              <a:t>译码输入）</a:t>
            </a:r>
          </a:p>
          <a:p>
            <a:pPr marL="627063" lvl="1" indent="-447675">
              <a:spcBef>
                <a:spcPts val="600"/>
              </a:spcBef>
              <a:buSzTx/>
              <a:buFont typeface="Wingdings" pitchFamily="2" charset="2"/>
              <a:buAutoNum type="circleNumDbPlain"/>
            </a:pPr>
            <a:r>
              <a:rPr kumimoji="1" lang="zh-CN" altLang="en-US" sz="2400" b="1" dirty="0">
                <a:solidFill>
                  <a:srgbClr val="0099FF"/>
                </a:solidFill>
                <a:latin typeface="Times New Roman" pitchFamily="18" charset="0"/>
              </a:rPr>
              <a:t>总线请求</a:t>
            </a:r>
            <a:endParaRPr kumimoji="1" lang="zh-CN" altLang="en-US" sz="2400" b="1" dirty="0">
              <a:solidFill>
                <a:srgbClr val="006600"/>
              </a:solidFill>
              <a:latin typeface="Times New Roman" pitchFamily="18" charset="0"/>
            </a:endParaRPr>
          </a:p>
          <a:p>
            <a:pPr marL="627063" lvl="1" indent="-447675">
              <a:spcBef>
                <a:spcPts val="600"/>
              </a:spcBef>
              <a:buSzTx/>
              <a:buFont typeface="Wingdings" pitchFamily="2" charset="2"/>
              <a:buAutoNum type="circleNumDbPlain"/>
            </a:pPr>
            <a:r>
              <a:rPr kumimoji="1" lang="zh-CN" altLang="en-US" sz="2400" b="1" dirty="0">
                <a:solidFill>
                  <a:srgbClr val="0000FF"/>
                </a:solidFill>
                <a:latin typeface="Times New Roman" pitchFamily="18" charset="0"/>
              </a:rPr>
              <a:t>总线封锁</a:t>
            </a:r>
            <a:endParaRPr kumimoji="1" lang="zh-CN" altLang="en-US" sz="2400" b="1" dirty="0">
              <a:solidFill>
                <a:srgbClr val="006600"/>
              </a:solidFill>
              <a:latin typeface="Times New Roman" pitchFamily="18" charset="0"/>
            </a:endParaRPr>
          </a:p>
          <a:p>
            <a:pPr marL="627063" lvl="1" indent="-447675">
              <a:spcBef>
                <a:spcPts val="600"/>
              </a:spcBef>
              <a:buSzTx/>
              <a:buFont typeface="Wingdings" pitchFamily="2" charset="2"/>
              <a:buAutoNum type="circleNumDbPlain"/>
            </a:pPr>
            <a:r>
              <a:rPr kumimoji="1" lang="zh-CN" altLang="en-US" sz="2400" b="1" dirty="0">
                <a:solidFill>
                  <a:srgbClr val="006600"/>
                </a:solidFill>
                <a:latin typeface="Times New Roman" pitchFamily="18" charset="0"/>
              </a:rPr>
              <a:t>指令预取队列状态</a:t>
            </a:r>
          </a:p>
          <a:p>
            <a:pPr marL="627063" lvl="1" indent="-447675">
              <a:buSzTx/>
              <a:buFont typeface="Wingdings" pitchFamily="2" charset="2"/>
              <a:buAutoNum type="circleNumDbPlain"/>
            </a:pPr>
            <a:endParaRPr kumimoji="1" lang="zh-CN" altLang="en-US" sz="2400" b="1" dirty="0">
              <a:solidFill>
                <a:srgbClr val="0000FF"/>
              </a:solidFill>
              <a:latin typeface="Times New Roman" pitchFamily="18" charset="0"/>
            </a:endParaRPr>
          </a:p>
          <a:p>
            <a:pPr marL="627063" lvl="1" indent="-447675">
              <a:buSzTx/>
              <a:buFont typeface="Wingdings" pitchFamily="2" charset="2"/>
              <a:buAutoNum type="circleNumDbPlain"/>
            </a:pPr>
            <a:endParaRPr kumimoji="1" lang="zh-CN" altLang="en-US" sz="2400" b="1" dirty="0">
              <a:solidFill>
                <a:srgbClr val="0099FF"/>
              </a:solidFill>
              <a:latin typeface="Times New Roman" pitchFamily="18" charset="0"/>
            </a:endParaRPr>
          </a:p>
        </p:txBody>
      </p:sp>
      <p:sp>
        <p:nvSpPr>
          <p:cNvPr id="11" name="灯片编号占位符 4"/>
          <p:cNvSpPr>
            <a:spLocks noGrp="1"/>
          </p:cNvSpPr>
          <p:nvPr>
            <p:ph type="sldNum" sz="quarter" idx="11"/>
          </p:nvPr>
        </p:nvSpPr>
        <p:spPr/>
        <p:txBody>
          <a:bodyPr/>
          <a:lstStyle/>
          <a:p>
            <a:fld id="{A3BA9F8C-2552-42FC-B54F-0BB6527AF589}" type="slidenum">
              <a:rPr lang="zh-CN" altLang="en-US"/>
              <a:pPr/>
              <a:t>30</a:t>
            </a:fld>
            <a:endParaRPr lang="en-US" altLang="zh-CN"/>
          </a:p>
        </p:txBody>
      </p:sp>
      <p:pic>
        <p:nvPicPr>
          <p:cNvPr id="785411"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716463" y="404813"/>
            <a:ext cx="4083050" cy="6099175"/>
          </a:xfrm>
          <a:prstGeom prst="rect">
            <a:avLst/>
          </a:prstGeom>
          <a:noFill/>
          <a:ln w="38100" algn="ctr">
            <a:noFill/>
            <a:miter lim="800000"/>
            <a:headEnd/>
            <a:tailEnd type="none" w="med" len="lg"/>
          </a:ln>
          <a:effectLst/>
        </p:spPr>
      </p:pic>
      <p:sp>
        <p:nvSpPr>
          <p:cNvPr id="785413" name="AutoShape 5"/>
          <p:cNvSpPr>
            <a:spLocks noChangeArrowheads="1"/>
          </p:cNvSpPr>
          <p:nvPr/>
        </p:nvSpPr>
        <p:spPr bwMode="auto">
          <a:xfrm>
            <a:off x="7793038" y="3379788"/>
            <a:ext cx="981075" cy="552450"/>
          </a:xfrm>
          <a:prstGeom prst="roundRect">
            <a:avLst>
              <a:gd name="adj" fmla="val 33852"/>
            </a:avLst>
          </a:prstGeom>
          <a:noFill/>
          <a:ln w="38100" algn="ctr">
            <a:solidFill>
              <a:srgbClr val="0099FF"/>
            </a:solidFill>
            <a:round/>
            <a:headEnd/>
            <a:tailEnd type="none" w="med" len="lg"/>
          </a:ln>
          <a:effectLst/>
        </p:spPr>
        <p:txBody>
          <a:bodyPr wrap="none" anchor="ctr"/>
          <a:lstStyle/>
          <a:p>
            <a:endParaRPr lang="zh-CN" altLang="en-US"/>
          </a:p>
        </p:txBody>
      </p:sp>
      <p:sp>
        <p:nvSpPr>
          <p:cNvPr id="785414" name="AutoShape 6"/>
          <p:cNvSpPr>
            <a:spLocks noChangeArrowheads="1"/>
          </p:cNvSpPr>
          <p:nvPr/>
        </p:nvSpPr>
        <p:spPr bwMode="auto">
          <a:xfrm>
            <a:off x="7845425" y="3929063"/>
            <a:ext cx="708025" cy="279400"/>
          </a:xfrm>
          <a:prstGeom prst="roundRect">
            <a:avLst>
              <a:gd name="adj" fmla="val 50000"/>
            </a:avLst>
          </a:prstGeom>
          <a:noFill/>
          <a:ln w="38100" algn="ctr">
            <a:solidFill>
              <a:srgbClr val="0000FF"/>
            </a:solidFill>
            <a:round/>
            <a:headEnd/>
            <a:tailEnd type="none" w="med" len="lg"/>
          </a:ln>
          <a:effectLst/>
        </p:spPr>
        <p:txBody>
          <a:bodyPr wrap="none" anchor="ctr"/>
          <a:lstStyle/>
          <a:p>
            <a:endParaRPr lang="zh-CN" altLang="en-US"/>
          </a:p>
        </p:txBody>
      </p:sp>
      <p:sp>
        <p:nvSpPr>
          <p:cNvPr id="785415" name="AutoShape 7"/>
          <p:cNvSpPr>
            <a:spLocks noChangeArrowheads="1"/>
          </p:cNvSpPr>
          <p:nvPr/>
        </p:nvSpPr>
        <p:spPr bwMode="auto">
          <a:xfrm>
            <a:off x="7843838" y="4203700"/>
            <a:ext cx="473075" cy="773113"/>
          </a:xfrm>
          <a:prstGeom prst="roundRect">
            <a:avLst>
              <a:gd name="adj" fmla="val 33852"/>
            </a:avLst>
          </a:prstGeom>
          <a:noFill/>
          <a:ln w="38100" algn="ctr">
            <a:solidFill>
              <a:srgbClr val="FF00FF"/>
            </a:solidFill>
            <a:round/>
            <a:headEnd/>
            <a:tailEnd type="none" w="med" len="lg"/>
          </a:ln>
          <a:effectLst/>
        </p:spPr>
        <p:txBody>
          <a:bodyPr wrap="none" anchor="ctr"/>
          <a:lstStyle/>
          <a:p>
            <a:endParaRPr lang="zh-CN" altLang="en-US"/>
          </a:p>
        </p:txBody>
      </p:sp>
      <p:sp>
        <p:nvSpPr>
          <p:cNvPr id="785416" name="AutoShape 8"/>
          <p:cNvSpPr>
            <a:spLocks noChangeArrowheads="1"/>
          </p:cNvSpPr>
          <p:nvPr/>
        </p:nvSpPr>
        <p:spPr bwMode="auto">
          <a:xfrm>
            <a:off x="7858125" y="5013325"/>
            <a:ext cx="590550" cy="566738"/>
          </a:xfrm>
          <a:prstGeom prst="roundRect">
            <a:avLst>
              <a:gd name="adj" fmla="val 22407"/>
            </a:avLst>
          </a:prstGeom>
          <a:noFill/>
          <a:ln w="38100" algn="ctr">
            <a:solidFill>
              <a:srgbClr val="33CC33"/>
            </a:solidFill>
            <a:round/>
            <a:headEnd/>
            <a:tailEnd type="none" w="med" len="lg"/>
          </a:ln>
          <a:effectLst/>
        </p:spPr>
        <p:txBody>
          <a:bodyPr wrap="none" anchor="ctr"/>
          <a:lstStyle/>
          <a:p>
            <a:endParaRPr lang="zh-CN" altLang="en-US"/>
          </a:p>
        </p:txBody>
      </p:sp>
      <p:sp>
        <p:nvSpPr>
          <p:cNvPr id="785417" name="AutoShape 9"/>
          <p:cNvSpPr>
            <a:spLocks noChangeArrowheads="1"/>
          </p:cNvSpPr>
          <p:nvPr/>
        </p:nvSpPr>
        <p:spPr bwMode="auto">
          <a:xfrm>
            <a:off x="7805738" y="2622550"/>
            <a:ext cx="708025" cy="279400"/>
          </a:xfrm>
          <a:prstGeom prst="roundRect">
            <a:avLst>
              <a:gd name="adj" fmla="val 50000"/>
            </a:avLst>
          </a:prstGeom>
          <a:noFill/>
          <a:ln w="38100" algn="ctr">
            <a:solidFill>
              <a:srgbClr val="FF6600"/>
            </a:solidFill>
            <a:round/>
            <a:headEnd/>
            <a:tailEnd type="none" w="med" len="lg"/>
          </a:ln>
          <a:effectLst/>
        </p:spPr>
        <p:txBody>
          <a:bodyPr wrap="none" anchor="ctr"/>
          <a:lstStyle/>
          <a:p>
            <a:endParaRPr lang="zh-CN" altLang="en-US"/>
          </a:p>
        </p:txBody>
      </p:sp>
      <p:sp>
        <p:nvSpPr>
          <p:cNvPr id="12" name="任意多边形 11"/>
          <p:cNvSpPr/>
          <p:nvPr/>
        </p:nvSpPr>
        <p:spPr bwMode="auto">
          <a:xfrm>
            <a:off x="3157870" y="2317898"/>
            <a:ext cx="4688958" cy="2179674"/>
          </a:xfrm>
          <a:custGeom>
            <a:avLst/>
            <a:gdLst>
              <a:gd name="connsiteX0" fmla="*/ 0 w 4688958"/>
              <a:gd name="connsiteY0" fmla="*/ 0 h 2179674"/>
              <a:gd name="connsiteX1" fmla="*/ 744279 w 4688958"/>
              <a:gd name="connsiteY1" fmla="*/ 350874 h 2179674"/>
              <a:gd name="connsiteX2" fmla="*/ 1477925 w 4688958"/>
              <a:gd name="connsiteY2" fmla="*/ 1775637 h 2179674"/>
              <a:gd name="connsiteX3" fmla="*/ 4688958 w 4688958"/>
              <a:gd name="connsiteY3" fmla="*/ 2179674 h 2179674"/>
            </a:gdLst>
            <a:ahLst/>
            <a:cxnLst>
              <a:cxn ang="0">
                <a:pos x="connsiteX0" y="connsiteY0"/>
              </a:cxn>
              <a:cxn ang="0">
                <a:pos x="connsiteX1" y="connsiteY1"/>
              </a:cxn>
              <a:cxn ang="0">
                <a:pos x="connsiteX2" y="connsiteY2"/>
              </a:cxn>
              <a:cxn ang="0">
                <a:pos x="connsiteX3" y="connsiteY3"/>
              </a:cxn>
            </a:cxnLst>
            <a:rect l="l" t="t" r="r" b="b"/>
            <a:pathLst>
              <a:path w="4688958" h="2179674">
                <a:moveTo>
                  <a:pt x="0" y="0"/>
                </a:moveTo>
                <a:cubicBezTo>
                  <a:pt x="248979" y="27467"/>
                  <a:pt x="497958" y="54935"/>
                  <a:pt x="744279" y="350874"/>
                </a:cubicBezTo>
                <a:cubicBezTo>
                  <a:pt x="990600" y="646814"/>
                  <a:pt x="820479" y="1470837"/>
                  <a:pt x="1477925" y="1775637"/>
                </a:cubicBezTo>
                <a:cubicBezTo>
                  <a:pt x="2135371" y="2080437"/>
                  <a:pt x="3412164" y="2130055"/>
                  <a:pt x="4688958" y="2179674"/>
                </a:cubicBezTo>
              </a:path>
            </a:pathLst>
          </a:custGeom>
          <a:noFill/>
          <a:ln w="28575" cap="flat" cmpd="sng">
            <a:solidFill>
              <a:srgbClr val="FF3399"/>
            </a:solidFill>
            <a:prstDash val="solid"/>
            <a:round/>
            <a:headEnd type="none" w="med" len="med"/>
            <a:tailEnd type="triangle" w="med" len="lg"/>
          </a:ln>
          <a:effectLst/>
        </p:spPr>
        <p:txBody>
          <a:bodyPr wrap="none" anchor="ctr"/>
          <a:lstStyle/>
          <a:p>
            <a:endParaRPr lang="zh-CN" altLang="en-US"/>
          </a:p>
        </p:txBody>
      </p:sp>
      <p:sp>
        <p:nvSpPr>
          <p:cNvPr id="14" name="任意多边形 13"/>
          <p:cNvSpPr/>
          <p:nvPr/>
        </p:nvSpPr>
        <p:spPr bwMode="auto">
          <a:xfrm>
            <a:off x="2509284" y="3040912"/>
            <a:ext cx="5284381" cy="460098"/>
          </a:xfrm>
          <a:custGeom>
            <a:avLst/>
            <a:gdLst>
              <a:gd name="connsiteX0" fmla="*/ 0 w 5284381"/>
              <a:gd name="connsiteY0" fmla="*/ 0 h 542260"/>
              <a:gd name="connsiteX1" fmla="*/ 3157869 w 5284381"/>
              <a:gd name="connsiteY1" fmla="*/ 180753 h 542260"/>
              <a:gd name="connsiteX2" fmla="*/ 4274288 w 5284381"/>
              <a:gd name="connsiteY2" fmla="*/ 414669 h 542260"/>
              <a:gd name="connsiteX3" fmla="*/ 5284381 w 5284381"/>
              <a:gd name="connsiteY3" fmla="*/ 542260 h 542260"/>
            </a:gdLst>
            <a:ahLst/>
            <a:cxnLst>
              <a:cxn ang="0">
                <a:pos x="connsiteX0" y="connsiteY0"/>
              </a:cxn>
              <a:cxn ang="0">
                <a:pos x="connsiteX1" y="connsiteY1"/>
              </a:cxn>
              <a:cxn ang="0">
                <a:pos x="connsiteX2" y="connsiteY2"/>
              </a:cxn>
              <a:cxn ang="0">
                <a:pos x="connsiteX3" y="connsiteY3"/>
              </a:cxn>
            </a:cxnLst>
            <a:rect l="l" t="t" r="r" b="b"/>
            <a:pathLst>
              <a:path w="5284381" h="542260">
                <a:moveTo>
                  <a:pt x="0" y="0"/>
                </a:moveTo>
                <a:cubicBezTo>
                  <a:pt x="1222744" y="55820"/>
                  <a:pt x="2445488" y="111641"/>
                  <a:pt x="3157869" y="180753"/>
                </a:cubicBezTo>
                <a:cubicBezTo>
                  <a:pt x="3870250" y="249865"/>
                  <a:pt x="3919869" y="354418"/>
                  <a:pt x="4274288" y="414669"/>
                </a:cubicBezTo>
                <a:cubicBezTo>
                  <a:pt x="4628707" y="474920"/>
                  <a:pt x="4956544" y="508590"/>
                  <a:pt x="5284381" y="542260"/>
                </a:cubicBezTo>
              </a:path>
            </a:pathLst>
          </a:custGeom>
          <a:noFill/>
          <a:ln w="28575" cap="flat" cmpd="sng">
            <a:solidFill>
              <a:srgbClr val="3399FF"/>
            </a:solidFill>
            <a:prstDash val="solid"/>
            <a:round/>
            <a:headEnd type="none" w="med" len="med"/>
            <a:tailEnd type="triangle" w="med" len="lg"/>
          </a:ln>
          <a:effectLst/>
        </p:spPr>
        <p:txBody>
          <a:bodyPr wrap="none" anchor="ctr"/>
          <a:lstStyle/>
          <a:p>
            <a:endParaRPr lang="zh-CN" altLang="en-US"/>
          </a:p>
        </p:txBody>
      </p:sp>
      <p:sp>
        <p:nvSpPr>
          <p:cNvPr id="15" name="任意多边形 14"/>
          <p:cNvSpPr/>
          <p:nvPr/>
        </p:nvSpPr>
        <p:spPr bwMode="auto">
          <a:xfrm>
            <a:off x="2466753" y="3466214"/>
            <a:ext cx="5380075" cy="574158"/>
          </a:xfrm>
          <a:custGeom>
            <a:avLst/>
            <a:gdLst>
              <a:gd name="connsiteX0" fmla="*/ 0 w 5380075"/>
              <a:gd name="connsiteY0" fmla="*/ 0 h 574158"/>
              <a:gd name="connsiteX1" fmla="*/ 2700670 w 5380075"/>
              <a:gd name="connsiteY1" fmla="*/ 233916 h 574158"/>
              <a:gd name="connsiteX2" fmla="*/ 5380075 w 5380075"/>
              <a:gd name="connsiteY2" fmla="*/ 574158 h 574158"/>
            </a:gdLst>
            <a:ahLst/>
            <a:cxnLst>
              <a:cxn ang="0">
                <a:pos x="connsiteX0" y="connsiteY0"/>
              </a:cxn>
              <a:cxn ang="0">
                <a:pos x="connsiteX1" y="connsiteY1"/>
              </a:cxn>
              <a:cxn ang="0">
                <a:pos x="connsiteX2" y="connsiteY2"/>
              </a:cxn>
            </a:cxnLst>
            <a:rect l="l" t="t" r="r" b="b"/>
            <a:pathLst>
              <a:path w="5380075" h="574158">
                <a:moveTo>
                  <a:pt x="0" y="0"/>
                </a:moveTo>
                <a:lnTo>
                  <a:pt x="2700670" y="233916"/>
                </a:lnTo>
                <a:cubicBezTo>
                  <a:pt x="3597349" y="329609"/>
                  <a:pt x="4488712" y="451883"/>
                  <a:pt x="5380075" y="574158"/>
                </a:cubicBezTo>
              </a:path>
            </a:pathLst>
          </a:custGeom>
          <a:noFill/>
          <a:ln w="28575" cap="flat" cmpd="sng">
            <a:solidFill>
              <a:srgbClr val="0000FF"/>
            </a:solidFill>
            <a:prstDash val="solid"/>
            <a:round/>
            <a:headEnd type="none" w="med" len="med"/>
            <a:tailEnd type="triangle" w="med" len="lg"/>
          </a:ln>
          <a:effectLst/>
        </p:spPr>
        <p:txBody>
          <a:bodyPr wrap="none" anchor="ctr"/>
          <a:lstStyle/>
          <a:p>
            <a:endParaRPr lang="zh-CN" altLang="en-US"/>
          </a:p>
        </p:txBody>
      </p:sp>
      <p:sp>
        <p:nvSpPr>
          <p:cNvPr id="16" name="任意多边形 15"/>
          <p:cNvSpPr/>
          <p:nvPr/>
        </p:nvSpPr>
        <p:spPr bwMode="auto">
          <a:xfrm>
            <a:off x="3707880" y="3976577"/>
            <a:ext cx="4149580" cy="1324683"/>
          </a:xfrm>
          <a:custGeom>
            <a:avLst/>
            <a:gdLst>
              <a:gd name="connsiteX0" fmla="*/ 0 w 4189227"/>
              <a:gd name="connsiteY0" fmla="*/ 0 h 1201479"/>
              <a:gd name="connsiteX1" fmla="*/ 457200 w 4189227"/>
              <a:gd name="connsiteY1" fmla="*/ 223283 h 1201479"/>
              <a:gd name="connsiteX2" fmla="*/ 1041990 w 4189227"/>
              <a:gd name="connsiteY2" fmla="*/ 903767 h 1201479"/>
              <a:gd name="connsiteX3" fmla="*/ 4189227 w 4189227"/>
              <a:gd name="connsiteY3" fmla="*/ 1201479 h 1201479"/>
            </a:gdLst>
            <a:ahLst/>
            <a:cxnLst>
              <a:cxn ang="0">
                <a:pos x="connsiteX0" y="connsiteY0"/>
              </a:cxn>
              <a:cxn ang="0">
                <a:pos x="connsiteX1" y="connsiteY1"/>
              </a:cxn>
              <a:cxn ang="0">
                <a:pos x="connsiteX2" y="connsiteY2"/>
              </a:cxn>
              <a:cxn ang="0">
                <a:pos x="connsiteX3" y="connsiteY3"/>
              </a:cxn>
            </a:cxnLst>
            <a:rect l="l" t="t" r="r" b="b"/>
            <a:pathLst>
              <a:path w="4189227" h="1201479">
                <a:moveTo>
                  <a:pt x="0" y="0"/>
                </a:moveTo>
                <a:cubicBezTo>
                  <a:pt x="141767" y="36327"/>
                  <a:pt x="283535" y="72655"/>
                  <a:pt x="457200" y="223283"/>
                </a:cubicBezTo>
                <a:cubicBezTo>
                  <a:pt x="630865" y="373911"/>
                  <a:pt x="419986" y="740734"/>
                  <a:pt x="1041990" y="903767"/>
                </a:cubicBezTo>
                <a:cubicBezTo>
                  <a:pt x="1663994" y="1066800"/>
                  <a:pt x="2926610" y="1134139"/>
                  <a:pt x="4189227" y="1201479"/>
                </a:cubicBezTo>
              </a:path>
            </a:pathLst>
          </a:custGeom>
          <a:noFill/>
          <a:ln w="28575" cap="flat" cmpd="sng">
            <a:solidFill>
              <a:srgbClr val="009900"/>
            </a:solidFill>
            <a:prstDash val="solid"/>
            <a:round/>
            <a:headEnd type="none" w="med" len="med"/>
            <a:tailEnd type="triangle" w="med" len="lg"/>
          </a:ln>
          <a:effectLst/>
        </p:spPr>
        <p:txBody>
          <a:bodyPr wrap="none"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p:cNvSpPr>
            <a:spLocks noGrp="1" noChangeArrowheads="1"/>
          </p:cNvSpPr>
          <p:nvPr>
            <p:ph type="title"/>
          </p:nvPr>
        </p:nvSpPr>
        <p:spPr>
          <a:xfrm>
            <a:off x="323850" y="333375"/>
            <a:ext cx="8351838" cy="569913"/>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smtClean="0">
                <a:solidFill>
                  <a:srgbClr val="00007D"/>
                </a:solidFill>
                <a:ea typeface="黑体" pitchFamily="2" charset="-122"/>
              </a:rPr>
              <a:t>8086/8088</a:t>
            </a:r>
            <a:endParaRPr lang="zh-CN" altLang="en-US" sz="2400" b="1" dirty="0">
              <a:solidFill>
                <a:srgbClr val="006600"/>
              </a:solidFill>
              <a:ea typeface="黑体" pitchFamily="2" charset="-122"/>
            </a:endParaRPr>
          </a:p>
        </p:txBody>
      </p:sp>
      <p:sp>
        <p:nvSpPr>
          <p:cNvPr id="794636" name="Rectangle 12"/>
          <p:cNvSpPr>
            <a:spLocks noGrp="1" noChangeArrowheads="1"/>
          </p:cNvSpPr>
          <p:nvPr>
            <p:ph idx="1"/>
          </p:nvPr>
        </p:nvSpPr>
        <p:spPr>
          <a:xfrm>
            <a:off x="277813" y="981075"/>
            <a:ext cx="8686800" cy="5688013"/>
          </a:xfrm>
          <a:noFill/>
          <a:ln/>
        </p:spPr>
        <p:txBody>
          <a:bodyPr/>
          <a:lstStyle/>
          <a:p>
            <a:pPr marL="0" indent="0">
              <a:spcBef>
                <a:spcPts val="600"/>
              </a:spcBef>
              <a:buSzTx/>
              <a:buFont typeface="Wingdings" pitchFamily="2" charset="2"/>
              <a:buNone/>
            </a:pPr>
            <a:r>
              <a:rPr lang="zh-CN" altLang="en-US" sz="2800" b="1" dirty="0">
                <a:latin typeface="Times New Roman" pitchFamily="18" charset="0"/>
              </a:rPr>
              <a:t>总结：</a:t>
            </a:r>
            <a:r>
              <a:rPr lang="en-US" altLang="zh-CN" sz="2800" b="1" dirty="0">
                <a:latin typeface="Times New Roman" pitchFamily="18" charset="0"/>
              </a:rPr>
              <a:t>8088 VS 8086</a:t>
            </a:r>
          </a:p>
          <a:p>
            <a:pPr marL="630238" lvl="1" indent="-450850">
              <a:spcBef>
                <a:spcPts val="600"/>
              </a:spcBef>
              <a:buClr>
                <a:srgbClr val="008000"/>
              </a:buClr>
              <a:buSzTx/>
              <a:buFont typeface="Wingdings" pitchFamily="2" charset="2"/>
              <a:buAutoNum type="arabicPeriod"/>
            </a:pPr>
            <a:r>
              <a:rPr lang="zh-CN" altLang="en-US" b="1" dirty="0">
                <a:latin typeface="Times New Roman" pitchFamily="18" charset="0"/>
              </a:rPr>
              <a:t>指令预取队列：</a:t>
            </a:r>
            <a:r>
              <a:rPr lang="en-US" altLang="zh-CN" b="1" dirty="0" smtClean="0">
                <a:latin typeface="Times New Roman" pitchFamily="18" charset="0"/>
              </a:rPr>
              <a:t>4 Bytes </a:t>
            </a:r>
            <a:r>
              <a:rPr lang="en-US" altLang="zh-CN" b="1" dirty="0" smtClean="0">
                <a:latin typeface="Times New Roman" pitchFamily="18" charset="0"/>
                <a:sym typeface="Wingdings"/>
              </a:rPr>
              <a:t></a:t>
            </a:r>
            <a:r>
              <a:rPr lang="en-US" altLang="zh-CN" b="1" dirty="0" smtClean="0">
                <a:latin typeface="Times New Roman" pitchFamily="18" charset="0"/>
              </a:rPr>
              <a:t> 6 Bytes</a:t>
            </a:r>
            <a:endParaRPr lang="en-US" altLang="zh-CN" b="1" dirty="0">
              <a:latin typeface="Times New Roman" pitchFamily="18" charset="0"/>
            </a:endParaRPr>
          </a:p>
          <a:p>
            <a:pPr marL="630238" lvl="1" indent="-450850">
              <a:spcBef>
                <a:spcPts val="600"/>
              </a:spcBef>
              <a:buClr>
                <a:srgbClr val="008000"/>
              </a:buClr>
              <a:buSzTx/>
              <a:buFont typeface="Wingdings" pitchFamily="2" charset="2"/>
              <a:buAutoNum type="arabicPeriod"/>
            </a:pPr>
            <a:r>
              <a:rPr lang="en-US" altLang="zh-CN" b="1" dirty="0">
                <a:latin typeface="Times New Roman" pitchFamily="18" charset="0"/>
              </a:rPr>
              <a:t>AD7</a:t>
            </a:r>
            <a:r>
              <a:rPr lang="zh-CN" altLang="en-US" b="1" dirty="0">
                <a:latin typeface="Times New Roman" pitchFamily="18" charset="0"/>
              </a:rPr>
              <a:t>～</a:t>
            </a:r>
            <a:r>
              <a:rPr lang="en-US" altLang="zh-CN" b="1" dirty="0">
                <a:latin typeface="Times New Roman" pitchFamily="18" charset="0"/>
              </a:rPr>
              <a:t>AD0</a:t>
            </a:r>
            <a:br>
              <a:rPr lang="en-US" altLang="zh-CN" b="1" dirty="0">
                <a:latin typeface="Times New Roman" pitchFamily="18" charset="0"/>
              </a:rPr>
            </a:br>
            <a:r>
              <a:rPr lang="en-US" altLang="zh-CN" b="1" dirty="0">
                <a:latin typeface="Times New Roman" pitchFamily="18" charset="0"/>
              </a:rPr>
              <a:t>AD15</a:t>
            </a:r>
            <a:r>
              <a:rPr lang="zh-CN" altLang="en-US" b="1" dirty="0">
                <a:latin typeface="Times New Roman" pitchFamily="18" charset="0"/>
              </a:rPr>
              <a:t>～</a:t>
            </a:r>
            <a:r>
              <a:rPr lang="en-US" altLang="zh-CN" b="1" dirty="0">
                <a:latin typeface="Times New Roman" pitchFamily="18" charset="0"/>
              </a:rPr>
              <a:t>AD0 </a:t>
            </a:r>
            <a:r>
              <a:rPr lang="en-US" altLang="zh-CN" b="1" dirty="0" smtClean="0">
                <a:latin typeface="Times New Roman" pitchFamily="18" charset="0"/>
                <a:sym typeface="Wingdings"/>
              </a:rPr>
              <a:t></a:t>
            </a:r>
            <a:r>
              <a:rPr lang="en-US" altLang="zh-CN" b="1" dirty="0" smtClean="0">
                <a:latin typeface="Times New Roman" pitchFamily="18" charset="0"/>
              </a:rPr>
              <a:t> </a:t>
            </a:r>
            <a:r>
              <a:rPr lang="zh-CN" altLang="en-US" b="1" dirty="0" smtClean="0">
                <a:latin typeface="Times New Roman" pitchFamily="18" charset="0"/>
              </a:rPr>
              <a:t>总线传递数据速度</a:t>
            </a:r>
            <a:r>
              <a:rPr lang="zh-CN" altLang="en-US" b="1" dirty="0">
                <a:latin typeface="Times New Roman" pitchFamily="18" charset="0"/>
              </a:rPr>
              <a:t>快</a:t>
            </a:r>
          </a:p>
          <a:p>
            <a:pPr marL="630238" lvl="1" indent="-450850">
              <a:spcBef>
                <a:spcPts val="600"/>
              </a:spcBef>
              <a:buClr>
                <a:srgbClr val="008000"/>
              </a:buClr>
              <a:buSzTx/>
              <a:buFont typeface="Wingdings" pitchFamily="2" charset="2"/>
              <a:buAutoNum type="arabicPeriod"/>
            </a:pPr>
            <a:r>
              <a:rPr lang="en-US" altLang="zh-CN" b="1" dirty="0">
                <a:latin typeface="Times New Roman" pitchFamily="18" charset="0"/>
              </a:rPr>
              <a:t>8088</a:t>
            </a:r>
            <a:r>
              <a:rPr lang="zh-CN" altLang="en-US" b="1" dirty="0">
                <a:latin typeface="Times New Roman" pitchFamily="18" charset="0"/>
              </a:rPr>
              <a:t>：</a:t>
            </a:r>
            <a:r>
              <a:rPr lang="en-US" altLang="zh-CN" b="1" dirty="0">
                <a:latin typeface="Times New Roman" pitchFamily="18" charset="0"/>
              </a:rPr>
              <a:t>SSO</a:t>
            </a:r>
            <a:br>
              <a:rPr lang="en-US" altLang="zh-CN" b="1" dirty="0">
                <a:latin typeface="Times New Roman" pitchFamily="18" charset="0"/>
              </a:rPr>
            </a:br>
            <a:r>
              <a:rPr lang="en-US" altLang="zh-CN" b="1" dirty="0">
                <a:latin typeface="Times New Roman" pitchFamily="18" charset="0"/>
              </a:rPr>
              <a:t>8086</a:t>
            </a:r>
            <a:r>
              <a:rPr lang="zh-CN" altLang="en-US" b="1" dirty="0">
                <a:latin typeface="Times New Roman" pitchFamily="18" charset="0"/>
              </a:rPr>
              <a:t>：</a:t>
            </a:r>
            <a:r>
              <a:rPr lang="en-US" altLang="zh-CN" b="1" dirty="0">
                <a:latin typeface="Times New Roman" pitchFamily="18" charset="0"/>
              </a:rPr>
              <a:t>BHE/S7</a:t>
            </a:r>
          </a:p>
          <a:p>
            <a:pPr marL="630238" lvl="1" indent="-450850">
              <a:spcBef>
                <a:spcPts val="600"/>
              </a:spcBef>
              <a:buClr>
                <a:srgbClr val="008000"/>
              </a:buClr>
              <a:buSzTx/>
              <a:buFont typeface="Wingdings" pitchFamily="2" charset="2"/>
              <a:buAutoNum type="arabicPeriod"/>
            </a:pPr>
            <a:r>
              <a:rPr lang="en-US" altLang="zh-CN" b="1" dirty="0">
                <a:latin typeface="Times New Roman" pitchFamily="18" charset="0"/>
              </a:rPr>
              <a:t>8088</a:t>
            </a:r>
            <a:r>
              <a:rPr lang="zh-CN" altLang="en-US" b="1" dirty="0">
                <a:latin typeface="Times New Roman" pitchFamily="18" charset="0"/>
              </a:rPr>
              <a:t>：</a:t>
            </a:r>
            <a:r>
              <a:rPr lang="en-US" altLang="zh-CN" b="1" dirty="0">
                <a:latin typeface="Times New Roman" pitchFamily="18" charset="0"/>
              </a:rPr>
              <a:t>IO/M</a:t>
            </a:r>
            <a:br>
              <a:rPr lang="en-US" altLang="zh-CN" b="1" dirty="0">
                <a:latin typeface="Times New Roman" pitchFamily="18" charset="0"/>
              </a:rPr>
            </a:br>
            <a:r>
              <a:rPr lang="en-US" altLang="zh-CN" b="1" dirty="0">
                <a:latin typeface="Times New Roman" pitchFamily="18" charset="0"/>
              </a:rPr>
              <a:t>8086</a:t>
            </a:r>
            <a:r>
              <a:rPr lang="zh-CN" altLang="en-US" b="1" dirty="0">
                <a:latin typeface="Times New Roman" pitchFamily="18" charset="0"/>
              </a:rPr>
              <a:t>：</a:t>
            </a:r>
            <a:r>
              <a:rPr lang="en-US" altLang="zh-CN" b="1" dirty="0">
                <a:latin typeface="Times New Roman" pitchFamily="18" charset="0"/>
              </a:rPr>
              <a:t>M/IO</a:t>
            </a:r>
          </a:p>
        </p:txBody>
      </p:sp>
      <p:sp>
        <p:nvSpPr>
          <p:cNvPr id="7" name="灯片编号占位符 4"/>
          <p:cNvSpPr>
            <a:spLocks noGrp="1"/>
          </p:cNvSpPr>
          <p:nvPr>
            <p:ph type="sldNum" sz="quarter" idx="11"/>
          </p:nvPr>
        </p:nvSpPr>
        <p:spPr/>
        <p:txBody>
          <a:bodyPr/>
          <a:lstStyle/>
          <a:p>
            <a:fld id="{4135B874-1746-4660-89D5-82403F24715C}" type="slidenum">
              <a:rPr lang="zh-CN" altLang="en-US"/>
              <a:pPr/>
              <a:t>31</a:t>
            </a:fld>
            <a:endParaRPr lang="en-US" altLang="zh-CN"/>
          </a:p>
        </p:txBody>
      </p:sp>
      <p:sp>
        <p:nvSpPr>
          <p:cNvPr id="794637" name="Line 13"/>
          <p:cNvSpPr>
            <a:spLocks noChangeShapeType="1"/>
          </p:cNvSpPr>
          <p:nvPr/>
        </p:nvSpPr>
        <p:spPr bwMode="auto">
          <a:xfrm>
            <a:off x="2515333" y="4383699"/>
            <a:ext cx="361950" cy="0"/>
          </a:xfrm>
          <a:prstGeom prst="line">
            <a:avLst/>
          </a:prstGeom>
          <a:noFill/>
          <a:ln w="38100">
            <a:solidFill>
              <a:schemeClr val="tx1"/>
            </a:solidFill>
            <a:round/>
            <a:headEnd/>
            <a:tailEnd type="none" w="med" len="lg"/>
          </a:ln>
          <a:effectLst/>
        </p:spPr>
        <p:txBody>
          <a:bodyPr wrap="none" anchor="ctr"/>
          <a:lstStyle/>
          <a:p>
            <a:endParaRPr lang="zh-CN" altLang="en-US"/>
          </a:p>
        </p:txBody>
      </p:sp>
      <p:sp>
        <p:nvSpPr>
          <p:cNvPr id="794638" name="Line 14"/>
          <p:cNvSpPr>
            <a:spLocks noChangeShapeType="1"/>
          </p:cNvSpPr>
          <p:nvPr/>
        </p:nvSpPr>
        <p:spPr bwMode="auto">
          <a:xfrm>
            <a:off x="2599592" y="3954341"/>
            <a:ext cx="295275" cy="0"/>
          </a:xfrm>
          <a:prstGeom prst="line">
            <a:avLst/>
          </a:prstGeom>
          <a:noFill/>
          <a:ln w="38100">
            <a:solidFill>
              <a:schemeClr val="tx1"/>
            </a:solidFill>
            <a:round/>
            <a:headEnd/>
            <a:tailEnd type="none" w="med" len="lg"/>
          </a:ln>
          <a:effectLst/>
        </p:spPr>
        <p:txBody>
          <a:bodyPr wrap="none" anchor="ctr"/>
          <a:lstStyle/>
          <a:p>
            <a:endParaRPr lang="zh-CN" altLang="en-US"/>
          </a:p>
        </p:txBody>
      </p:sp>
      <p:sp>
        <p:nvSpPr>
          <p:cNvPr id="8" name="Line 14"/>
          <p:cNvSpPr>
            <a:spLocks noChangeShapeType="1"/>
          </p:cNvSpPr>
          <p:nvPr/>
        </p:nvSpPr>
        <p:spPr bwMode="auto">
          <a:xfrm>
            <a:off x="2085957" y="3027468"/>
            <a:ext cx="640159" cy="0"/>
          </a:xfrm>
          <a:prstGeom prst="line">
            <a:avLst/>
          </a:prstGeom>
          <a:noFill/>
          <a:ln w="38100">
            <a:solidFill>
              <a:schemeClr val="tx1"/>
            </a:solidFill>
            <a:round/>
            <a:headEnd/>
            <a:tailEnd type="none" w="med" len="lg"/>
          </a:ln>
          <a:effectLst/>
        </p:spPr>
        <p:txBody>
          <a:bodyPr wrap="none" anchor="ctr"/>
          <a:lstStyle/>
          <a:p>
            <a:endParaRPr lang="zh-CN" altLang="en-US"/>
          </a:p>
        </p:txBody>
      </p:sp>
      <p:sp>
        <p:nvSpPr>
          <p:cNvPr id="9" name="Line 14"/>
          <p:cNvSpPr>
            <a:spLocks noChangeShapeType="1"/>
          </p:cNvSpPr>
          <p:nvPr/>
        </p:nvSpPr>
        <p:spPr bwMode="auto">
          <a:xfrm>
            <a:off x="2094751" y="3443978"/>
            <a:ext cx="694660" cy="0"/>
          </a:xfrm>
          <a:prstGeom prst="line">
            <a:avLst/>
          </a:prstGeom>
          <a:noFill/>
          <a:ln w="38100">
            <a:solidFill>
              <a:schemeClr val="tx1"/>
            </a:solidFill>
            <a:round/>
            <a:headEnd/>
            <a:tailEnd type="none" w="med" len="lg"/>
          </a:ln>
          <a:effectLst/>
        </p:spPr>
        <p:txBody>
          <a:bodyPr wrap="none"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41" name="Rectangle 5"/>
          <p:cNvSpPr>
            <a:spLocks noGrp="1" noChangeArrowheads="1"/>
          </p:cNvSpPr>
          <p:nvPr>
            <p:ph type="title"/>
          </p:nvPr>
        </p:nvSpPr>
        <p:spPr>
          <a:xfrm>
            <a:off x="323850" y="333375"/>
            <a:ext cx="8351838" cy="1027113"/>
          </a:xfrm>
          <a:noFill/>
          <a:ln/>
        </p:spPr>
        <p:txBody>
          <a:bodyPr anchor="t"/>
          <a:lstStyle/>
          <a:p>
            <a:r>
              <a:rPr lang="en-US" altLang="zh-CN" sz="2800" b="1" dirty="0">
                <a:solidFill>
                  <a:schemeClr val="bg2"/>
                </a:solidFill>
                <a:ea typeface="黑体" pitchFamily="2" charset="-122"/>
              </a:rPr>
              <a:t>2.1 </a:t>
            </a:r>
            <a:r>
              <a:rPr lang="zh-CN" altLang="en-US" sz="2800" b="1" dirty="0" smtClean="0">
                <a:solidFill>
                  <a:schemeClr val="bg2"/>
                </a:solidFill>
                <a:ea typeface="黑体" pitchFamily="2" charset="-122"/>
              </a:rPr>
              <a:t>单核处理器</a:t>
            </a:r>
            <a:r>
              <a:rPr lang="en-US" altLang="zh-CN" sz="2800" b="1" dirty="0" smtClean="0">
                <a:solidFill>
                  <a:schemeClr val="bg2"/>
                </a:solidFill>
                <a:ea typeface="黑体" pitchFamily="2" charset="-122"/>
              </a:rPr>
              <a:t>8086/8088     </a:t>
            </a:r>
            <a:r>
              <a:rPr lang="en-US" altLang="zh-CN" sz="2400" b="1" dirty="0" smtClean="0">
                <a:solidFill>
                  <a:srgbClr val="006600"/>
                </a:solidFill>
                <a:ea typeface="黑体" pitchFamily="2" charset="-122"/>
              </a:rPr>
              <a:t>2.1.5 </a:t>
            </a:r>
            <a:r>
              <a:rPr lang="zh-CN" altLang="en-US" sz="2400" b="1" dirty="0" smtClean="0">
                <a:solidFill>
                  <a:srgbClr val="006600"/>
                </a:solidFill>
                <a:ea typeface="黑体" pitchFamily="2" charset="-122"/>
              </a:rPr>
              <a:t>工作时序</a:t>
            </a:r>
            <a:endParaRPr lang="zh-CN" altLang="en-US" sz="2400" b="1" dirty="0">
              <a:solidFill>
                <a:srgbClr val="006600"/>
              </a:solidFill>
              <a:ea typeface="黑体" pitchFamily="2" charset="-122"/>
            </a:endParaRPr>
          </a:p>
        </p:txBody>
      </p:sp>
      <p:sp>
        <p:nvSpPr>
          <p:cNvPr id="705539" name="Rectangle 3"/>
          <p:cNvSpPr>
            <a:spLocks noGrp="1" noChangeArrowheads="1"/>
          </p:cNvSpPr>
          <p:nvPr>
            <p:ph idx="1"/>
          </p:nvPr>
        </p:nvSpPr>
        <p:spPr>
          <a:xfrm>
            <a:off x="457200" y="981075"/>
            <a:ext cx="8686800" cy="5616575"/>
          </a:xfrm>
        </p:spPr>
        <p:txBody>
          <a:bodyPr/>
          <a:lstStyle/>
          <a:p>
            <a:pPr marL="444500" indent="-444500">
              <a:buSzTx/>
              <a:buFont typeface="Wingdings" pitchFamily="2" charset="2"/>
              <a:buAutoNum type="arabicPeriod"/>
            </a:pPr>
            <a:r>
              <a:rPr lang="zh-CN" altLang="en-US" sz="2800" b="1" dirty="0">
                <a:solidFill>
                  <a:schemeClr val="bg2"/>
                </a:solidFill>
              </a:rPr>
              <a:t>基本概念</a:t>
            </a:r>
          </a:p>
          <a:p>
            <a:pPr marL="1079500" lvl="1" indent="-455613">
              <a:buClr>
                <a:srgbClr val="008000"/>
              </a:buClr>
              <a:buSzTx/>
              <a:buFont typeface="Wingdings" pitchFamily="2" charset="2"/>
              <a:buAutoNum type="circleNumDbPlain"/>
            </a:pPr>
            <a:r>
              <a:rPr lang="zh-CN" altLang="en-US" b="1" dirty="0" smtClean="0">
                <a:solidFill>
                  <a:srgbClr val="FF6600"/>
                </a:solidFill>
                <a:latin typeface="Times New Roman" pitchFamily="18" charset="0"/>
              </a:rPr>
              <a:t>时钟周期</a:t>
            </a:r>
            <a:r>
              <a:rPr lang="zh-CN" altLang="en-US" b="1" dirty="0" smtClean="0">
                <a:solidFill>
                  <a:srgbClr val="008000"/>
                </a:solidFill>
                <a:latin typeface="Times New Roman" pitchFamily="18" charset="0"/>
              </a:rPr>
              <a:t>：</a:t>
            </a:r>
            <a:r>
              <a:rPr lang="en-US" altLang="zh-CN" b="1" dirty="0" smtClean="0">
                <a:solidFill>
                  <a:srgbClr val="008000"/>
                </a:solidFill>
                <a:latin typeface="Times New Roman" pitchFamily="18" charset="0"/>
              </a:rPr>
              <a:t>CPU</a:t>
            </a:r>
            <a:r>
              <a:rPr lang="zh-CN" altLang="en-US" b="1" dirty="0" smtClean="0">
                <a:solidFill>
                  <a:srgbClr val="008000"/>
                </a:solidFill>
                <a:latin typeface="Times New Roman" pitchFamily="18" charset="0"/>
              </a:rPr>
              <a:t>处理动作的最小单位</a:t>
            </a:r>
          </a:p>
          <a:p>
            <a:pPr marL="1079500" lvl="1" indent="-455613">
              <a:buClr>
                <a:srgbClr val="008000"/>
              </a:buClr>
              <a:buSzTx/>
              <a:buFont typeface="Wingdings" pitchFamily="2" charset="2"/>
              <a:buAutoNum type="circleNumDbPlain"/>
            </a:pPr>
            <a:r>
              <a:rPr lang="zh-CN" altLang="en-US" b="1" dirty="0" smtClean="0">
                <a:solidFill>
                  <a:srgbClr val="FF6600"/>
                </a:solidFill>
                <a:latin typeface="Times New Roman" pitchFamily="18" charset="0"/>
              </a:rPr>
              <a:t>总线周期</a:t>
            </a:r>
            <a:r>
              <a:rPr lang="zh-CN" altLang="en-US" b="1" dirty="0" smtClean="0">
                <a:solidFill>
                  <a:srgbClr val="008000"/>
                </a:solidFill>
                <a:latin typeface="Times New Roman" pitchFamily="18" charset="0"/>
              </a:rPr>
              <a:t>：存储器读写、</a:t>
            </a:r>
            <a:r>
              <a:rPr lang="en-US" altLang="zh-CN" b="1" dirty="0" smtClean="0">
                <a:solidFill>
                  <a:srgbClr val="008000"/>
                </a:solidFill>
                <a:latin typeface="Times New Roman" pitchFamily="18" charset="0"/>
              </a:rPr>
              <a:t>I/O</a:t>
            </a:r>
            <a:r>
              <a:rPr lang="zh-CN" altLang="en-US" b="1" dirty="0" smtClean="0">
                <a:solidFill>
                  <a:srgbClr val="008000"/>
                </a:solidFill>
                <a:latin typeface="Times New Roman" pitchFamily="18" charset="0"/>
              </a:rPr>
              <a:t>读写、中断响应</a:t>
            </a:r>
          </a:p>
          <a:p>
            <a:pPr marL="1079500" lvl="1" indent="-455613">
              <a:buClr>
                <a:srgbClr val="008000"/>
              </a:buClr>
              <a:buSzTx/>
              <a:buFont typeface="Wingdings" pitchFamily="2" charset="2"/>
              <a:buAutoNum type="circleNumDbPlain"/>
            </a:pPr>
            <a:r>
              <a:rPr lang="zh-CN" altLang="en-US" b="1" dirty="0" smtClean="0">
                <a:solidFill>
                  <a:srgbClr val="FF6600"/>
                </a:solidFill>
                <a:latin typeface="Times New Roman" pitchFamily="18" charset="0"/>
              </a:rPr>
              <a:t>指令周期</a:t>
            </a:r>
            <a:r>
              <a:rPr lang="zh-CN" altLang="en-US" b="1" dirty="0">
                <a:solidFill>
                  <a:srgbClr val="008000"/>
                </a:solidFill>
                <a:latin typeface="Times New Roman" pitchFamily="18" charset="0"/>
              </a:rPr>
              <a:t>：取指＋执行</a:t>
            </a:r>
          </a:p>
          <a:p>
            <a:pPr marL="444500" indent="-444500">
              <a:buSzTx/>
              <a:buFont typeface="Wingdings" pitchFamily="2" charset="2"/>
              <a:buAutoNum type="arabicPeriod"/>
            </a:pPr>
            <a:r>
              <a:rPr lang="zh-CN" altLang="en-US" sz="2800" b="1" dirty="0" smtClean="0">
                <a:solidFill>
                  <a:schemeClr val="bg2"/>
                </a:solidFill>
              </a:rPr>
              <a:t>为什么</a:t>
            </a:r>
            <a:r>
              <a:rPr lang="zh-CN" altLang="en-US" sz="2800" b="1" dirty="0">
                <a:solidFill>
                  <a:schemeClr val="bg2"/>
                </a:solidFill>
              </a:rPr>
              <a:t>要研究时序</a:t>
            </a:r>
          </a:p>
          <a:p>
            <a:pPr marL="1079500" lvl="1" indent="-455613">
              <a:buClr>
                <a:srgbClr val="008000"/>
              </a:buClr>
              <a:buSzTx/>
              <a:buFont typeface="Wingdings" pitchFamily="2" charset="2"/>
              <a:buAutoNum type="circleNumDbPlain"/>
            </a:pPr>
            <a:r>
              <a:rPr lang="zh-CN" altLang="en-US" b="1" dirty="0">
                <a:solidFill>
                  <a:srgbClr val="008000"/>
                </a:solidFill>
                <a:latin typeface="Times New Roman" pitchFamily="18" charset="0"/>
              </a:rPr>
              <a:t>了解</a:t>
            </a:r>
            <a:r>
              <a:rPr lang="en-US" altLang="zh-CN" b="1" dirty="0">
                <a:solidFill>
                  <a:srgbClr val="008000"/>
                </a:solidFill>
                <a:latin typeface="Times New Roman" pitchFamily="18" charset="0"/>
              </a:rPr>
              <a:t>CPU</a:t>
            </a:r>
            <a:r>
              <a:rPr lang="zh-CN" altLang="en-US" b="1" dirty="0">
                <a:solidFill>
                  <a:srgbClr val="008000"/>
                </a:solidFill>
                <a:latin typeface="Times New Roman" pitchFamily="18" charset="0"/>
              </a:rPr>
              <a:t>工作时各引脚信号的相对时间关系：</a:t>
            </a:r>
            <a:br>
              <a:rPr lang="zh-CN" altLang="en-US" b="1" dirty="0">
                <a:solidFill>
                  <a:srgbClr val="008000"/>
                </a:solidFill>
                <a:latin typeface="Times New Roman" pitchFamily="18" charset="0"/>
              </a:rPr>
            </a:br>
            <a:r>
              <a:rPr lang="zh-CN" altLang="en-US" b="1" dirty="0">
                <a:solidFill>
                  <a:srgbClr val="008000"/>
                </a:solidFill>
                <a:latin typeface="Times New Roman" pitchFamily="18" charset="0"/>
              </a:rPr>
              <a:t> </a:t>
            </a:r>
            <a:r>
              <a:rPr lang="en-US" altLang="zh-CN" b="1" dirty="0">
                <a:solidFill>
                  <a:srgbClr val="008000"/>
                </a:solidFill>
                <a:latin typeface="Times New Roman" pitchFamily="18" charset="0"/>
              </a:rPr>
              <a:t>CPU</a:t>
            </a:r>
            <a:r>
              <a:rPr lang="zh-CN" altLang="en-US" b="1" dirty="0">
                <a:solidFill>
                  <a:srgbClr val="008000"/>
                </a:solidFill>
                <a:latin typeface="Times New Roman" pitchFamily="18" charset="0"/>
              </a:rPr>
              <a:t>与存储器、</a:t>
            </a:r>
            <a:r>
              <a:rPr lang="en-US" altLang="zh-CN" b="1" dirty="0">
                <a:solidFill>
                  <a:srgbClr val="008000"/>
                </a:solidFill>
                <a:latin typeface="Times New Roman" pitchFamily="18" charset="0"/>
              </a:rPr>
              <a:t>I/O</a:t>
            </a:r>
            <a:r>
              <a:rPr lang="zh-CN" altLang="en-US" b="1" dirty="0">
                <a:solidFill>
                  <a:srgbClr val="008000"/>
                </a:solidFill>
                <a:latin typeface="Times New Roman" pitchFamily="18" charset="0"/>
              </a:rPr>
              <a:t>等的时序配合</a:t>
            </a:r>
          </a:p>
          <a:p>
            <a:pPr marL="1079500" lvl="1" indent="-455613">
              <a:buClr>
                <a:srgbClr val="008000"/>
              </a:buClr>
              <a:buSzTx/>
              <a:buFont typeface="Wingdings" pitchFamily="2" charset="2"/>
              <a:buAutoNum type="circleNumDbPlain"/>
            </a:pPr>
            <a:r>
              <a:rPr lang="zh-CN" altLang="en-US" b="1" dirty="0">
                <a:solidFill>
                  <a:srgbClr val="008000"/>
                </a:solidFill>
                <a:latin typeface="Times New Roman" pitchFamily="18" charset="0"/>
              </a:rPr>
              <a:t>深入了解指令的执行过程</a:t>
            </a:r>
          </a:p>
          <a:p>
            <a:pPr marL="1079500" lvl="1" indent="-455613">
              <a:buClr>
                <a:srgbClr val="008000"/>
              </a:buClr>
              <a:buSzTx/>
              <a:buFont typeface="Wingdings" pitchFamily="2" charset="2"/>
              <a:buAutoNum type="circleNumDbPlain"/>
            </a:pPr>
            <a:r>
              <a:rPr lang="zh-CN" altLang="en-US" b="1" dirty="0">
                <a:solidFill>
                  <a:srgbClr val="008000"/>
                </a:solidFill>
                <a:latin typeface="Times New Roman" pitchFamily="18" charset="0"/>
              </a:rPr>
              <a:t>实时控制：精确计算程序运行时间</a:t>
            </a:r>
          </a:p>
          <a:p>
            <a:pPr marL="444500" indent="-444500">
              <a:buSzTx/>
              <a:buFont typeface="Wingdings" pitchFamily="2" charset="2"/>
              <a:buAutoNum type="arabicPeriod"/>
            </a:pPr>
            <a:r>
              <a:rPr lang="zh-CN" altLang="en-US" sz="2800" b="1" dirty="0">
                <a:solidFill>
                  <a:schemeClr val="bg2"/>
                </a:solidFill>
              </a:rPr>
              <a:t>典型</a:t>
            </a:r>
            <a:r>
              <a:rPr lang="en-US" altLang="zh-CN" sz="2800" b="1" dirty="0">
                <a:solidFill>
                  <a:srgbClr val="FF0066"/>
                </a:solidFill>
              </a:rPr>
              <a:t>8086</a:t>
            </a:r>
            <a:r>
              <a:rPr lang="en-US" altLang="zh-CN" sz="2800" b="1" dirty="0">
                <a:solidFill>
                  <a:schemeClr val="bg2"/>
                </a:solidFill>
              </a:rPr>
              <a:t>/</a:t>
            </a:r>
            <a:r>
              <a:rPr lang="en-US" altLang="zh-CN" sz="2800" b="1" dirty="0">
                <a:solidFill>
                  <a:srgbClr val="0000FF"/>
                </a:solidFill>
              </a:rPr>
              <a:t>8088</a:t>
            </a:r>
            <a:r>
              <a:rPr lang="zh-CN" altLang="en-US" sz="2800" b="1" dirty="0">
                <a:solidFill>
                  <a:schemeClr val="bg2"/>
                </a:solidFill>
              </a:rPr>
              <a:t>时序分析</a:t>
            </a:r>
          </a:p>
        </p:txBody>
      </p:sp>
      <p:sp>
        <p:nvSpPr>
          <p:cNvPr id="5" name="灯片编号占位符 4"/>
          <p:cNvSpPr>
            <a:spLocks noGrp="1"/>
          </p:cNvSpPr>
          <p:nvPr>
            <p:ph type="sldNum" sz="quarter" idx="11"/>
          </p:nvPr>
        </p:nvSpPr>
        <p:spPr/>
        <p:txBody>
          <a:bodyPr/>
          <a:lstStyle/>
          <a:p>
            <a:fld id="{514C109C-5D3C-4974-B1D5-336D906A0BBC}" type="slidenum">
              <a:rPr lang="zh-CN" altLang="en-US"/>
              <a:pPr/>
              <a:t>32</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2"/>
          <p:cNvSpPr>
            <a:spLocks noGrp="1" noChangeArrowheads="1"/>
          </p:cNvSpPr>
          <p:nvPr>
            <p:ph type="title"/>
          </p:nvPr>
        </p:nvSpPr>
        <p:spPr>
          <a:xfrm>
            <a:off x="323849" y="333375"/>
            <a:ext cx="8658225" cy="1027113"/>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8086/8088     </a:t>
            </a:r>
            <a:r>
              <a:rPr lang="en-US" altLang="zh-CN" sz="2400" b="1" dirty="0">
                <a:solidFill>
                  <a:srgbClr val="006600"/>
                </a:solidFill>
                <a:ea typeface="黑体" pitchFamily="2" charset="-122"/>
              </a:rPr>
              <a:t>2.1.5 </a:t>
            </a:r>
            <a:r>
              <a:rPr lang="zh-CN" altLang="en-US" sz="2400" b="1" dirty="0">
                <a:solidFill>
                  <a:srgbClr val="006600"/>
                </a:solidFill>
                <a:ea typeface="黑体" pitchFamily="2" charset="-122"/>
              </a:rPr>
              <a:t>工作时序</a:t>
            </a:r>
            <a:r>
              <a:rPr lang="zh-CN" altLang="en-US" sz="2400" b="1" dirty="0" smtClean="0">
                <a:solidFill>
                  <a:srgbClr val="006600"/>
                </a:solidFill>
                <a:ea typeface="黑体" pitchFamily="2" charset="-122"/>
              </a:rPr>
              <a:t>：主存</a:t>
            </a:r>
            <a:r>
              <a:rPr lang="zh-CN" altLang="en-US" sz="2400" b="1" dirty="0">
                <a:solidFill>
                  <a:srgbClr val="006600"/>
                </a:solidFill>
                <a:ea typeface="黑体" pitchFamily="2" charset="-122"/>
              </a:rPr>
              <a:t>读时序</a:t>
            </a:r>
          </a:p>
        </p:txBody>
      </p:sp>
      <p:sp>
        <p:nvSpPr>
          <p:cNvPr id="162" name="灯片编号占位符 4"/>
          <p:cNvSpPr>
            <a:spLocks noGrp="1"/>
          </p:cNvSpPr>
          <p:nvPr>
            <p:ph type="sldNum" sz="quarter" idx="11"/>
          </p:nvPr>
        </p:nvSpPr>
        <p:spPr/>
        <p:txBody>
          <a:bodyPr/>
          <a:lstStyle/>
          <a:p>
            <a:fld id="{1E2B37EE-1AAF-43F7-9B58-422E9BB0E075}" type="slidenum">
              <a:rPr lang="zh-CN" altLang="en-US"/>
              <a:pPr/>
              <a:t>33</a:t>
            </a:fld>
            <a:endParaRPr lang="en-US" altLang="zh-CN"/>
          </a:p>
        </p:txBody>
      </p:sp>
      <p:sp>
        <p:nvSpPr>
          <p:cNvPr id="692677" name="Line 453"/>
          <p:cNvSpPr>
            <a:spLocks noChangeShapeType="1"/>
          </p:cNvSpPr>
          <p:nvPr/>
        </p:nvSpPr>
        <p:spPr bwMode="auto">
          <a:xfrm>
            <a:off x="3492500" y="1593850"/>
            <a:ext cx="0" cy="2193925"/>
          </a:xfrm>
          <a:prstGeom prst="line">
            <a:avLst/>
          </a:prstGeom>
          <a:noFill/>
          <a:ln w="19050">
            <a:solidFill>
              <a:srgbClr val="FF0000"/>
            </a:solidFill>
            <a:round/>
            <a:headEnd/>
            <a:tailEnd type="none" w="med" len="lg"/>
          </a:ln>
          <a:effectLst/>
        </p:spPr>
        <p:txBody>
          <a:bodyPr wrap="none" anchor="ctr"/>
          <a:lstStyle/>
          <a:p>
            <a:endParaRPr lang="zh-CN" altLang="en-US"/>
          </a:p>
        </p:txBody>
      </p:sp>
      <p:sp>
        <p:nvSpPr>
          <p:cNvPr id="692235" name="Line 11"/>
          <p:cNvSpPr>
            <a:spLocks noChangeShapeType="1"/>
          </p:cNvSpPr>
          <p:nvPr/>
        </p:nvSpPr>
        <p:spPr bwMode="auto">
          <a:xfrm flipV="1">
            <a:off x="2266950"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236" name="Line 12"/>
          <p:cNvSpPr>
            <a:spLocks noChangeShapeType="1"/>
          </p:cNvSpPr>
          <p:nvPr/>
        </p:nvSpPr>
        <p:spPr bwMode="auto">
          <a:xfrm>
            <a:off x="2338388" y="1166813"/>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237" name="Line 13"/>
          <p:cNvSpPr>
            <a:spLocks noChangeShapeType="1"/>
          </p:cNvSpPr>
          <p:nvPr/>
        </p:nvSpPr>
        <p:spPr bwMode="auto">
          <a:xfrm>
            <a:off x="2771775"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81" name="Line 257"/>
          <p:cNvSpPr>
            <a:spLocks noChangeShapeType="1"/>
          </p:cNvSpPr>
          <p:nvPr/>
        </p:nvSpPr>
        <p:spPr bwMode="auto">
          <a:xfrm>
            <a:off x="1835150" y="1455738"/>
            <a:ext cx="433388"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82" name="Line 258"/>
          <p:cNvSpPr>
            <a:spLocks noChangeShapeType="1"/>
          </p:cNvSpPr>
          <p:nvPr/>
        </p:nvSpPr>
        <p:spPr bwMode="auto">
          <a:xfrm>
            <a:off x="2843213" y="1455738"/>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83" name="Line 259"/>
          <p:cNvSpPr>
            <a:spLocks noChangeShapeType="1"/>
          </p:cNvSpPr>
          <p:nvPr/>
        </p:nvSpPr>
        <p:spPr bwMode="auto">
          <a:xfrm flipV="1">
            <a:off x="3276600"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84" name="Line 260"/>
          <p:cNvSpPr>
            <a:spLocks noChangeShapeType="1"/>
          </p:cNvSpPr>
          <p:nvPr/>
        </p:nvSpPr>
        <p:spPr bwMode="auto">
          <a:xfrm>
            <a:off x="3348038" y="1166813"/>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85" name="Line 261"/>
          <p:cNvSpPr>
            <a:spLocks noChangeShapeType="1"/>
          </p:cNvSpPr>
          <p:nvPr/>
        </p:nvSpPr>
        <p:spPr bwMode="auto">
          <a:xfrm>
            <a:off x="3781425"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86" name="Line 262"/>
          <p:cNvSpPr>
            <a:spLocks noChangeShapeType="1"/>
          </p:cNvSpPr>
          <p:nvPr/>
        </p:nvSpPr>
        <p:spPr bwMode="auto">
          <a:xfrm>
            <a:off x="3852863" y="1455738"/>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87" name="Line 263"/>
          <p:cNvSpPr>
            <a:spLocks noChangeShapeType="1"/>
          </p:cNvSpPr>
          <p:nvPr/>
        </p:nvSpPr>
        <p:spPr bwMode="auto">
          <a:xfrm flipV="1">
            <a:off x="4284663" y="1166813"/>
            <a:ext cx="71437"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88" name="Line 264"/>
          <p:cNvSpPr>
            <a:spLocks noChangeShapeType="1"/>
          </p:cNvSpPr>
          <p:nvPr/>
        </p:nvSpPr>
        <p:spPr bwMode="auto">
          <a:xfrm>
            <a:off x="4356100" y="1166813"/>
            <a:ext cx="433388"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89" name="Line 265"/>
          <p:cNvSpPr>
            <a:spLocks noChangeShapeType="1"/>
          </p:cNvSpPr>
          <p:nvPr/>
        </p:nvSpPr>
        <p:spPr bwMode="auto">
          <a:xfrm>
            <a:off x="4789488" y="1166813"/>
            <a:ext cx="71437"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90" name="Line 266"/>
          <p:cNvSpPr>
            <a:spLocks noChangeShapeType="1"/>
          </p:cNvSpPr>
          <p:nvPr/>
        </p:nvSpPr>
        <p:spPr bwMode="auto">
          <a:xfrm>
            <a:off x="4860925" y="1455738"/>
            <a:ext cx="433388"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91" name="Line 267"/>
          <p:cNvSpPr>
            <a:spLocks noChangeShapeType="1"/>
          </p:cNvSpPr>
          <p:nvPr/>
        </p:nvSpPr>
        <p:spPr bwMode="auto">
          <a:xfrm flipV="1">
            <a:off x="5292725"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92" name="Line 268"/>
          <p:cNvSpPr>
            <a:spLocks noChangeShapeType="1"/>
          </p:cNvSpPr>
          <p:nvPr/>
        </p:nvSpPr>
        <p:spPr bwMode="auto">
          <a:xfrm>
            <a:off x="5364163" y="1166813"/>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93" name="Line 269"/>
          <p:cNvSpPr>
            <a:spLocks noChangeShapeType="1"/>
          </p:cNvSpPr>
          <p:nvPr/>
        </p:nvSpPr>
        <p:spPr bwMode="auto">
          <a:xfrm>
            <a:off x="5797550"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94" name="Line 270"/>
          <p:cNvSpPr>
            <a:spLocks noChangeShapeType="1"/>
          </p:cNvSpPr>
          <p:nvPr/>
        </p:nvSpPr>
        <p:spPr bwMode="auto">
          <a:xfrm>
            <a:off x="5868988" y="1455738"/>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95" name="Line 271"/>
          <p:cNvSpPr>
            <a:spLocks noChangeShapeType="1"/>
          </p:cNvSpPr>
          <p:nvPr/>
        </p:nvSpPr>
        <p:spPr bwMode="auto">
          <a:xfrm flipV="1">
            <a:off x="6302375"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96" name="Line 272"/>
          <p:cNvSpPr>
            <a:spLocks noChangeShapeType="1"/>
          </p:cNvSpPr>
          <p:nvPr/>
        </p:nvSpPr>
        <p:spPr bwMode="auto">
          <a:xfrm>
            <a:off x="6373813" y="1166813"/>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97" name="Line 273"/>
          <p:cNvSpPr>
            <a:spLocks noChangeShapeType="1"/>
          </p:cNvSpPr>
          <p:nvPr/>
        </p:nvSpPr>
        <p:spPr bwMode="auto">
          <a:xfrm>
            <a:off x="6807200"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98" name="Line 274"/>
          <p:cNvSpPr>
            <a:spLocks noChangeShapeType="1"/>
          </p:cNvSpPr>
          <p:nvPr/>
        </p:nvSpPr>
        <p:spPr bwMode="auto">
          <a:xfrm>
            <a:off x="6878638" y="1455738"/>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grpSp>
        <p:nvGrpSpPr>
          <p:cNvPr id="692527" name="Group 303"/>
          <p:cNvGrpSpPr>
            <a:grpSpLocks/>
          </p:cNvGrpSpPr>
          <p:nvPr/>
        </p:nvGrpSpPr>
        <p:grpSpPr bwMode="auto">
          <a:xfrm>
            <a:off x="2803525" y="987425"/>
            <a:ext cx="5041900" cy="5761038"/>
            <a:chOff x="1766" y="572"/>
            <a:chExt cx="3176" cy="3434"/>
          </a:xfrm>
        </p:grpSpPr>
        <p:sp>
          <p:nvSpPr>
            <p:cNvPr id="692503" name="Line 279"/>
            <p:cNvSpPr>
              <a:spLocks noChangeShapeType="1"/>
            </p:cNvSpPr>
            <p:nvPr/>
          </p:nvSpPr>
          <p:spPr bwMode="auto">
            <a:xfrm>
              <a:off x="1766" y="572"/>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sp>
          <p:nvSpPr>
            <p:cNvPr id="692504" name="Line 280"/>
            <p:cNvSpPr>
              <a:spLocks noChangeShapeType="1"/>
            </p:cNvSpPr>
            <p:nvPr/>
          </p:nvSpPr>
          <p:spPr bwMode="auto">
            <a:xfrm>
              <a:off x="2402" y="576"/>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sp>
          <p:nvSpPr>
            <p:cNvPr id="692505" name="Line 281"/>
            <p:cNvSpPr>
              <a:spLocks noChangeShapeType="1"/>
            </p:cNvSpPr>
            <p:nvPr/>
          </p:nvSpPr>
          <p:spPr bwMode="auto">
            <a:xfrm>
              <a:off x="3038" y="576"/>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sp>
          <p:nvSpPr>
            <p:cNvPr id="692506" name="Line 282"/>
            <p:cNvSpPr>
              <a:spLocks noChangeShapeType="1"/>
            </p:cNvSpPr>
            <p:nvPr/>
          </p:nvSpPr>
          <p:spPr bwMode="auto">
            <a:xfrm>
              <a:off x="3674" y="576"/>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sp>
          <p:nvSpPr>
            <p:cNvPr id="692507" name="Line 283"/>
            <p:cNvSpPr>
              <a:spLocks noChangeShapeType="1"/>
            </p:cNvSpPr>
            <p:nvPr/>
          </p:nvSpPr>
          <p:spPr bwMode="auto">
            <a:xfrm>
              <a:off x="4310" y="576"/>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sp>
          <p:nvSpPr>
            <p:cNvPr id="692508" name="Line 284"/>
            <p:cNvSpPr>
              <a:spLocks noChangeShapeType="1"/>
            </p:cNvSpPr>
            <p:nvPr/>
          </p:nvSpPr>
          <p:spPr bwMode="auto">
            <a:xfrm>
              <a:off x="4942" y="576"/>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grpSp>
      <p:sp>
        <p:nvSpPr>
          <p:cNvPr id="692528" name="Line 304"/>
          <p:cNvSpPr>
            <a:spLocks noChangeShapeType="1"/>
          </p:cNvSpPr>
          <p:nvPr/>
        </p:nvSpPr>
        <p:spPr bwMode="auto">
          <a:xfrm>
            <a:off x="1835150" y="1708150"/>
            <a:ext cx="5762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29" name="Line 305"/>
          <p:cNvSpPr>
            <a:spLocks noChangeShapeType="1"/>
          </p:cNvSpPr>
          <p:nvPr/>
        </p:nvSpPr>
        <p:spPr bwMode="auto">
          <a:xfrm>
            <a:off x="1835150" y="1995488"/>
            <a:ext cx="576263" cy="1587"/>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30" name="Line 306"/>
          <p:cNvSpPr>
            <a:spLocks noChangeShapeType="1"/>
          </p:cNvSpPr>
          <p:nvPr/>
        </p:nvSpPr>
        <p:spPr bwMode="auto">
          <a:xfrm>
            <a:off x="2411413" y="1708150"/>
            <a:ext cx="144462"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31" name="Line 307"/>
          <p:cNvSpPr>
            <a:spLocks noChangeShapeType="1"/>
          </p:cNvSpPr>
          <p:nvPr/>
        </p:nvSpPr>
        <p:spPr bwMode="auto">
          <a:xfrm flipH="1">
            <a:off x="2411413" y="1852613"/>
            <a:ext cx="144462"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32" name="Line 308"/>
          <p:cNvSpPr>
            <a:spLocks noChangeShapeType="1"/>
          </p:cNvSpPr>
          <p:nvPr/>
        </p:nvSpPr>
        <p:spPr bwMode="auto">
          <a:xfrm>
            <a:off x="2555875" y="1852613"/>
            <a:ext cx="3603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33" name="Line 309"/>
          <p:cNvSpPr>
            <a:spLocks noChangeShapeType="1"/>
          </p:cNvSpPr>
          <p:nvPr/>
        </p:nvSpPr>
        <p:spPr bwMode="auto">
          <a:xfrm flipH="1">
            <a:off x="2914650" y="1708150"/>
            <a:ext cx="144463"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34" name="Line 310"/>
          <p:cNvSpPr>
            <a:spLocks noChangeShapeType="1"/>
          </p:cNvSpPr>
          <p:nvPr/>
        </p:nvSpPr>
        <p:spPr bwMode="auto">
          <a:xfrm>
            <a:off x="2914650" y="1852613"/>
            <a:ext cx="144463"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37" name="Line 313"/>
          <p:cNvSpPr>
            <a:spLocks noChangeShapeType="1"/>
          </p:cNvSpPr>
          <p:nvPr/>
        </p:nvSpPr>
        <p:spPr bwMode="auto">
          <a:xfrm>
            <a:off x="3995738" y="1708150"/>
            <a:ext cx="215900" cy="28098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38" name="Line 314"/>
          <p:cNvSpPr>
            <a:spLocks noChangeShapeType="1"/>
          </p:cNvSpPr>
          <p:nvPr/>
        </p:nvSpPr>
        <p:spPr bwMode="auto">
          <a:xfrm flipV="1">
            <a:off x="3995738" y="1700213"/>
            <a:ext cx="215900" cy="29527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39" name="Text Box 315"/>
          <p:cNvSpPr txBox="1">
            <a:spLocks noChangeArrowheads="1"/>
          </p:cNvSpPr>
          <p:nvPr/>
        </p:nvSpPr>
        <p:spPr bwMode="auto">
          <a:xfrm>
            <a:off x="2987675" y="836613"/>
            <a:ext cx="576263" cy="366712"/>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FF6600"/>
                </a:solidFill>
                <a:latin typeface="Times New Roman" pitchFamily="18" charset="0"/>
              </a:rPr>
              <a:t>T1</a:t>
            </a:r>
          </a:p>
        </p:txBody>
      </p:sp>
      <p:sp>
        <p:nvSpPr>
          <p:cNvPr id="692540" name="Text Box 316"/>
          <p:cNvSpPr txBox="1">
            <a:spLocks noChangeArrowheads="1"/>
          </p:cNvSpPr>
          <p:nvPr/>
        </p:nvSpPr>
        <p:spPr bwMode="auto">
          <a:xfrm>
            <a:off x="3995738" y="844550"/>
            <a:ext cx="576262"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FF6600"/>
                </a:solidFill>
                <a:latin typeface="Times New Roman" pitchFamily="18" charset="0"/>
              </a:rPr>
              <a:t>T2</a:t>
            </a:r>
          </a:p>
        </p:txBody>
      </p:sp>
      <p:sp>
        <p:nvSpPr>
          <p:cNvPr id="692541" name="Text Box 317"/>
          <p:cNvSpPr txBox="1">
            <a:spLocks noChangeArrowheads="1"/>
          </p:cNvSpPr>
          <p:nvPr/>
        </p:nvSpPr>
        <p:spPr bwMode="auto">
          <a:xfrm>
            <a:off x="5003800" y="844550"/>
            <a:ext cx="576263"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FF6600"/>
                </a:solidFill>
                <a:latin typeface="Times New Roman" pitchFamily="18" charset="0"/>
              </a:rPr>
              <a:t>T3</a:t>
            </a:r>
          </a:p>
        </p:txBody>
      </p:sp>
      <p:sp>
        <p:nvSpPr>
          <p:cNvPr id="692542" name="Text Box 318"/>
          <p:cNvSpPr txBox="1">
            <a:spLocks noChangeArrowheads="1"/>
          </p:cNvSpPr>
          <p:nvPr/>
        </p:nvSpPr>
        <p:spPr bwMode="auto">
          <a:xfrm>
            <a:off x="5940425" y="844550"/>
            <a:ext cx="576263"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FF6600"/>
                </a:solidFill>
                <a:latin typeface="Times New Roman" pitchFamily="18" charset="0"/>
              </a:rPr>
              <a:t>T4</a:t>
            </a:r>
          </a:p>
        </p:txBody>
      </p:sp>
      <p:sp>
        <p:nvSpPr>
          <p:cNvPr id="692545" name="Line 321"/>
          <p:cNvSpPr>
            <a:spLocks noChangeShapeType="1"/>
          </p:cNvSpPr>
          <p:nvPr/>
        </p:nvSpPr>
        <p:spPr bwMode="auto">
          <a:xfrm>
            <a:off x="6372225" y="1700213"/>
            <a:ext cx="144463"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46" name="Line 322"/>
          <p:cNvSpPr>
            <a:spLocks noChangeShapeType="1"/>
          </p:cNvSpPr>
          <p:nvPr/>
        </p:nvSpPr>
        <p:spPr bwMode="auto">
          <a:xfrm flipH="1">
            <a:off x="6372225" y="1844675"/>
            <a:ext cx="144463"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47" name="Line 323"/>
          <p:cNvSpPr>
            <a:spLocks noChangeShapeType="1"/>
          </p:cNvSpPr>
          <p:nvPr/>
        </p:nvSpPr>
        <p:spPr bwMode="auto">
          <a:xfrm>
            <a:off x="3059113" y="1700213"/>
            <a:ext cx="9366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48" name="Line 324"/>
          <p:cNvSpPr>
            <a:spLocks noChangeShapeType="1"/>
          </p:cNvSpPr>
          <p:nvPr/>
        </p:nvSpPr>
        <p:spPr bwMode="auto">
          <a:xfrm>
            <a:off x="4211638" y="1700213"/>
            <a:ext cx="21605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49" name="Line 325"/>
          <p:cNvSpPr>
            <a:spLocks noChangeShapeType="1"/>
          </p:cNvSpPr>
          <p:nvPr/>
        </p:nvSpPr>
        <p:spPr bwMode="auto">
          <a:xfrm>
            <a:off x="3059113" y="1989138"/>
            <a:ext cx="9366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50" name="Line 326"/>
          <p:cNvSpPr>
            <a:spLocks noChangeShapeType="1"/>
          </p:cNvSpPr>
          <p:nvPr/>
        </p:nvSpPr>
        <p:spPr bwMode="auto">
          <a:xfrm>
            <a:off x="4211638" y="1989138"/>
            <a:ext cx="21605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51" name="Line 327"/>
          <p:cNvSpPr>
            <a:spLocks noChangeShapeType="1"/>
          </p:cNvSpPr>
          <p:nvPr/>
        </p:nvSpPr>
        <p:spPr bwMode="auto">
          <a:xfrm>
            <a:off x="6516688" y="1844675"/>
            <a:ext cx="6477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52" name="Line 328"/>
          <p:cNvSpPr>
            <a:spLocks noChangeShapeType="1"/>
          </p:cNvSpPr>
          <p:nvPr/>
        </p:nvSpPr>
        <p:spPr bwMode="auto">
          <a:xfrm>
            <a:off x="1835150" y="2276475"/>
            <a:ext cx="5762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53" name="Line 329"/>
          <p:cNvSpPr>
            <a:spLocks noChangeShapeType="1"/>
          </p:cNvSpPr>
          <p:nvPr/>
        </p:nvSpPr>
        <p:spPr bwMode="auto">
          <a:xfrm>
            <a:off x="1835150" y="2563813"/>
            <a:ext cx="576263" cy="1587"/>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54" name="Line 330"/>
          <p:cNvSpPr>
            <a:spLocks noChangeShapeType="1"/>
          </p:cNvSpPr>
          <p:nvPr/>
        </p:nvSpPr>
        <p:spPr bwMode="auto">
          <a:xfrm>
            <a:off x="2411413" y="2276475"/>
            <a:ext cx="144462"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55" name="Line 331"/>
          <p:cNvSpPr>
            <a:spLocks noChangeShapeType="1"/>
          </p:cNvSpPr>
          <p:nvPr/>
        </p:nvSpPr>
        <p:spPr bwMode="auto">
          <a:xfrm flipH="1">
            <a:off x="2411413" y="2420938"/>
            <a:ext cx="144462"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56" name="Line 332"/>
          <p:cNvSpPr>
            <a:spLocks noChangeShapeType="1"/>
          </p:cNvSpPr>
          <p:nvPr/>
        </p:nvSpPr>
        <p:spPr bwMode="auto">
          <a:xfrm>
            <a:off x="2555875" y="2420938"/>
            <a:ext cx="3603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57" name="Line 333"/>
          <p:cNvSpPr>
            <a:spLocks noChangeShapeType="1"/>
          </p:cNvSpPr>
          <p:nvPr/>
        </p:nvSpPr>
        <p:spPr bwMode="auto">
          <a:xfrm flipH="1">
            <a:off x="2914650" y="2276475"/>
            <a:ext cx="144463"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58" name="Line 334"/>
          <p:cNvSpPr>
            <a:spLocks noChangeShapeType="1"/>
          </p:cNvSpPr>
          <p:nvPr/>
        </p:nvSpPr>
        <p:spPr bwMode="auto">
          <a:xfrm>
            <a:off x="2914650" y="2420938"/>
            <a:ext cx="144463"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59" name="Line 335"/>
          <p:cNvSpPr>
            <a:spLocks noChangeShapeType="1"/>
          </p:cNvSpPr>
          <p:nvPr/>
        </p:nvSpPr>
        <p:spPr bwMode="auto">
          <a:xfrm>
            <a:off x="6372225" y="2276475"/>
            <a:ext cx="144463"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60" name="Line 336"/>
          <p:cNvSpPr>
            <a:spLocks noChangeShapeType="1"/>
          </p:cNvSpPr>
          <p:nvPr/>
        </p:nvSpPr>
        <p:spPr bwMode="auto">
          <a:xfrm flipH="1">
            <a:off x="6372225" y="2420938"/>
            <a:ext cx="144463"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61" name="Line 337"/>
          <p:cNvSpPr>
            <a:spLocks noChangeShapeType="1"/>
          </p:cNvSpPr>
          <p:nvPr/>
        </p:nvSpPr>
        <p:spPr bwMode="auto">
          <a:xfrm>
            <a:off x="3059113" y="2276475"/>
            <a:ext cx="3313112"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62" name="Line 338"/>
          <p:cNvSpPr>
            <a:spLocks noChangeShapeType="1"/>
          </p:cNvSpPr>
          <p:nvPr/>
        </p:nvSpPr>
        <p:spPr bwMode="auto">
          <a:xfrm>
            <a:off x="3059113" y="2565400"/>
            <a:ext cx="3313112"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63" name="Line 339"/>
          <p:cNvSpPr>
            <a:spLocks noChangeShapeType="1"/>
          </p:cNvSpPr>
          <p:nvPr/>
        </p:nvSpPr>
        <p:spPr bwMode="auto">
          <a:xfrm>
            <a:off x="6516688" y="2420938"/>
            <a:ext cx="6477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65" name="Line 341"/>
          <p:cNvSpPr>
            <a:spLocks noChangeShapeType="1"/>
          </p:cNvSpPr>
          <p:nvPr/>
        </p:nvSpPr>
        <p:spPr bwMode="auto">
          <a:xfrm>
            <a:off x="1835150" y="2852738"/>
            <a:ext cx="5762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66" name="Line 342"/>
          <p:cNvSpPr>
            <a:spLocks noChangeShapeType="1"/>
          </p:cNvSpPr>
          <p:nvPr/>
        </p:nvSpPr>
        <p:spPr bwMode="auto">
          <a:xfrm>
            <a:off x="1835150" y="3140075"/>
            <a:ext cx="576263" cy="158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67" name="Line 343"/>
          <p:cNvSpPr>
            <a:spLocks noChangeShapeType="1"/>
          </p:cNvSpPr>
          <p:nvPr/>
        </p:nvSpPr>
        <p:spPr bwMode="auto">
          <a:xfrm>
            <a:off x="2411413" y="2852738"/>
            <a:ext cx="144462"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68" name="Line 344"/>
          <p:cNvSpPr>
            <a:spLocks noChangeShapeType="1"/>
          </p:cNvSpPr>
          <p:nvPr/>
        </p:nvSpPr>
        <p:spPr bwMode="auto">
          <a:xfrm flipH="1">
            <a:off x="2411413" y="2997200"/>
            <a:ext cx="144462"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69" name="Line 345"/>
          <p:cNvSpPr>
            <a:spLocks noChangeShapeType="1"/>
          </p:cNvSpPr>
          <p:nvPr/>
        </p:nvSpPr>
        <p:spPr bwMode="auto">
          <a:xfrm>
            <a:off x="2555875" y="2997200"/>
            <a:ext cx="3603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70" name="Line 346"/>
          <p:cNvSpPr>
            <a:spLocks noChangeShapeType="1"/>
          </p:cNvSpPr>
          <p:nvPr/>
        </p:nvSpPr>
        <p:spPr bwMode="auto">
          <a:xfrm flipH="1">
            <a:off x="2914650" y="2852738"/>
            <a:ext cx="144463"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71" name="Line 347"/>
          <p:cNvSpPr>
            <a:spLocks noChangeShapeType="1"/>
          </p:cNvSpPr>
          <p:nvPr/>
        </p:nvSpPr>
        <p:spPr bwMode="auto">
          <a:xfrm>
            <a:off x="2914650" y="2997200"/>
            <a:ext cx="144463"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74" name="Line 350"/>
          <p:cNvSpPr>
            <a:spLocks noChangeShapeType="1"/>
          </p:cNvSpPr>
          <p:nvPr/>
        </p:nvSpPr>
        <p:spPr bwMode="auto">
          <a:xfrm>
            <a:off x="3059113" y="2852738"/>
            <a:ext cx="9366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75" name="Line 351"/>
          <p:cNvSpPr>
            <a:spLocks noChangeShapeType="1"/>
          </p:cNvSpPr>
          <p:nvPr/>
        </p:nvSpPr>
        <p:spPr bwMode="auto">
          <a:xfrm>
            <a:off x="3059113" y="3141663"/>
            <a:ext cx="9366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76" name="Line 352"/>
          <p:cNvSpPr>
            <a:spLocks noChangeShapeType="1"/>
          </p:cNvSpPr>
          <p:nvPr/>
        </p:nvSpPr>
        <p:spPr bwMode="auto">
          <a:xfrm>
            <a:off x="3995738" y="2852738"/>
            <a:ext cx="144462"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77" name="Line 353"/>
          <p:cNvSpPr>
            <a:spLocks noChangeShapeType="1"/>
          </p:cNvSpPr>
          <p:nvPr/>
        </p:nvSpPr>
        <p:spPr bwMode="auto">
          <a:xfrm flipH="1">
            <a:off x="3995738" y="2997200"/>
            <a:ext cx="144462"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78" name="Line 354"/>
          <p:cNvSpPr>
            <a:spLocks noChangeShapeType="1"/>
          </p:cNvSpPr>
          <p:nvPr/>
        </p:nvSpPr>
        <p:spPr bwMode="auto">
          <a:xfrm flipH="1">
            <a:off x="4932363" y="2852738"/>
            <a:ext cx="144462"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79" name="Line 355"/>
          <p:cNvSpPr>
            <a:spLocks noChangeShapeType="1"/>
          </p:cNvSpPr>
          <p:nvPr/>
        </p:nvSpPr>
        <p:spPr bwMode="auto">
          <a:xfrm>
            <a:off x="4932363" y="2997200"/>
            <a:ext cx="144462"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80" name="Line 356"/>
          <p:cNvSpPr>
            <a:spLocks noChangeShapeType="1"/>
          </p:cNvSpPr>
          <p:nvPr/>
        </p:nvSpPr>
        <p:spPr bwMode="auto">
          <a:xfrm>
            <a:off x="4140200" y="2997200"/>
            <a:ext cx="7921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81" name="Line 357"/>
          <p:cNvSpPr>
            <a:spLocks noChangeShapeType="1"/>
          </p:cNvSpPr>
          <p:nvPr/>
        </p:nvSpPr>
        <p:spPr bwMode="auto">
          <a:xfrm>
            <a:off x="6372225" y="2852738"/>
            <a:ext cx="144463"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82" name="Line 358"/>
          <p:cNvSpPr>
            <a:spLocks noChangeShapeType="1"/>
          </p:cNvSpPr>
          <p:nvPr/>
        </p:nvSpPr>
        <p:spPr bwMode="auto">
          <a:xfrm flipH="1">
            <a:off x="6372225" y="2997200"/>
            <a:ext cx="144463"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83" name="Line 359"/>
          <p:cNvSpPr>
            <a:spLocks noChangeShapeType="1"/>
          </p:cNvSpPr>
          <p:nvPr/>
        </p:nvSpPr>
        <p:spPr bwMode="auto">
          <a:xfrm>
            <a:off x="5076825" y="2852738"/>
            <a:ext cx="12954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84" name="Line 360"/>
          <p:cNvSpPr>
            <a:spLocks noChangeShapeType="1"/>
          </p:cNvSpPr>
          <p:nvPr/>
        </p:nvSpPr>
        <p:spPr bwMode="auto">
          <a:xfrm>
            <a:off x="5076825" y="3141663"/>
            <a:ext cx="12954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85" name="Line 361"/>
          <p:cNvSpPr>
            <a:spLocks noChangeShapeType="1"/>
          </p:cNvSpPr>
          <p:nvPr/>
        </p:nvSpPr>
        <p:spPr bwMode="auto">
          <a:xfrm>
            <a:off x="6516688" y="2997200"/>
            <a:ext cx="6477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86" name="Line 362"/>
          <p:cNvSpPr>
            <a:spLocks noChangeShapeType="1"/>
          </p:cNvSpPr>
          <p:nvPr/>
        </p:nvSpPr>
        <p:spPr bwMode="auto">
          <a:xfrm>
            <a:off x="1835150" y="3716338"/>
            <a:ext cx="11525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87" name="Line 363"/>
          <p:cNvSpPr>
            <a:spLocks noChangeShapeType="1"/>
          </p:cNvSpPr>
          <p:nvPr/>
        </p:nvSpPr>
        <p:spPr bwMode="auto">
          <a:xfrm flipV="1">
            <a:off x="2987675" y="3429000"/>
            <a:ext cx="144463"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88" name="Line 364"/>
          <p:cNvSpPr>
            <a:spLocks noChangeShapeType="1"/>
          </p:cNvSpPr>
          <p:nvPr/>
        </p:nvSpPr>
        <p:spPr bwMode="auto">
          <a:xfrm>
            <a:off x="3132138" y="3429000"/>
            <a:ext cx="360362"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89" name="Line 365"/>
          <p:cNvSpPr>
            <a:spLocks noChangeShapeType="1"/>
          </p:cNvSpPr>
          <p:nvPr/>
        </p:nvSpPr>
        <p:spPr bwMode="auto">
          <a:xfrm>
            <a:off x="3492500" y="3429000"/>
            <a:ext cx="142875"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90" name="Line 366"/>
          <p:cNvSpPr>
            <a:spLocks noChangeShapeType="1"/>
          </p:cNvSpPr>
          <p:nvPr/>
        </p:nvSpPr>
        <p:spPr bwMode="auto">
          <a:xfrm>
            <a:off x="3635375" y="3716338"/>
            <a:ext cx="352901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92" name="Line 368"/>
          <p:cNvSpPr>
            <a:spLocks noChangeShapeType="1"/>
          </p:cNvSpPr>
          <p:nvPr/>
        </p:nvSpPr>
        <p:spPr bwMode="auto">
          <a:xfrm>
            <a:off x="1835150" y="4005263"/>
            <a:ext cx="1081088"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93" name="Line 369"/>
          <p:cNvSpPr>
            <a:spLocks noChangeShapeType="1"/>
          </p:cNvSpPr>
          <p:nvPr/>
        </p:nvSpPr>
        <p:spPr bwMode="auto">
          <a:xfrm>
            <a:off x="2916238" y="4005263"/>
            <a:ext cx="144462" cy="287337"/>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94" name="Line 370"/>
          <p:cNvSpPr>
            <a:spLocks noChangeShapeType="1"/>
          </p:cNvSpPr>
          <p:nvPr/>
        </p:nvSpPr>
        <p:spPr bwMode="auto">
          <a:xfrm>
            <a:off x="3059113" y="4292600"/>
            <a:ext cx="367347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95" name="Line 371"/>
          <p:cNvSpPr>
            <a:spLocks noChangeShapeType="1"/>
          </p:cNvSpPr>
          <p:nvPr/>
        </p:nvSpPr>
        <p:spPr bwMode="auto">
          <a:xfrm flipV="1">
            <a:off x="6732588" y="4005263"/>
            <a:ext cx="144462" cy="287337"/>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96" name="Line 372"/>
          <p:cNvSpPr>
            <a:spLocks noChangeShapeType="1"/>
          </p:cNvSpPr>
          <p:nvPr/>
        </p:nvSpPr>
        <p:spPr bwMode="auto">
          <a:xfrm>
            <a:off x="6877050" y="4005263"/>
            <a:ext cx="35877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97" name="Line 373"/>
          <p:cNvSpPr>
            <a:spLocks noChangeShapeType="1"/>
          </p:cNvSpPr>
          <p:nvPr/>
        </p:nvSpPr>
        <p:spPr bwMode="auto">
          <a:xfrm>
            <a:off x="1835150" y="4581525"/>
            <a:ext cx="22320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98" name="Line 374"/>
          <p:cNvSpPr>
            <a:spLocks noChangeShapeType="1"/>
          </p:cNvSpPr>
          <p:nvPr/>
        </p:nvSpPr>
        <p:spPr bwMode="auto">
          <a:xfrm>
            <a:off x="4067175" y="4581525"/>
            <a:ext cx="144463"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99" name="Line 375"/>
          <p:cNvSpPr>
            <a:spLocks noChangeShapeType="1"/>
          </p:cNvSpPr>
          <p:nvPr/>
        </p:nvSpPr>
        <p:spPr bwMode="auto">
          <a:xfrm>
            <a:off x="4211638" y="4868863"/>
            <a:ext cx="20161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600" name="Line 376"/>
          <p:cNvSpPr>
            <a:spLocks noChangeShapeType="1"/>
          </p:cNvSpPr>
          <p:nvPr/>
        </p:nvSpPr>
        <p:spPr bwMode="auto">
          <a:xfrm flipV="1">
            <a:off x="6227763" y="4581525"/>
            <a:ext cx="144462"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601" name="Line 377"/>
          <p:cNvSpPr>
            <a:spLocks noChangeShapeType="1"/>
          </p:cNvSpPr>
          <p:nvPr/>
        </p:nvSpPr>
        <p:spPr bwMode="auto">
          <a:xfrm>
            <a:off x="6372225" y="4581525"/>
            <a:ext cx="8636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603" name="Line 379"/>
          <p:cNvSpPr>
            <a:spLocks noChangeShapeType="1"/>
          </p:cNvSpPr>
          <p:nvPr/>
        </p:nvSpPr>
        <p:spPr bwMode="auto">
          <a:xfrm>
            <a:off x="2843213" y="5445125"/>
            <a:ext cx="3960812"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604" name="Line 380"/>
          <p:cNvSpPr>
            <a:spLocks noChangeShapeType="1"/>
          </p:cNvSpPr>
          <p:nvPr/>
        </p:nvSpPr>
        <p:spPr bwMode="auto">
          <a:xfrm>
            <a:off x="1835150" y="5157788"/>
            <a:ext cx="865188"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692605" name="Line 381"/>
          <p:cNvSpPr>
            <a:spLocks noChangeShapeType="1"/>
          </p:cNvSpPr>
          <p:nvPr/>
        </p:nvSpPr>
        <p:spPr bwMode="auto">
          <a:xfrm>
            <a:off x="2700338" y="5157788"/>
            <a:ext cx="144462" cy="287337"/>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692606" name="Line 382"/>
          <p:cNvSpPr>
            <a:spLocks noChangeShapeType="1"/>
          </p:cNvSpPr>
          <p:nvPr/>
        </p:nvSpPr>
        <p:spPr bwMode="auto">
          <a:xfrm>
            <a:off x="1835150" y="5445125"/>
            <a:ext cx="1008063"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692607" name="Line 383"/>
          <p:cNvSpPr>
            <a:spLocks noChangeShapeType="1"/>
          </p:cNvSpPr>
          <p:nvPr/>
        </p:nvSpPr>
        <p:spPr bwMode="auto">
          <a:xfrm flipH="1">
            <a:off x="6948488" y="5157788"/>
            <a:ext cx="360362"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692608" name="Line 384"/>
          <p:cNvSpPr>
            <a:spLocks noChangeShapeType="1"/>
          </p:cNvSpPr>
          <p:nvPr/>
        </p:nvSpPr>
        <p:spPr bwMode="auto">
          <a:xfrm flipH="1">
            <a:off x="6804025" y="5157788"/>
            <a:ext cx="144463" cy="287337"/>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692609" name="Line 385"/>
          <p:cNvSpPr>
            <a:spLocks noChangeShapeType="1"/>
          </p:cNvSpPr>
          <p:nvPr/>
        </p:nvSpPr>
        <p:spPr bwMode="auto">
          <a:xfrm>
            <a:off x="2700338" y="5734050"/>
            <a:ext cx="136683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610" name="Line 386"/>
          <p:cNvSpPr>
            <a:spLocks noChangeShapeType="1"/>
          </p:cNvSpPr>
          <p:nvPr/>
        </p:nvSpPr>
        <p:spPr bwMode="auto">
          <a:xfrm>
            <a:off x="4067175" y="5734050"/>
            <a:ext cx="144463"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611" name="Line 387"/>
          <p:cNvSpPr>
            <a:spLocks noChangeShapeType="1"/>
          </p:cNvSpPr>
          <p:nvPr/>
        </p:nvSpPr>
        <p:spPr bwMode="auto">
          <a:xfrm>
            <a:off x="4211638" y="6021388"/>
            <a:ext cx="22320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612" name="Line 388"/>
          <p:cNvSpPr>
            <a:spLocks noChangeShapeType="1"/>
          </p:cNvSpPr>
          <p:nvPr/>
        </p:nvSpPr>
        <p:spPr bwMode="auto">
          <a:xfrm flipV="1">
            <a:off x="6443663" y="5734050"/>
            <a:ext cx="144462"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613" name="Line 389"/>
          <p:cNvSpPr>
            <a:spLocks noChangeShapeType="1"/>
          </p:cNvSpPr>
          <p:nvPr/>
        </p:nvSpPr>
        <p:spPr bwMode="auto">
          <a:xfrm>
            <a:off x="6588125" y="5734050"/>
            <a:ext cx="6477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614" name="Line 390"/>
          <p:cNvSpPr>
            <a:spLocks noChangeShapeType="1"/>
          </p:cNvSpPr>
          <p:nvPr/>
        </p:nvSpPr>
        <p:spPr bwMode="auto">
          <a:xfrm flipV="1">
            <a:off x="2555875" y="5734050"/>
            <a:ext cx="144463" cy="287338"/>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692615" name="Line 391"/>
          <p:cNvSpPr>
            <a:spLocks noChangeShapeType="1"/>
          </p:cNvSpPr>
          <p:nvPr/>
        </p:nvSpPr>
        <p:spPr bwMode="auto">
          <a:xfrm>
            <a:off x="1835150" y="6021388"/>
            <a:ext cx="722313"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692616" name="Line 392"/>
          <p:cNvSpPr>
            <a:spLocks noChangeShapeType="1"/>
          </p:cNvSpPr>
          <p:nvPr/>
        </p:nvSpPr>
        <p:spPr bwMode="auto">
          <a:xfrm>
            <a:off x="1835150" y="5734050"/>
            <a:ext cx="865188"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692617" name="Line 393"/>
          <p:cNvSpPr>
            <a:spLocks noChangeShapeType="1"/>
          </p:cNvSpPr>
          <p:nvPr/>
        </p:nvSpPr>
        <p:spPr bwMode="auto">
          <a:xfrm>
            <a:off x="1835150" y="6308725"/>
            <a:ext cx="540067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625" name="Line 401"/>
          <p:cNvSpPr>
            <a:spLocks noChangeShapeType="1"/>
          </p:cNvSpPr>
          <p:nvPr/>
        </p:nvSpPr>
        <p:spPr bwMode="auto">
          <a:xfrm flipH="1">
            <a:off x="6804025" y="5445125"/>
            <a:ext cx="504825"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692651" name="Text Box 427"/>
          <p:cNvSpPr txBox="1">
            <a:spLocks noChangeArrowheads="1"/>
          </p:cNvSpPr>
          <p:nvPr/>
        </p:nvSpPr>
        <p:spPr bwMode="auto">
          <a:xfrm>
            <a:off x="936625" y="1117600"/>
            <a:ext cx="1042988"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latin typeface="Times New Roman" pitchFamily="18" charset="0"/>
              </a:rPr>
              <a:t>CLK</a:t>
            </a:r>
          </a:p>
        </p:txBody>
      </p:sp>
      <p:sp>
        <p:nvSpPr>
          <p:cNvPr id="692652" name="Text Box 428"/>
          <p:cNvSpPr txBox="1">
            <a:spLocks noChangeArrowheads="1"/>
          </p:cNvSpPr>
          <p:nvPr/>
        </p:nvSpPr>
        <p:spPr bwMode="auto">
          <a:xfrm>
            <a:off x="38100" y="1541463"/>
            <a:ext cx="1870075" cy="366712"/>
          </a:xfrm>
          <a:prstGeom prst="rect">
            <a:avLst/>
          </a:prstGeom>
          <a:noFill/>
          <a:ln w="28575" algn="ctr">
            <a:noFill/>
            <a:miter lim="800000"/>
            <a:headEnd/>
            <a:tailEnd type="none" w="med" len="lg"/>
          </a:ln>
          <a:effectLst/>
        </p:spPr>
        <p:txBody>
          <a:bodyPr>
            <a:spAutoFit/>
          </a:bodyPr>
          <a:lstStyle/>
          <a:p>
            <a:pPr>
              <a:spcBef>
                <a:spcPct val="50000"/>
              </a:spcBef>
            </a:pPr>
            <a:r>
              <a:rPr lang="en-US" altLang="zh-CN" b="1">
                <a:latin typeface="Times New Roman" pitchFamily="18" charset="0"/>
              </a:rPr>
              <a:t>A19/S6</a:t>
            </a:r>
            <a:r>
              <a:rPr lang="zh-CN" altLang="en-US" b="1">
                <a:latin typeface="Times New Roman" pitchFamily="18" charset="0"/>
              </a:rPr>
              <a:t>～</a:t>
            </a:r>
            <a:r>
              <a:rPr lang="en-US" altLang="zh-CN" b="1">
                <a:latin typeface="Times New Roman" pitchFamily="18" charset="0"/>
              </a:rPr>
              <a:t>A16/S3</a:t>
            </a:r>
          </a:p>
        </p:txBody>
      </p:sp>
      <p:sp>
        <p:nvSpPr>
          <p:cNvPr id="692653" name="Text Box 429"/>
          <p:cNvSpPr txBox="1">
            <a:spLocks noChangeArrowheads="1"/>
          </p:cNvSpPr>
          <p:nvPr/>
        </p:nvSpPr>
        <p:spPr bwMode="auto">
          <a:xfrm>
            <a:off x="611188" y="2232025"/>
            <a:ext cx="1296987"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0000FF"/>
                </a:solidFill>
                <a:latin typeface="Times New Roman" pitchFamily="18" charset="0"/>
              </a:rPr>
              <a:t>A15</a:t>
            </a:r>
            <a:r>
              <a:rPr lang="zh-CN" altLang="en-US" b="1">
                <a:solidFill>
                  <a:srgbClr val="0000FF"/>
                </a:solidFill>
                <a:latin typeface="Times New Roman" pitchFamily="18" charset="0"/>
              </a:rPr>
              <a:t>～</a:t>
            </a:r>
            <a:r>
              <a:rPr lang="en-US" altLang="zh-CN" b="1">
                <a:solidFill>
                  <a:srgbClr val="0000FF"/>
                </a:solidFill>
                <a:latin typeface="Times New Roman" pitchFamily="18" charset="0"/>
              </a:rPr>
              <a:t>A8</a:t>
            </a:r>
          </a:p>
        </p:txBody>
      </p:sp>
      <p:sp>
        <p:nvSpPr>
          <p:cNvPr id="692654" name="Text Box 430"/>
          <p:cNvSpPr txBox="1">
            <a:spLocks noChangeArrowheads="1"/>
          </p:cNvSpPr>
          <p:nvPr/>
        </p:nvSpPr>
        <p:spPr bwMode="auto">
          <a:xfrm>
            <a:off x="466725" y="2681288"/>
            <a:ext cx="1441450" cy="366712"/>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0000FF"/>
                </a:solidFill>
                <a:latin typeface="Times New Roman" pitchFamily="18" charset="0"/>
              </a:rPr>
              <a:t>AD7</a:t>
            </a:r>
            <a:r>
              <a:rPr lang="zh-CN" altLang="en-US" b="1">
                <a:solidFill>
                  <a:srgbClr val="0000FF"/>
                </a:solidFill>
                <a:latin typeface="Times New Roman" pitchFamily="18" charset="0"/>
              </a:rPr>
              <a:t>～</a:t>
            </a:r>
            <a:r>
              <a:rPr lang="en-US" altLang="zh-CN" b="1">
                <a:solidFill>
                  <a:srgbClr val="0000FF"/>
                </a:solidFill>
                <a:latin typeface="Times New Roman" pitchFamily="18" charset="0"/>
              </a:rPr>
              <a:t>AD0</a:t>
            </a:r>
          </a:p>
        </p:txBody>
      </p:sp>
      <p:sp>
        <p:nvSpPr>
          <p:cNvPr id="692655" name="Text Box 431"/>
          <p:cNvSpPr txBox="1">
            <a:spLocks noChangeArrowheads="1"/>
          </p:cNvSpPr>
          <p:nvPr/>
        </p:nvSpPr>
        <p:spPr bwMode="auto">
          <a:xfrm>
            <a:off x="900113" y="3357563"/>
            <a:ext cx="1042987" cy="366712"/>
          </a:xfrm>
          <a:prstGeom prst="rect">
            <a:avLst/>
          </a:prstGeom>
          <a:noFill/>
          <a:ln w="28575" algn="ctr">
            <a:noFill/>
            <a:miter lim="800000"/>
            <a:headEnd/>
            <a:tailEnd type="none" w="med" len="lg"/>
          </a:ln>
          <a:effectLst/>
        </p:spPr>
        <p:txBody>
          <a:bodyPr>
            <a:spAutoFit/>
          </a:bodyPr>
          <a:lstStyle/>
          <a:p>
            <a:pPr>
              <a:spcBef>
                <a:spcPct val="50000"/>
              </a:spcBef>
            </a:pPr>
            <a:r>
              <a:rPr lang="en-US" altLang="zh-CN" b="1">
                <a:latin typeface="Times New Roman" pitchFamily="18" charset="0"/>
              </a:rPr>
              <a:t>ALE</a:t>
            </a:r>
          </a:p>
        </p:txBody>
      </p:sp>
      <p:sp>
        <p:nvSpPr>
          <p:cNvPr id="692656" name="Text Box 432"/>
          <p:cNvSpPr txBox="1">
            <a:spLocks noChangeArrowheads="1"/>
          </p:cNvSpPr>
          <p:nvPr/>
        </p:nvSpPr>
        <p:spPr bwMode="auto">
          <a:xfrm>
            <a:off x="900113" y="3844925"/>
            <a:ext cx="1042987"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0000FF"/>
                </a:solidFill>
                <a:latin typeface="Times New Roman" pitchFamily="18" charset="0"/>
              </a:rPr>
              <a:t>IO/M</a:t>
            </a:r>
          </a:p>
        </p:txBody>
      </p:sp>
      <p:sp>
        <p:nvSpPr>
          <p:cNvPr id="692657" name="Text Box 433"/>
          <p:cNvSpPr txBox="1">
            <a:spLocks noChangeArrowheads="1"/>
          </p:cNvSpPr>
          <p:nvPr/>
        </p:nvSpPr>
        <p:spPr bwMode="auto">
          <a:xfrm>
            <a:off x="1008063" y="4508500"/>
            <a:ext cx="1042987"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latin typeface="Times New Roman" pitchFamily="18" charset="0"/>
              </a:rPr>
              <a:t>RD</a:t>
            </a:r>
          </a:p>
        </p:txBody>
      </p:sp>
      <p:sp>
        <p:nvSpPr>
          <p:cNvPr id="692658" name="Text Box 434"/>
          <p:cNvSpPr txBox="1">
            <a:spLocks noChangeArrowheads="1"/>
          </p:cNvSpPr>
          <p:nvPr/>
        </p:nvSpPr>
        <p:spPr bwMode="auto">
          <a:xfrm>
            <a:off x="936625" y="5149850"/>
            <a:ext cx="1042988"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latin typeface="Times New Roman" pitchFamily="18" charset="0"/>
              </a:rPr>
              <a:t>DT/R</a:t>
            </a:r>
          </a:p>
        </p:txBody>
      </p:sp>
      <p:sp>
        <p:nvSpPr>
          <p:cNvPr id="692659" name="Text Box 435"/>
          <p:cNvSpPr txBox="1">
            <a:spLocks noChangeArrowheads="1"/>
          </p:cNvSpPr>
          <p:nvPr/>
        </p:nvSpPr>
        <p:spPr bwMode="auto">
          <a:xfrm>
            <a:off x="936625" y="5726113"/>
            <a:ext cx="1042988" cy="366712"/>
          </a:xfrm>
          <a:prstGeom prst="rect">
            <a:avLst/>
          </a:prstGeom>
          <a:noFill/>
          <a:ln w="28575" algn="ctr">
            <a:noFill/>
            <a:miter lim="800000"/>
            <a:headEnd/>
            <a:tailEnd type="none" w="med" len="lg"/>
          </a:ln>
          <a:effectLst/>
        </p:spPr>
        <p:txBody>
          <a:bodyPr>
            <a:spAutoFit/>
          </a:bodyPr>
          <a:lstStyle/>
          <a:p>
            <a:pPr>
              <a:spcBef>
                <a:spcPct val="50000"/>
              </a:spcBef>
            </a:pPr>
            <a:r>
              <a:rPr lang="en-US" altLang="zh-CN" b="1">
                <a:latin typeface="Times New Roman" pitchFamily="18" charset="0"/>
              </a:rPr>
              <a:t>DEN</a:t>
            </a:r>
          </a:p>
        </p:txBody>
      </p:sp>
      <p:sp>
        <p:nvSpPr>
          <p:cNvPr id="692660" name="Text Box 436"/>
          <p:cNvSpPr txBox="1">
            <a:spLocks noChangeArrowheads="1"/>
          </p:cNvSpPr>
          <p:nvPr/>
        </p:nvSpPr>
        <p:spPr bwMode="auto">
          <a:xfrm>
            <a:off x="971550" y="6237288"/>
            <a:ext cx="938213" cy="366712"/>
          </a:xfrm>
          <a:prstGeom prst="rect">
            <a:avLst/>
          </a:prstGeom>
          <a:noFill/>
          <a:ln w="28575" algn="ctr">
            <a:noFill/>
            <a:miter lim="800000"/>
            <a:headEnd/>
            <a:tailEnd type="none" w="med" len="lg"/>
          </a:ln>
          <a:effectLst/>
        </p:spPr>
        <p:txBody>
          <a:bodyPr>
            <a:spAutoFit/>
          </a:bodyPr>
          <a:lstStyle/>
          <a:p>
            <a:pPr>
              <a:spcBef>
                <a:spcPct val="50000"/>
              </a:spcBef>
            </a:pPr>
            <a:r>
              <a:rPr lang="en-US" altLang="zh-CN" b="1">
                <a:latin typeface="Times New Roman" pitchFamily="18" charset="0"/>
              </a:rPr>
              <a:t>Ready</a:t>
            </a:r>
          </a:p>
        </p:txBody>
      </p:sp>
      <p:sp>
        <p:nvSpPr>
          <p:cNvPr id="692661" name="Line 437"/>
          <p:cNvSpPr>
            <a:spLocks noChangeShapeType="1"/>
          </p:cNvSpPr>
          <p:nvPr/>
        </p:nvSpPr>
        <p:spPr bwMode="auto">
          <a:xfrm>
            <a:off x="1476375" y="3916363"/>
            <a:ext cx="215900" cy="0"/>
          </a:xfrm>
          <a:prstGeom prst="line">
            <a:avLst/>
          </a:prstGeom>
          <a:noFill/>
          <a:ln w="19050">
            <a:solidFill>
              <a:srgbClr val="0000FF"/>
            </a:solidFill>
            <a:round/>
            <a:headEnd/>
            <a:tailEnd type="none" w="med" len="lg"/>
          </a:ln>
          <a:effectLst/>
        </p:spPr>
        <p:txBody>
          <a:bodyPr wrap="none" anchor="ctr"/>
          <a:lstStyle/>
          <a:p>
            <a:endParaRPr lang="zh-CN" altLang="en-US"/>
          </a:p>
        </p:txBody>
      </p:sp>
      <p:sp>
        <p:nvSpPr>
          <p:cNvPr id="692662" name="Line 438"/>
          <p:cNvSpPr>
            <a:spLocks noChangeShapeType="1"/>
          </p:cNvSpPr>
          <p:nvPr/>
        </p:nvSpPr>
        <p:spPr bwMode="auto">
          <a:xfrm>
            <a:off x="1344613" y="4581525"/>
            <a:ext cx="360362" cy="0"/>
          </a:xfrm>
          <a:prstGeom prst="line">
            <a:avLst/>
          </a:prstGeom>
          <a:noFill/>
          <a:ln w="19050">
            <a:solidFill>
              <a:schemeClr val="tx1"/>
            </a:solidFill>
            <a:round/>
            <a:headEnd/>
            <a:tailEnd type="none" w="med" len="lg"/>
          </a:ln>
          <a:effectLst/>
        </p:spPr>
        <p:txBody>
          <a:bodyPr wrap="none" anchor="ctr"/>
          <a:lstStyle/>
          <a:p>
            <a:endParaRPr lang="zh-CN" altLang="en-US"/>
          </a:p>
        </p:txBody>
      </p:sp>
      <p:sp>
        <p:nvSpPr>
          <p:cNvPr id="692663" name="Line 439"/>
          <p:cNvSpPr>
            <a:spLocks noChangeShapeType="1"/>
          </p:cNvSpPr>
          <p:nvPr/>
        </p:nvSpPr>
        <p:spPr bwMode="auto">
          <a:xfrm>
            <a:off x="1560513" y="5222875"/>
            <a:ext cx="144462" cy="0"/>
          </a:xfrm>
          <a:prstGeom prst="line">
            <a:avLst/>
          </a:prstGeom>
          <a:noFill/>
          <a:ln w="19050">
            <a:solidFill>
              <a:schemeClr val="tx1"/>
            </a:solidFill>
            <a:round/>
            <a:headEnd/>
            <a:tailEnd type="none" w="med" len="lg"/>
          </a:ln>
          <a:effectLst/>
        </p:spPr>
        <p:txBody>
          <a:bodyPr wrap="none" anchor="ctr"/>
          <a:lstStyle/>
          <a:p>
            <a:endParaRPr lang="zh-CN" altLang="en-US"/>
          </a:p>
        </p:txBody>
      </p:sp>
      <p:sp>
        <p:nvSpPr>
          <p:cNvPr id="692664" name="Line 440"/>
          <p:cNvSpPr>
            <a:spLocks noChangeShapeType="1"/>
          </p:cNvSpPr>
          <p:nvPr/>
        </p:nvSpPr>
        <p:spPr bwMode="auto">
          <a:xfrm>
            <a:off x="1206500" y="5786438"/>
            <a:ext cx="504825" cy="0"/>
          </a:xfrm>
          <a:prstGeom prst="line">
            <a:avLst/>
          </a:prstGeom>
          <a:noFill/>
          <a:ln w="19050">
            <a:solidFill>
              <a:schemeClr val="tx1"/>
            </a:solidFill>
            <a:round/>
            <a:headEnd/>
            <a:tailEnd type="none" w="med" len="lg"/>
          </a:ln>
          <a:effectLst/>
        </p:spPr>
        <p:txBody>
          <a:bodyPr wrap="none" anchor="ctr"/>
          <a:lstStyle/>
          <a:p>
            <a:endParaRPr lang="zh-CN" altLang="en-US"/>
          </a:p>
        </p:txBody>
      </p:sp>
      <p:sp>
        <p:nvSpPr>
          <p:cNvPr id="692665" name="Text Box 441"/>
          <p:cNvSpPr txBox="1">
            <a:spLocks noChangeArrowheads="1"/>
          </p:cNvSpPr>
          <p:nvPr/>
        </p:nvSpPr>
        <p:spPr bwMode="auto">
          <a:xfrm>
            <a:off x="2687638" y="1666875"/>
            <a:ext cx="1655762" cy="336550"/>
          </a:xfrm>
          <a:prstGeom prst="rect">
            <a:avLst/>
          </a:prstGeom>
          <a:noFill/>
          <a:ln w="28575" algn="ctr">
            <a:noFill/>
            <a:miter lim="800000"/>
            <a:headEnd/>
            <a:tailEnd type="none" w="med" len="lg"/>
          </a:ln>
          <a:effectLst/>
        </p:spPr>
        <p:txBody>
          <a:bodyPr>
            <a:spAutoFit/>
          </a:bodyPr>
          <a:lstStyle/>
          <a:p>
            <a:pPr>
              <a:spcBef>
                <a:spcPct val="50000"/>
              </a:spcBef>
            </a:pPr>
            <a:r>
              <a:rPr lang="zh-CN" altLang="en-US" sz="1600" b="1">
                <a:solidFill>
                  <a:srgbClr val="0000FF"/>
                </a:solidFill>
                <a:latin typeface="Times New Roman" pitchFamily="18" charset="0"/>
              </a:rPr>
              <a:t>地址输出</a:t>
            </a:r>
          </a:p>
        </p:txBody>
      </p:sp>
      <p:sp>
        <p:nvSpPr>
          <p:cNvPr id="692666" name="Text Box 442"/>
          <p:cNvSpPr txBox="1">
            <a:spLocks noChangeArrowheads="1"/>
          </p:cNvSpPr>
          <p:nvPr/>
        </p:nvSpPr>
        <p:spPr bwMode="auto">
          <a:xfrm>
            <a:off x="4456113" y="1666875"/>
            <a:ext cx="1655762" cy="336550"/>
          </a:xfrm>
          <a:prstGeom prst="rect">
            <a:avLst/>
          </a:prstGeom>
          <a:noFill/>
          <a:ln w="28575" algn="ctr">
            <a:noFill/>
            <a:miter lim="800000"/>
            <a:headEnd/>
            <a:tailEnd type="none" w="med" len="lg"/>
          </a:ln>
          <a:effectLst/>
        </p:spPr>
        <p:txBody>
          <a:bodyPr>
            <a:spAutoFit/>
          </a:bodyPr>
          <a:lstStyle/>
          <a:p>
            <a:pPr>
              <a:spcBef>
                <a:spcPct val="50000"/>
              </a:spcBef>
            </a:pPr>
            <a:r>
              <a:rPr lang="zh-CN" altLang="en-US" sz="1600" b="1">
                <a:solidFill>
                  <a:srgbClr val="0000FF"/>
                </a:solidFill>
                <a:latin typeface="Times New Roman" pitchFamily="18" charset="0"/>
              </a:rPr>
              <a:t>状态输出</a:t>
            </a:r>
          </a:p>
        </p:txBody>
      </p:sp>
      <p:sp>
        <p:nvSpPr>
          <p:cNvPr id="692667" name="Text Box 443"/>
          <p:cNvSpPr txBox="1">
            <a:spLocks noChangeArrowheads="1"/>
          </p:cNvSpPr>
          <p:nvPr/>
        </p:nvSpPr>
        <p:spPr bwMode="auto">
          <a:xfrm>
            <a:off x="3570288" y="2254250"/>
            <a:ext cx="2360612" cy="336550"/>
          </a:xfrm>
          <a:prstGeom prst="rect">
            <a:avLst/>
          </a:prstGeom>
          <a:noFill/>
          <a:ln w="28575" algn="ctr">
            <a:noFill/>
            <a:miter lim="800000"/>
            <a:headEnd/>
            <a:tailEnd type="none" w="med" len="lg"/>
          </a:ln>
          <a:effectLst/>
        </p:spPr>
        <p:txBody>
          <a:bodyPr>
            <a:spAutoFit/>
          </a:bodyPr>
          <a:lstStyle/>
          <a:p>
            <a:pPr>
              <a:spcBef>
                <a:spcPct val="50000"/>
              </a:spcBef>
            </a:pPr>
            <a:r>
              <a:rPr lang="zh-CN" altLang="en-US" sz="1600" b="1">
                <a:solidFill>
                  <a:srgbClr val="0000FF"/>
                </a:solidFill>
                <a:latin typeface="Times New Roman" pitchFamily="18" charset="0"/>
              </a:rPr>
              <a:t>地    址    输    出</a:t>
            </a:r>
          </a:p>
        </p:txBody>
      </p:sp>
      <p:sp>
        <p:nvSpPr>
          <p:cNvPr id="692668" name="Text Box 444"/>
          <p:cNvSpPr txBox="1">
            <a:spLocks noChangeArrowheads="1"/>
          </p:cNvSpPr>
          <p:nvPr/>
        </p:nvSpPr>
        <p:spPr bwMode="auto">
          <a:xfrm>
            <a:off x="2700338" y="2828925"/>
            <a:ext cx="1655762" cy="336550"/>
          </a:xfrm>
          <a:prstGeom prst="rect">
            <a:avLst/>
          </a:prstGeom>
          <a:noFill/>
          <a:ln w="28575" algn="ctr">
            <a:noFill/>
            <a:miter lim="800000"/>
            <a:headEnd/>
            <a:tailEnd type="none" w="med" len="lg"/>
          </a:ln>
          <a:effectLst/>
        </p:spPr>
        <p:txBody>
          <a:bodyPr>
            <a:spAutoFit/>
          </a:bodyPr>
          <a:lstStyle/>
          <a:p>
            <a:pPr>
              <a:spcBef>
                <a:spcPct val="50000"/>
              </a:spcBef>
            </a:pPr>
            <a:r>
              <a:rPr lang="zh-CN" altLang="en-US" sz="1600" b="1">
                <a:solidFill>
                  <a:srgbClr val="0000FF"/>
                </a:solidFill>
                <a:latin typeface="Times New Roman" pitchFamily="18" charset="0"/>
              </a:rPr>
              <a:t>地址输出</a:t>
            </a:r>
          </a:p>
        </p:txBody>
      </p:sp>
      <p:sp>
        <p:nvSpPr>
          <p:cNvPr id="692669" name="Text Box 445"/>
          <p:cNvSpPr txBox="1">
            <a:spLocks noChangeArrowheads="1"/>
          </p:cNvSpPr>
          <p:nvPr/>
        </p:nvSpPr>
        <p:spPr bwMode="auto">
          <a:xfrm>
            <a:off x="4935538" y="2828925"/>
            <a:ext cx="1655762" cy="336550"/>
          </a:xfrm>
          <a:prstGeom prst="rect">
            <a:avLst/>
          </a:prstGeom>
          <a:noFill/>
          <a:ln w="28575" algn="ctr">
            <a:noFill/>
            <a:miter lim="800000"/>
            <a:headEnd/>
            <a:tailEnd type="none" w="med" len="lg"/>
          </a:ln>
          <a:effectLst/>
        </p:spPr>
        <p:txBody>
          <a:bodyPr>
            <a:spAutoFit/>
          </a:bodyPr>
          <a:lstStyle/>
          <a:p>
            <a:pPr>
              <a:spcBef>
                <a:spcPct val="50000"/>
              </a:spcBef>
            </a:pPr>
            <a:r>
              <a:rPr lang="zh-CN" altLang="en-US" sz="1600" b="1">
                <a:solidFill>
                  <a:srgbClr val="0000FF"/>
                </a:solidFill>
                <a:latin typeface="Times New Roman" pitchFamily="18" charset="0"/>
              </a:rPr>
              <a:t>数据输入</a:t>
            </a:r>
          </a:p>
        </p:txBody>
      </p:sp>
      <p:sp>
        <p:nvSpPr>
          <p:cNvPr id="692670" name="Text Box 446"/>
          <p:cNvSpPr txBox="1">
            <a:spLocks noChangeArrowheads="1"/>
          </p:cNvSpPr>
          <p:nvPr/>
        </p:nvSpPr>
        <p:spPr bwMode="auto">
          <a:xfrm>
            <a:off x="5665788" y="4895850"/>
            <a:ext cx="1655762" cy="336550"/>
          </a:xfrm>
          <a:prstGeom prst="rect">
            <a:avLst/>
          </a:prstGeom>
          <a:noFill/>
          <a:ln w="28575" algn="ctr">
            <a:noFill/>
            <a:miter lim="800000"/>
            <a:headEnd/>
            <a:tailEnd type="none" w="med" len="lg"/>
          </a:ln>
          <a:effectLst/>
        </p:spPr>
        <p:txBody>
          <a:bodyPr>
            <a:spAutoFit/>
          </a:bodyPr>
          <a:lstStyle/>
          <a:p>
            <a:pPr>
              <a:spcBef>
                <a:spcPct val="50000"/>
              </a:spcBef>
            </a:pPr>
            <a:r>
              <a:rPr lang="zh-CN" altLang="en-US" sz="1600" b="1">
                <a:solidFill>
                  <a:srgbClr val="FF0000"/>
                </a:solidFill>
                <a:latin typeface="Times New Roman" pitchFamily="18" charset="0"/>
              </a:rPr>
              <a:t>获得数据</a:t>
            </a:r>
          </a:p>
        </p:txBody>
      </p:sp>
      <p:sp>
        <p:nvSpPr>
          <p:cNvPr id="692672" name="Freeform 448"/>
          <p:cNvSpPr>
            <a:spLocks/>
          </p:cNvSpPr>
          <p:nvPr/>
        </p:nvSpPr>
        <p:spPr bwMode="auto">
          <a:xfrm>
            <a:off x="6356350" y="4711700"/>
            <a:ext cx="214313" cy="247650"/>
          </a:xfrm>
          <a:custGeom>
            <a:avLst/>
            <a:gdLst/>
            <a:ahLst/>
            <a:cxnLst>
              <a:cxn ang="0">
                <a:pos x="116" y="156"/>
              </a:cxn>
              <a:cxn ang="0">
                <a:pos x="116" y="48"/>
              </a:cxn>
              <a:cxn ang="0">
                <a:pos x="0" y="0"/>
              </a:cxn>
            </a:cxnLst>
            <a:rect l="0" t="0" r="r" b="b"/>
            <a:pathLst>
              <a:path w="135" h="156">
                <a:moveTo>
                  <a:pt x="116" y="156"/>
                </a:moveTo>
                <a:cubicBezTo>
                  <a:pt x="125" y="115"/>
                  <a:pt x="135" y="74"/>
                  <a:pt x="116" y="48"/>
                </a:cubicBezTo>
                <a:cubicBezTo>
                  <a:pt x="97" y="22"/>
                  <a:pt x="48" y="11"/>
                  <a:pt x="0" y="0"/>
                </a:cubicBezTo>
              </a:path>
            </a:pathLst>
          </a:custGeom>
          <a:noFill/>
          <a:ln w="28575" cap="flat" cmpd="sng">
            <a:solidFill>
              <a:srgbClr val="FF0000"/>
            </a:solidFill>
            <a:prstDash val="solid"/>
            <a:round/>
            <a:headEnd type="none" w="med" len="med"/>
            <a:tailEnd type="triangle" w="med" len="lg"/>
          </a:ln>
          <a:effectLst/>
        </p:spPr>
        <p:txBody>
          <a:bodyPr wrap="none" anchor="ctr"/>
          <a:lstStyle/>
          <a:p>
            <a:endParaRPr lang="zh-CN" altLang="en-US"/>
          </a:p>
        </p:txBody>
      </p:sp>
      <p:sp>
        <p:nvSpPr>
          <p:cNvPr id="692675" name="Text Box 451"/>
          <p:cNvSpPr txBox="1">
            <a:spLocks noChangeArrowheads="1"/>
          </p:cNvSpPr>
          <p:nvPr/>
        </p:nvSpPr>
        <p:spPr bwMode="auto">
          <a:xfrm>
            <a:off x="4652963" y="6142038"/>
            <a:ext cx="347662" cy="336550"/>
          </a:xfrm>
          <a:prstGeom prst="rect">
            <a:avLst/>
          </a:prstGeom>
          <a:noFill/>
          <a:ln w="28575" algn="ctr">
            <a:noFill/>
            <a:miter lim="800000"/>
            <a:headEnd/>
            <a:tailEnd type="none" w="med" len="lg"/>
          </a:ln>
          <a:effectLst/>
        </p:spPr>
        <p:txBody>
          <a:bodyPr>
            <a:spAutoFit/>
          </a:bodyPr>
          <a:lstStyle/>
          <a:p>
            <a:pPr>
              <a:spcBef>
                <a:spcPct val="50000"/>
              </a:spcBef>
            </a:pPr>
            <a:r>
              <a:rPr lang="en-US" altLang="zh-CN" sz="1600" b="1">
                <a:ea typeface="黑体" pitchFamily="2" charset="-122"/>
              </a:rPr>
              <a:t>X</a:t>
            </a:r>
          </a:p>
        </p:txBody>
      </p:sp>
      <p:sp>
        <p:nvSpPr>
          <p:cNvPr id="692678" name="Line 454"/>
          <p:cNvSpPr>
            <a:spLocks noChangeShapeType="1"/>
          </p:cNvSpPr>
          <p:nvPr/>
        </p:nvSpPr>
        <p:spPr bwMode="auto">
          <a:xfrm flipH="1">
            <a:off x="3059113" y="3860800"/>
            <a:ext cx="144462" cy="288925"/>
          </a:xfrm>
          <a:prstGeom prst="line">
            <a:avLst/>
          </a:prstGeom>
          <a:noFill/>
          <a:ln w="28575">
            <a:solidFill>
              <a:srgbClr val="FF0000"/>
            </a:solidFill>
            <a:round/>
            <a:headEnd/>
            <a:tailEnd type="triangle" w="med" len="lg"/>
          </a:ln>
          <a:effectLst/>
        </p:spPr>
        <p:txBody>
          <a:bodyPr wrap="none" anchor="ctr"/>
          <a:lstStyle/>
          <a:p>
            <a:endParaRPr lang="zh-CN" altLang="en-US"/>
          </a:p>
        </p:txBody>
      </p:sp>
      <p:sp>
        <p:nvSpPr>
          <p:cNvPr id="692679" name="Line 455"/>
          <p:cNvSpPr>
            <a:spLocks noChangeShapeType="1"/>
          </p:cNvSpPr>
          <p:nvPr/>
        </p:nvSpPr>
        <p:spPr bwMode="auto">
          <a:xfrm flipH="1">
            <a:off x="4211638" y="4437063"/>
            <a:ext cx="144462" cy="288925"/>
          </a:xfrm>
          <a:prstGeom prst="line">
            <a:avLst/>
          </a:prstGeom>
          <a:noFill/>
          <a:ln w="28575">
            <a:solidFill>
              <a:srgbClr val="FF0000"/>
            </a:solidFill>
            <a:round/>
            <a:headEnd/>
            <a:tailEnd type="triangle" w="med" len="lg"/>
          </a:ln>
          <a:effectLst/>
        </p:spPr>
        <p:txBody>
          <a:bodyPr wrap="none" anchor="ctr"/>
          <a:lstStyle/>
          <a:p>
            <a:endParaRPr lang="zh-CN" altLang="en-US"/>
          </a:p>
        </p:txBody>
      </p:sp>
      <p:sp>
        <p:nvSpPr>
          <p:cNvPr id="692680" name="Line 456"/>
          <p:cNvSpPr>
            <a:spLocks noChangeShapeType="1"/>
          </p:cNvSpPr>
          <p:nvPr/>
        </p:nvSpPr>
        <p:spPr bwMode="auto">
          <a:xfrm flipH="1">
            <a:off x="2987675" y="5084763"/>
            <a:ext cx="144463" cy="288925"/>
          </a:xfrm>
          <a:prstGeom prst="line">
            <a:avLst/>
          </a:prstGeom>
          <a:noFill/>
          <a:ln w="28575">
            <a:solidFill>
              <a:srgbClr val="FF0000"/>
            </a:solidFill>
            <a:round/>
            <a:headEnd/>
            <a:tailEnd type="triangle" w="med" len="lg"/>
          </a:ln>
          <a:effectLst/>
        </p:spPr>
        <p:txBody>
          <a:bodyPr wrap="none" anchor="ctr"/>
          <a:lstStyle/>
          <a:p>
            <a:endParaRPr lang="zh-CN" altLang="en-US"/>
          </a:p>
        </p:txBody>
      </p:sp>
      <p:sp>
        <p:nvSpPr>
          <p:cNvPr id="692681" name="Line 457"/>
          <p:cNvSpPr>
            <a:spLocks noChangeShapeType="1"/>
          </p:cNvSpPr>
          <p:nvPr/>
        </p:nvSpPr>
        <p:spPr bwMode="auto">
          <a:xfrm flipH="1">
            <a:off x="4211638" y="5661025"/>
            <a:ext cx="144462" cy="288925"/>
          </a:xfrm>
          <a:prstGeom prst="line">
            <a:avLst/>
          </a:prstGeom>
          <a:noFill/>
          <a:ln w="28575">
            <a:solidFill>
              <a:srgbClr val="FF0000"/>
            </a:solidFill>
            <a:round/>
            <a:headEnd/>
            <a:tailEnd type="triangle" w="med" len="lg"/>
          </a:ln>
          <a:effectLst/>
        </p:spPr>
        <p:txBody>
          <a:bodyPr wrap="none" anchor="ctr"/>
          <a:lstStyle/>
          <a:p>
            <a:endParaRPr lang="zh-CN" altLang="en-US"/>
          </a:p>
        </p:txBody>
      </p:sp>
      <p:sp>
        <p:nvSpPr>
          <p:cNvPr id="692682" name="Line 458"/>
          <p:cNvSpPr>
            <a:spLocks noChangeShapeType="1"/>
          </p:cNvSpPr>
          <p:nvPr/>
        </p:nvSpPr>
        <p:spPr bwMode="auto">
          <a:xfrm>
            <a:off x="6300788" y="2747963"/>
            <a:ext cx="0" cy="2193925"/>
          </a:xfrm>
          <a:prstGeom prst="line">
            <a:avLst/>
          </a:prstGeom>
          <a:noFill/>
          <a:ln w="19050">
            <a:solidFill>
              <a:srgbClr val="FF0000"/>
            </a:solidFill>
            <a:round/>
            <a:headEnd/>
            <a:tailEnd type="none" w="med" len="lg"/>
          </a:ln>
          <a:effectLst/>
        </p:spPr>
        <p:txBody>
          <a:bodyPr wrap="none" anchor="ctr"/>
          <a:lstStyle/>
          <a:p>
            <a:endParaRPr lang="zh-CN" altLang="en-US"/>
          </a:p>
        </p:txBody>
      </p:sp>
      <p:sp>
        <p:nvSpPr>
          <p:cNvPr id="692683" name="Text Box 459"/>
          <p:cNvSpPr txBox="1">
            <a:spLocks noChangeArrowheads="1"/>
          </p:cNvSpPr>
          <p:nvPr/>
        </p:nvSpPr>
        <p:spPr bwMode="auto">
          <a:xfrm>
            <a:off x="695325" y="1817688"/>
            <a:ext cx="1190625" cy="366712"/>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b="1">
                <a:solidFill>
                  <a:srgbClr val="FF0066"/>
                </a:solidFill>
                <a:latin typeface="Times New Roman" pitchFamily="18" charset="0"/>
              </a:rPr>
              <a:t>BHE/S7</a:t>
            </a:r>
          </a:p>
        </p:txBody>
      </p:sp>
      <p:sp>
        <p:nvSpPr>
          <p:cNvPr id="692684" name="Line 460"/>
          <p:cNvSpPr>
            <a:spLocks noChangeShapeType="1"/>
          </p:cNvSpPr>
          <p:nvPr/>
        </p:nvSpPr>
        <p:spPr bwMode="auto">
          <a:xfrm>
            <a:off x="1014413" y="1890713"/>
            <a:ext cx="461962" cy="0"/>
          </a:xfrm>
          <a:prstGeom prst="line">
            <a:avLst/>
          </a:prstGeom>
          <a:noFill/>
          <a:ln w="19050">
            <a:solidFill>
              <a:srgbClr val="FF0066"/>
            </a:solidFill>
            <a:round/>
            <a:headEnd/>
            <a:tailEnd type="none" w="med" len="lg"/>
          </a:ln>
          <a:effectLst/>
        </p:spPr>
        <p:txBody>
          <a:bodyPr wrap="none" anchor="ctr"/>
          <a:lstStyle/>
          <a:p>
            <a:endParaRPr lang="zh-CN" altLang="en-US"/>
          </a:p>
        </p:txBody>
      </p:sp>
      <p:sp>
        <p:nvSpPr>
          <p:cNvPr id="692685" name="Text Box 461"/>
          <p:cNvSpPr txBox="1">
            <a:spLocks noChangeArrowheads="1"/>
          </p:cNvSpPr>
          <p:nvPr/>
        </p:nvSpPr>
        <p:spPr bwMode="auto">
          <a:xfrm>
            <a:off x="415925" y="2919413"/>
            <a:ext cx="1441450" cy="366712"/>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FF0066"/>
                </a:solidFill>
                <a:latin typeface="Times New Roman" pitchFamily="18" charset="0"/>
              </a:rPr>
              <a:t>AD15</a:t>
            </a:r>
            <a:r>
              <a:rPr lang="zh-CN" altLang="en-US" b="1">
                <a:solidFill>
                  <a:srgbClr val="FF0066"/>
                </a:solidFill>
                <a:latin typeface="Times New Roman" pitchFamily="18" charset="0"/>
              </a:rPr>
              <a:t>～</a:t>
            </a:r>
            <a:r>
              <a:rPr lang="en-US" altLang="zh-CN" b="1">
                <a:solidFill>
                  <a:srgbClr val="FF0066"/>
                </a:solidFill>
                <a:latin typeface="Times New Roman" pitchFamily="18" charset="0"/>
              </a:rPr>
              <a:t>AD0</a:t>
            </a:r>
          </a:p>
        </p:txBody>
      </p:sp>
      <p:sp>
        <p:nvSpPr>
          <p:cNvPr id="692686" name="Text Box 462"/>
          <p:cNvSpPr txBox="1">
            <a:spLocks noChangeArrowheads="1"/>
          </p:cNvSpPr>
          <p:nvPr/>
        </p:nvSpPr>
        <p:spPr bwMode="auto">
          <a:xfrm>
            <a:off x="900113" y="4097338"/>
            <a:ext cx="1042987" cy="366712"/>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FF0066"/>
                </a:solidFill>
                <a:latin typeface="Times New Roman" pitchFamily="18" charset="0"/>
              </a:rPr>
              <a:t>M/IO</a:t>
            </a:r>
          </a:p>
        </p:txBody>
      </p:sp>
      <p:sp>
        <p:nvSpPr>
          <p:cNvPr id="692687" name="Line 463"/>
          <p:cNvSpPr>
            <a:spLocks noChangeShapeType="1"/>
          </p:cNvSpPr>
          <p:nvPr/>
        </p:nvSpPr>
        <p:spPr bwMode="auto">
          <a:xfrm>
            <a:off x="1433513" y="4173538"/>
            <a:ext cx="249237" cy="0"/>
          </a:xfrm>
          <a:prstGeom prst="line">
            <a:avLst/>
          </a:prstGeom>
          <a:noFill/>
          <a:ln w="19050">
            <a:solidFill>
              <a:srgbClr val="FF0066"/>
            </a:solidFill>
            <a:round/>
            <a:headEnd/>
            <a:tailEnd type="none" w="med" len="lg"/>
          </a:ln>
          <a:effectLst/>
        </p:spPr>
        <p:txBody>
          <a:bodyPr wrap="none" anchor="ctr"/>
          <a:lstStyle/>
          <a:p>
            <a:endParaRPr lang="zh-CN" altLang="en-US"/>
          </a:p>
        </p:txBody>
      </p:sp>
      <p:grpSp>
        <p:nvGrpSpPr>
          <p:cNvPr id="692693" name="Group 469"/>
          <p:cNvGrpSpPr>
            <a:grpSpLocks/>
          </p:cNvGrpSpPr>
          <p:nvPr/>
        </p:nvGrpSpPr>
        <p:grpSpPr bwMode="auto">
          <a:xfrm flipV="1">
            <a:off x="1835150" y="4005263"/>
            <a:ext cx="5400675" cy="287337"/>
            <a:chOff x="1156" y="2570"/>
            <a:chExt cx="3402" cy="181"/>
          </a:xfrm>
        </p:grpSpPr>
        <p:sp>
          <p:nvSpPr>
            <p:cNvPr id="692688" name="Line 464"/>
            <p:cNvSpPr>
              <a:spLocks noChangeShapeType="1"/>
            </p:cNvSpPr>
            <p:nvPr/>
          </p:nvSpPr>
          <p:spPr bwMode="auto">
            <a:xfrm>
              <a:off x="1156" y="2570"/>
              <a:ext cx="681" cy="0"/>
            </a:xfrm>
            <a:prstGeom prst="line">
              <a:avLst/>
            </a:prstGeom>
            <a:noFill/>
            <a:ln w="19050">
              <a:solidFill>
                <a:srgbClr val="FF0066"/>
              </a:solidFill>
              <a:prstDash val="dash"/>
              <a:round/>
              <a:headEnd/>
              <a:tailEnd type="none" w="med" len="lg"/>
            </a:ln>
            <a:effectLst/>
          </p:spPr>
          <p:txBody>
            <a:bodyPr wrap="none" anchor="ctr"/>
            <a:lstStyle/>
            <a:p>
              <a:endParaRPr lang="zh-CN" altLang="en-US"/>
            </a:p>
          </p:txBody>
        </p:sp>
        <p:sp>
          <p:nvSpPr>
            <p:cNvPr id="692689" name="Line 465"/>
            <p:cNvSpPr>
              <a:spLocks noChangeShapeType="1"/>
            </p:cNvSpPr>
            <p:nvPr/>
          </p:nvSpPr>
          <p:spPr bwMode="auto">
            <a:xfrm>
              <a:off x="1837" y="2570"/>
              <a:ext cx="91" cy="181"/>
            </a:xfrm>
            <a:prstGeom prst="line">
              <a:avLst/>
            </a:prstGeom>
            <a:noFill/>
            <a:ln w="19050">
              <a:solidFill>
                <a:srgbClr val="FF0066"/>
              </a:solidFill>
              <a:prstDash val="dash"/>
              <a:round/>
              <a:headEnd/>
              <a:tailEnd type="none" w="med" len="lg"/>
            </a:ln>
            <a:effectLst/>
          </p:spPr>
          <p:txBody>
            <a:bodyPr wrap="none" anchor="ctr"/>
            <a:lstStyle/>
            <a:p>
              <a:endParaRPr lang="zh-CN" altLang="en-US"/>
            </a:p>
          </p:txBody>
        </p:sp>
        <p:sp>
          <p:nvSpPr>
            <p:cNvPr id="692690" name="Line 466"/>
            <p:cNvSpPr>
              <a:spLocks noChangeShapeType="1"/>
            </p:cNvSpPr>
            <p:nvPr/>
          </p:nvSpPr>
          <p:spPr bwMode="auto">
            <a:xfrm>
              <a:off x="1927" y="2751"/>
              <a:ext cx="2314" cy="0"/>
            </a:xfrm>
            <a:prstGeom prst="line">
              <a:avLst/>
            </a:prstGeom>
            <a:noFill/>
            <a:ln w="19050">
              <a:solidFill>
                <a:srgbClr val="FF0066"/>
              </a:solidFill>
              <a:prstDash val="dash"/>
              <a:round/>
              <a:headEnd/>
              <a:tailEnd type="none" w="med" len="lg"/>
            </a:ln>
            <a:effectLst/>
          </p:spPr>
          <p:txBody>
            <a:bodyPr wrap="none" anchor="ctr"/>
            <a:lstStyle/>
            <a:p>
              <a:endParaRPr lang="zh-CN" altLang="en-US"/>
            </a:p>
          </p:txBody>
        </p:sp>
        <p:sp>
          <p:nvSpPr>
            <p:cNvPr id="692691" name="Line 467"/>
            <p:cNvSpPr>
              <a:spLocks noChangeShapeType="1"/>
            </p:cNvSpPr>
            <p:nvPr/>
          </p:nvSpPr>
          <p:spPr bwMode="auto">
            <a:xfrm flipV="1">
              <a:off x="4241" y="2570"/>
              <a:ext cx="91" cy="181"/>
            </a:xfrm>
            <a:prstGeom prst="line">
              <a:avLst/>
            </a:prstGeom>
            <a:noFill/>
            <a:ln w="19050">
              <a:solidFill>
                <a:srgbClr val="FF0066"/>
              </a:solidFill>
              <a:prstDash val="dash"/>
              <a:round/>
              <a:headEnd/>
              <a:tailEnd type="none" w="med" len="lg"/>
            </a:ln>
            <a:effectLst/>
          </p:spPr>
          <p:txBody>
            <a:bodyPr wrap="none" anchor="ctr"/>
            <a:lstStyle/>
            <a:p>
              <a:endParaRPr lang="zh-CN" altLang="en-US"/>
            </a:p>
          </p:txBody>
        </p:sp>
        <p:sp>
          <p:nvSpPr>
            <p:cNvPr id="692692" name="Line 468"/>
            <p:cNvSpPr>
              <a:spLocks noChangeShapeType="1"/>
            </p:cNvSpPr>
            <p:nvPr/>
          </p:nvSpPr>
          <p:spPr bwMode="auto">
            <a:xfrm>
              <a:off x="4332" y="2570"/>
              <a:ext cx="226" cy="0"/>
            </a:xfrm>
            <a:prstGeom prst="line">
              <a:avLst/>
            </a:prstGeom>
            <a:noFill/>
            <a:ln w="19050">
              <a:solidFill>
                <a:srgbClr val="FF0066"/>
              </a:solidFill>
              <a:prstDash val="dash"/>
              <a:round/>
              <a:headEnd/>
              <a:tailEnd type="none" w="med" len="lg"/>
            </a:ln>
            <a:effectLst/>
          </p:spPr>
          <p:txBody>
            <a:bodyPr wrap="none" anchor="ctr"/>
            <a:lstStyle/>
            <a:p>
              <a:endParaRPr lang="zh-CN" altLang="en-US"/>
            </a:p>
          </p:txBody>
        </p:sp>
      </p:grpSp>
      <p:sp>
        <p:nvSpPr>
          <p:cNvPr id="692694" name="Text Box 470"/>
          <p:cNvSpPr txBox="1">
            <a:spLocks noChangeArrowheads="1"/>
          </p:cNvSpPr>
          <p:nvPr/>
        </p:nvSpPr>
        <p:spPr bwMode="auto">
          <a:xfrm>
            <a:off x="8289925" y="2116138"/>
            <a:ext cx="692150" cy="1027112"/>
          </a:xfrm>
          <a:prstGeom prst="rect">
            <a:avLst/>
          </a:prstGeom>
          <a:noFill/>
          <a:ln w="28575" algn="ctr">
            <a:noFill/>
            <a:miter lim="800000"/>
            <a:headEnd/>
            <a:tailEnd type="none" w="med" len="lg"/>
          </a:ln>
          <a:effectLst/>
        </p:spPr>
        <p:txBody>
          <a:bodyPr>
            <a:spAutoFit/>
          </a:bodyPr>
          <a:lstStyle/>
          <a:p>
            <a:pPr algn="l">
              <a:spcBef>
                <a:spcPct val="20000"/>
              </a:spcBef>
            </a:pPr>
            <a:r>
              <a:rPr lang="en-US" altLang="zh-CN">
                <a:ea typeface="黑体" pitchFamily="2" charset="-122"/>
              </a:rPr>
              <a:t>8088</a:t>
            </a:r>
          </a:p>
          <a:p>
            <a:pPr algn="l">
              <a:spcBef>
                <a:spcPct val="20000"/>
              </a:spcBef>
            </a:pPr>
            <a:r>
              <a:rPr lang="en-US" altLang="zh-CN">
                <a:ea typeface="黑体" pitchFamily="2" charset="-122"/>
              </a:rPr>
              <a:t>8086</a:t>
            </a:r>
          </a:p>
          <a:p>
            <a:pPr algn="l">
              <a:spcBef>
                <a:spcPct val="20000"/>
              </a:spcBef>
            </a:pPr>
            <a:r>
              <a:rPr lang="zh-CN" altLang="en-US">
                <a:ea typeface="黑体" pitchFamily="2" charset="-122"/>
              </a:rPr>
              <a:t>共有</a:t>
            </a:r>
          </a:p>
        </p:txBody>
      </p:sp>
      <p:sp>
        <p:nvSpPr>
          <p:cNvPr id="692696" name="Rectangle 472"/>
          <p:cNvSpPr>
            <a:spLocks noChangeArrowheads="1"/>
          </p:cNvSpPr>
          <p:nvPr/>
        </p:nvSpPr>
        <p:spPr bwMode="auto">
          <a:xfrm>
            <a:off x="7996238" y="2189163"/>
            <a:ext cx="309562" cy="234950"/>
          </a:xfrm>
          <a:prstGeom prst="rect">
            <a:avLst/>
          </a:prstGeom>
          <a:solidFill>
            <a:srgbClr val="0000FF"/>
          </a:solidFill>
          <a:ln w="28575" algn="ctr">
            <a:noFill/>
            <a:miter lim="800000"/>
            <a:headEnd/>
            <a:tailEnd type="none" w="med" len="lg"/>
          </a:ln>
          <a:effectLst/>
        </p:spPr>
        <p:txBody>
          <a:bodyPr wrap="none" anchor="ctr"/>
          <a:lstStyle/>
          <a:p>
            <a:endParaRPr lang="zh-CN" altLang="en-US"/>
          </a:p>
        </p:txBody>
      </p:sp>
      <p:sp>
        <p:nvSpPr>
          <p:cNvPr id="692697" name="Rectangle 473"/>
          <p:cNvSpPr>
            <a:spLocks noChangeArrowheads="1"/>
          </p:cNvSpPr>
          <p:nvPr/>
        </p:nvSpPr>
        <p:spPr bwMode="auto">
          <a:xfrm>
            <a:off x="7996238" y="2522538"/>
            <a:ext cx="309562" cy="234950"/>
          </a:xfrm>
          <a:prstGeom prst="rect">
            <a:avLst/>
          </a:prstGeom>
          <a:solidFill>
            <a:srgbClr val="FF0066"/>
          </a:solidFill>
          <a:ln w="28575" algn="ctr">
            <a:noFill/>
            <a:miter lim="800000"/>
            <a:headEnd/>
            <a:tailEnd type="none" w="med" len="lg"/>
          </a:ln>
          <a:effectLst/>
        </p:spPr>
        <p:txBody>
          <a:bodyPr wrap="none" anchor="ctr"/>
          <a:lstStyle/>
          <a:p>
            <a:endParaRPr lang="zh-CN" altLang="en-US"/>
          </a:p>
        </p:txBody>
      </p:sp>
      <p:sp>
        <p:nvSpPr>
          <p:cNvPr id="692698" name="Rectangle 474"/>
          <p:cNvSpPr>
            <a:spLocks noChangeArrowheads="1"/>
          </p:cNvSpPr>
          <p:nvPr/>
        </p:nvSpPr>
        <p:spPr bwMode="auto">
          <a:xfrm>
            <a:off x="7996238" y="2867025"/>
            <a:ext cx="309562" cy="234950"/>
          </a:xfrm>
          <a:prstGeom prst="rect">
            <a:avLst/>
          </a:prstGeom>
          <a:solidFill>
            <a:schemeClr val="tx1"/>
          </a:solidFill>
          <a:ln w="28575" algn="ctr">
            <a:noFill/>
            <a:miter lim="800000"/>
            <a:headEnd/>
            <a:tailEnd type="none" w="med" len="lg"/>
          </a:ln>
          <a:effectLst/>
        </p:spPr>
        <p:txBody>
          <a:bodyPr wrap="none" anchor="ctr"/>
          <a:lstStyle/>
          <a:p>
            <a:endParaRPr lang="zh-CN" altLang="en-US"/>
          </a:p>
        </p:txBody>
      </p:sp>
      <p:sp>
        <p:nvSpPr>
          <p:cNvPr id="692699" name="Text Box 475"/>
          <p:cNvSpPr txBox="1">
            <a:spLocks noChangeArrowheads="1"/>
          </p:cNvSpPr>
          <p:nvPr/>
        </p:nvSpPr>
        <p:spPr bwMode="auto">
          <a:xfrm>
            <a:off x="8043863" y="1704975"/>
            <a:ext cx="755650" cy="396875"/>
          </a:xfrm>
          <a:prstGeom prst="rect">
            <a:avLst/>
          </a:prstGeom>
          <a:noFill/>
          <a:ln w="28575" algn="ctr">
            <a:noFill/>
            <a:miter lim="800000"/>
            <a:headEnd/>
            <a:tailEnd type="none" w="med" len="lg"/>
          </a:ln>
          <a:effectLst/>
        </p:spPr>
        <p:txBody>
          <a:bodyPr>
            <a:spAutoFit/>
          </a:bodyPr>
          <a:lstStyle/>
          <a:p>
            <a:pPr>
              <a:spcBef>
                <a:spcPct val="50000"/>
              </a:spcBef>
            </a:pPr>
            <a:r>
              <a:rPr lang="zh-CN" altLang="en-US" sz="2000">
                <a:solidFill>
                  <a:schemeClr val="bg2"/>
                </a:solidFill>
                <a:ea typeface="黑体" pitchFamily="2" charset="-122"/>
              </a:rPr>
              <a:t>注：</a:t>
            </a:r>
          </a:p>
        </p:txBody>
      </p:sp>
      <p:sp>
        <p:nvSpPr>
          <p:cNvPr id="692700" name="AutoShape 476"/>
          <p:cNvSpPr>
            <a:spLocks noChangeArrowheads="1"/>
          </p:cNvSpPr>
          <p:nvPr/>
        </p:nvSpPr>
        <p:spPr bwMode="auto">
          <a:xfrm rot="6397780">
            <a:off x="7304881" y="1402557"/>
            <a:ext cx="1927225" cy="1754188"/>
          </a:xfrm>
          <a:prstGeom prst="cloudCallout">
            <a:avLst>
              <a:gd name="adj1" fmla="val -39875"/>
              <a:gd name="adj2" fmla="val 60500"/>
            </a:avLst>
          </a:prstGeom>
          <a:noFill/>
          <a:ln w="28575">
            <a:solidFill>
              <a:srgbClr val="00FF00"/>
            </a:solidFill>
            <a:round/>
            <a:headEnd/>
            <a:tailEnd type="none" w="med" len="lg"/>
          </a:ln>
          <a:effectLst/>
        </p:spPr>
        <p:txBody>
          <a:bodyPr rot="10800000" vert="eaVert" anchor="ctr"/>
          <a:lstStyle/>
          <a:p>
            <a:endParaRPr lang="zh-CN" altLang="en-US"/>
          </a:p>
        </p:txBody>
      </p:sp>
      <p:sp>
        <p:nvSpPr>
          <p:cNvPr id="692701" name="Line 477"/>
          <p:cNvSpPr>
            <a:spLocks noChangeShapeType="1"/>
          </p:cNvSpPr>
          <p:nvPr/>
        </p:nvSpPr>
        <p:spPr bwMode="auto">
          <a:xfrm flipH="1" flipV="1">
            <a:off x="7116763" y="839788"/>
            <a:ext cx="284162" cy="322262"/>
          </a:xfrm>
          <a:prstGeom prst="line">
            <a:avLst/>
          </a:prstGeom>
          <a:noFill/>
          <a:ln w="28575">
            <a:solidFill>
              <a:srgbClr val="00FF00"/>
            </a:solidFill>
            <a:round/>
            <a:headEnd/>
            <a:tailEnd type="none" w="med" len="lg"/>
          </a:ln>
          <a:effectLst/>
        </p:spPr>
        <p:txBody>
          <a:bodyPr wrap="none" anchor="ctr"/>
          <a:lstStyle/>
          <a:p>
            <a:endParaRPr lang="zh-CN" altLang="en-US"/>
          </a:p>
        </p:txBody>
      </p:sp>
      <p:sp>
        <p:nvSpPr>
          <p:cNvPr id="692702" name="Line 478"/>
          <p:cNvSpPr>
            <a:spLocks noChangeShapeType="1"/>
          </p:cNvSpPr>
          <p:nvPr/>
        </p:nvSpPr>
        <p:spPr bwMode="auto">
          <a:xfrm flipH="1">
            <a:off x="1482725" y="852488"/>
            <a:ext cx="5646738" cy="0"/>
          </a:xfrm>
          <a:prstGeom prst="line">
            <a:avLst/>
          </a:prstGeom>
          <a:noFill/>
          <a:ln w="28575">
            <a:solidFill>
              <a:srgbClr val="00FF00"/>
            </a:solidFill>
            <a:round/>
            <a:headEnd/>
            <a:tailEnd type="none" w="med" len="lg"/>
          </a:ln>
          <a:effectLst/>
        </p:spPr>
        <p:txBody>
          <a:bodyPr wrap="none" anchor="ctr"/>
          <a:lstStyle/>
          <a:p>
            <a:endParaRPr lang="zh-CN" altLang="en-US"/>
          </a:p>
        </p:txBody>
      </p:sp>
      <p:sp>
        <p:nvSpPr>
          <p:cNvPr id="692703" name="Line 479"/>
          <p:cNvSpPr>
            <a:spLocks noChangeShapeType="1"/>
          </p:cNvSpPr>
          <p:nvPr/>
        </p:nvSpPr>
        <p:spPr bwMode="auto">
          <a:xfrm>
            <a:off x="1482725" y="852488"/>
            <a:ext cx="0" cy="309562"/>
          </a:xfrm>
          <a:prstGeom prst="line">
            <a:avLst/>
          </a:prstGeom>
          <a:noFill/>
          <a:ln w="28575">
            <a:solidFill>
              <a:srgbClr val="00FF00"/>
            </a:solidFill>
            <a:round/>
            <a:headEnd/>
            <a:tailEnd type="triangle" w="med" len="lg"/>
          </a:ln>
          <a:effectLst/>
        </p:spPr>
        <p:txBody>
          <a:bodyPr wrap="none"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2"/>
          <p:cNvSpPr>
            <a:spLocks noGrp="1" noChangeArrowheads="1"/>
          </p:cNvSpPr>
          <p:nvPr>
            <p:ph type="title"/>
          </p:nvPr>
        </p:nvSpPr>
        <p:spPr>
          <a:xfrm>
            <a:off x="323850" y="333375"/>
            <a:ext cx="8674150" cy="1027113"/>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8086/8088     </a:t>
            </a:r>
            <a:r>
              <a:rPr lang="en-US" altLang="zh-CN" sz="2400" b="1" dirty="0">
                <a:solidFill>
                  <a:srgbClr val="006600"/>
                </a:solidFill>
                <a:ea typeface="黑体" pitchFamily="2" charset="-122"/>
              </a:rPr>
              <a:t>2.1.5 </a:t>
            </a:r>
            <a:r>
              <a:rPr lang="zh-CN" altLang="en-US" sz="2400" b="1" dirty="0">
                <a:solidFill>
                  <a:srgbClr val="006600"/>
                </a:solidFill>
                <a:ea typeface="黑体" pitchFamily="2" charset="-122"/>
              </a:rPr>
              <a:t>工作时序：主存读时序</a:t>
            </a:r>
          </a:p>
        </p:txBody>
      </p:sp>
      <p:sp>
        <p:nvSpPr>
          <p:cNvPr id="162" name="灯片编号占位符 4"/>
          <p:cNvSpPr>
            <a:spLocks noGrp="1"/>
          </p:cNvSpPr>
          <p:nvPr>
            <p:ph type="sldNum" sz="quarter" idx="11"/>
          </p:nvPr>
        </p:nvSpPr>
        <p:spPr/>
        <p:txBody>
          <a:bodyPr/>
          <a:lstStyle/>
          <a:p>
            <a:fld id="{1E2B37EE-1AAF-43F7-9B58-422E9BB0E075}" type="slidenum">
              <a:rPr lang="zh-CN" altLang="en-US"/>
              <a:pPr/>
              <a:t>34</a:t>
            </a:fld>
            <a:endParaRPr lang="en-US" altLang="zh-CN"/>
          </a:p>
        </p:txBody>
      </p:sp>
      <p:sp>
        <p:nvSpPr>
          <p:cNvPr id="692677" name="Line 453"/>
          <p:cNvSpPr>
            <a:spLocks noChangeShapeType="1"/>
          </p:cNvSpPr>
          <p:nvPr/>
        </p:nvSpPr>
        <p:spPr bwMode="auto">
          <a:xfrm>
            <a:off x="3492500" y="1593850"/>
            <a:ext cx="0" cy="2193925"/>
          </a:xfrm>
          <a:prstGeom prst="line">
            <a:avLst/>
          </a:prstGeom>
          <a:noFill/>
          <a:ln w="19050">
            <a:solidFill>
              <a:srgbClr val="FF0000"/>
            </a:solidFill>
            <a:round/>
            <a:headEnd/>
            <a:tailEnd type="none" w="med" len="lg"/>
          </a:ln>
          <a:effectLst/>
        </p:spPr>
        <p:txBody>
          <a:bodyPr wrap="none" anchor="ctr"/>
          <a:lstStyle/>
          <a:p>
            <a:endParaRPr lang="zh-CN" altLang="en-US"/>
          </a:p>
        </p:txBody>
      </p:sp>
      <p:sp>
        <p:nvSpPr>
          <p:cNvPr id="692235" name="Line 11"/>
          <p:cNvSpPr>
            <a:spLocks noChangeShapeType="1"/>
          </p:cNvSpPr>
          <p:nvPr/>
        </p:nvSpPr>
        <p:spPr bwMode="auto">
          <a:xfrm flipV="1">
            <a:off x="2266950"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236" name="Line 12"/>
          <p:cNvSpPr>
            <a:spLocks noChangeShapeType="1"/>
          </p:cNvSpPr>
          <p:nvPr/>
        </p:nvSpPr>
        <p:spPr bwMode="auto">
          <a:xfrm>
            <a:off x="2338388" y="1166813"/>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237" name="Line 13"/>
          <p:cNvSpPr>
            <a:spLocks noChangeShapeType="1"/>
          </p:cNvSpPr>
          <p:nvPr/>
        </p:nvSpPr>
        <p:spPr bwMode="auto">
          <a:xfrm>
            <a:off x="2771775"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81" name="Line 257"/>
          <p:cNvSpPr>
            <a:spLocks noChangeShapeType="1"/>
          </p:cNvSpPr>
          <p:nvPr/>
        </p:nvSpPr>
        <p:spPr bwMode="auto">
          <a:xfrm>
            <a:off x="1835150" y="1455738"/>
            <a:ext cx="433388"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82" name="Line 258"/>
          <p:cNvSpPr>
            <a:spLocks noChangeShapeType="1"/>
          </p:cNvSpPr>
          <p:nvPr/>
        </p:nvSpPr>
        <p:spPr bwMode="auto">
          <a:xfrm>
            <a:off x="2843213" y="1455738"/>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83" name="Line 259"/>
          <p:cNvSpPr>
            <a:spLocks noChangeShapeType="1"/>
          </p:cNvSpPr>
          <p:nvPr/>
        </p:nvSpPr>
        <p:spPr bwMode="auto">
          <a:xfrm flipV="1">
            <a:off x="3276600"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84" name="Line 260"/>
          <p:cNvSpPr>
            <a:spLocks noChangeShapeType="1"/>
          </p:cNvSpPr>
          <p:nvPr/>
        </p:nvSpPr>
        <p:spPr bwMode="auto">
          <a:xfrm>
            <a:off x="3348038" y="1166813"/>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85" name="Line 261"/>
          <p:cNvSpPr>
            <a:spLocks noChangeShapeType="1"/>
          </p:cNvSpPr>
          <p:nvPr/>
        </p:nvSpPr>
        <p:spPr bwMode="auto">
          <a:xfrm>
            <a:off x="3781425"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86" name="Line 262"/>
          <p:cNvSpPr>
            <a:spLocks noChangeShapeType="1"/>
          </p:cNvSpPr>
          <p:nvPr/>
        </p:nvSpPr>
        <p:spPr bwMode="auto">
          <a:xfrm>
            <a:off x="3852863" y="1455738"/>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87" name="Line 263"/>
          <p:cNvSpPr>
            <a:spLocks noChangeShapeType="1"/>
          </p:cNvSpPr>
          <p:nvPr/>
        </p:nvSpPr>
        <p:spPr bwMode="auto">
          <a:xfrm flipV="1">
            <a:off x="4284663" y="1166813"/>
            <a:ext cx="71437"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88" name="Line 264"/>
          <p:cNvSpPr>
            <a:spLocks noChangeShapeType="1"/>
          </p:cNvSpPr>
          <p:nvPr/>
        </p:nvSpPr>
        <p:spPr bwMode="auto">
          <a:xfrm>
            <a:off x="4356100" y="1166813"/>
            <a:ext cx="433388"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89" name="Line 265"/>
          <p:cNvSpPr>
            <a:spLocks noChangeShapeType="1"/>
          </p:cNvSpPr>
          <p:nvPr/>
        </p:nvSpPr>
        <p:spPr bwMode="auto">
          <a:xfrm>
            <a:off x="4789488" y="1166813"/>
            <a:ext cx="71437"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90" name="Line 266"/>
          <p:cNvSpPr>
            <a:spLocks noChangeShapeType="1"/>
          </p:cNvSpPr>
          <p:nvPr/>
        </p:nvSpPr>
        <p:spPr bwMode="auto">
          <a:xfrm>
            <a:off x="4860925" y="1455738"/>
            <a:ext cx="433388"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91" name="Line 267"/>
          <p:cNvSpPr>
            <a:spLocks noChangeShapeType="1"/>
          </p:cNvSpPr>
          <p:nvPr/>
        </p:nvSpPr>
        <p:spPr bwMode="auto">
          <a:xfrm flipV="1">
            <a:off x="5292725"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92" name="Line 268"/>
          <p:cNvSpPr>
            <a:spLocks noChangeShapeType="1"/>
          </p:cNvSpPr>
          <p:nvPr/>
        </p:nvSpPr>
        <p:spPr bwMode="auto">
          <a:xfrm>
            <a:off x="5364163" y="1166813"/>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93" name="Line 269"/>
          <p:cNvSpPr>
            <a:spLocks noChangeShapeType="1"/>
          </p:cNvSpPr>
          <p:nvPr/>
        </p:nvSpPr>
        <p:spPr bwMode="auto">
          <a:xfrm>
            <a:off x="5797550"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94" name="Line 270"/>
          <p:cNvSpPr>
            <a:spLocks noChangeShapeType="1"/>
          </p:cNvSpPr>
          <p:nvPr/>
        </p:nvSpPr>
        <p:spPr bwMode="auto">
          <a:xfrm>
            <a:off x="5868988" y="1455738"/>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95" name="Line 271"/>
          <p:cNvSpPr>
            <a:spLocks noChangeShapeType="1"/>
          </p:cNvSpPr>
          <p:nvPr/>
        </p:nvSpPr>
        <p:spPr bwMode="auto">
          <a:xfrm flipV="1">
            <a:off x="6302375"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96" name="Line 272"/>
          <p:cNvSpPr>
            <a:spLocks noChangeShapeType="1"/>
          </p:cNvSpPr>
          <p:nvPr/>
        </p:nvSpPr>
        <p:spPr bwMode="auto">
          <a:xfrm>
            <a:off x="6373813" y="1166813"/>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97" name="Line 273"/>
          <p:cNvSpPr>
            <a:spLocks noChangeShapeType="1"/>
          </p:cNvSpPr>
          <p:nvPr/>
        </p:nvSpPr>
        <p:spPr bwMode="auto">
          <a:xfrm>
            <a:off x="6807200"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498" name="Line 274"/>
          <p:cNvSpPr>
            <a:spLocks noChangeShapeType="1"/>
          </p:cNvSpPr>
          <p:nvPr/>
        </p:nvSpPr>
        <p:spPr bwMode="auto">
          <a:xfrm>
            <a:off x="6878638" y="1455738"/>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grpSp>
        <p:nvGrpSpPr>
          <p:cNvPr id="2" name="Group 303"/>
          <p:cNvGrpSpPr>
            <a:grpSpLocks/>
          </p:cNvGrpSpPr>
          <p:nvPr/>
        </p:nvGrpSpPr>
        <p:grpSpPr bwMode="auto">
          <a:xfrm>
            <a:off x="2803525" y="987425"/>
            <a:ext cx="5041900" cy="5761038"/>
            <a:chOff x="1766" y="572"/>
            <a:chExt cx="3176" cy="3434"/>
          </a:xfrm>
        </p:grpSpPr>
        <p:sp>
          <p:nvSpPr>
            <p:cNvPr id="692503" name="Line 279"/>
            <p:cNvSpPr>
              <a:spLocks noChangeShapeType="1"/>
            </p:cNvSpPr>
            <p:nvPr/>
          </p:nvSpPr>
          <p:spPr bwMode="auto">
            <a:xfrm>
              <a:off x="1766" y="572"/>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sp>
          <p:nvSpPr>
            <p:cNvPr id="692504" name="Line 280"/>
            <p:cNvSpPr>
              <a:spLocks noChangeShapeType="1"/>
            </p:cNvSpPr>
            <p:nvPr/>
          </p:nvSpPr>
          <p:spPr bwMode="auto">
            <a:xfrm>
              <a:off x="2402" y="576"/>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sp>
          <p:nvSpPr>
            <p:cNvPr id="692505" name="Line 281"/>
            <p:cNvSpPr>
              <a:spLocks noChangeShapeType="1"/>
            </p:cNvSpPr>
            <p:nvPr/>
          </p:nvSpPr>
          <p:spPr bwMode="auto">
            <a:xfrm>
              <a:off x="3038" y="576"/>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sp>
          <p:nvSpPr>
            <p:cNvPr id="692506" name="Line 282"/>
            <p:cNvSpPr>
              <a:spLocks noChangeShapeType="1"/>
            </p:cNvSpPr>
            <p:nvPr/>
          </p:nvSpPr>
          <p:spPr bwMode="auto">
            <a:xfrm>
              <a:off x="3674" y="576"/>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sp>
          <p:nvSpPr>
            <p:cNvPr id="692507" name="Line 283"/>
            <p:cNvSpPr>
              <a:spLocks noChangeShapeType="1"/>
            </p:cNvSpPr>
            <p:nvPr/>
          </p:nvSpPr>
          <p:spPr bwMode="auto">
            <a:xfrm>
              <a:off x="4310" y="576"/>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sp>
          <p:nvSpPr>
            <p:cNvPr id="692508" name="Line 284"/>
            <p:cNvSpPr>
              <a:spLocks noChangeShapeType="1"/>
            </p:cNvSpPr>
            <p:nvPr/>
          </p:nvSpPr>
          <p:spPr bwMode="auto">
            <a:xfrm>
              <a:off x="4942" y="576"/>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grpSp>
      <p:sp>
        <p:nvSpPr>
          <p:cNvPr id="692528" name="Line 304"/>
          <p:cNvSpPr>
            <a:spLocks noChangeShapeType="1"/>
          </p:cNvSpPr>
          <p:nvPr/>
        </p:nvSpPr>
        <p:spPr bwMode="auto">
          <a:xfrm>
            <a:off x="1835150" y="1708150"/>
            <a:ext cx="5762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29" name="Line 305"/>
          <p:cNvSpPr>
            <a:spLocks noChangeShapeType="1"/>
          </p:cNvSpPr>
          <p:nvPr/>
        </p:nvSpPr>
        <p:spPr bwMode="auto">
          <a:xfrm>
            <a:off x="1835150" y="1995488"/>
            <a:ext cx="576263" cy="1587"/>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30" name="Line 306"/>
          <p:cNvSpPr>
            <a:spLocks noChangeShapeType="1"/>
          </p:cNvSpPr>
          <p:nvPr/>
        </p:nvSpPr>
        <p:spPr bwMode="auto">
          <a:xfrm>
            <a:off x="2411413" y="1708150"/>
            <a:ext cx="144462"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31" name="Line 307"/>
          <p:cNvSpPr>
            <a:spLocks noChangeShapeType="1"/>
          </p:cNvSpPr>
          <p:nvPr/>
        </p:nvSpPr>
        <p:spPr bwMode="auto">
          <a:xfrm flipH="1">
            <a:off x="2411413" y="1852613"/>
            <a:ext cx="144462"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32" name="Line 308"/>
          <p:cNvSpPr>
            <a:spLocks noChangeShapeType="1"/>
          </p:cNvSpPr>
          <p:nvPr/>
        </p:nvSpPr>
        <p:spPr bwMode="auto">
          <a:xfrm>
            <a:off x="2555875" y="1852613"/>
            <a:ext cx="3603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33" name="Line 309"/>
          <p:cNvSpPr>
            <a:spLocks noChangeShapeType="1"/>
          </p:cNvSpPr>
          <p:nvPr/>
        </p:nvSpPr>
        <p:spPr bwMode="auto">
          <a:xfrm flipH="1">
            <a:off x="2914650" y="1708150"/>
            <a:ext cx="144463"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34" name="Line 310"/>
          <p:cNvSpPr>
            <a:spLocks noChangeShapeType="1"/>
          </p:cNvSpPr>
          <p:nvPr/>
        </p:nvSpPr>
        <p:spPr bwMode="auto">
          <a:xfrm>
            <a:off x="2914650" y="1852613"/>
            <a:ext cx="144463"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37" name="Line 313"/>
          <p:cNvSpPr>
            <a:spLocks noChangeShapeType="1"/>
          </p:cNvSpPr>
          <p:nvPr/>
        </p:nvSpPr>
        <p:spPr bwMode="auto">
          <a:xfrm>
            <a:off x="3995738" y="1708150"/>
            <a:ext cx="215900" cy="28098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38" name="Line 314"/>
          <p:cNvSpPr>
            <a:spLocks noChangeShapeType="1"/>
          </p:cNvSpPr>
          <p:nvPr/>
        </p:nvSpPr>
        <p:spPr bwMode="auto">
          <a:xfrm flipV="1">
            <a:off x="3995738" y="1700213"/>
            <a:ext cx="215900" cy="29527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39" name="Text Box 315"/>
          <p:cNvSpPr txBox="1">
            <a:spLocks noChangeArrowheads="1"/>
          </p:cNvSpPr>
          <p:nvPr/>
        </p:nvSpPr>
        <p:spPr bwMode="auto">
          <a:xfrm>
            <a:off x="2987675" y="836613"/>
            <a:ext cx="576263" cy="366712"/>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FF6600"/>
                </a:solidFill>
                <a:latin typeface="Times New Roman" pitchFamily="18" charset="0"/>
              </a:rPr>
              <a:t>T1</a:t>
            </a:r>
          </a:p>
        </p:txBody>
      </p:sp>
      <p:sp>
        <p:nvSpPr>
          <p:cNvPr id="692540" name="Text Box 316"/>
          <p:cNvSpPr txBox="1">
            <a:spLocks noChangeArrowheads="1"/>
          </p:cNvSpPr>
          <p:nvPr/>
        </p:nvSpPr>
        <p:spPr bwMode="auto">
          <a:xfrm>
            <a:off x="3995738" y="844550"/>
            <a:ext cx="576262"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FF6600"/>
                </a:solidFill>
                <a:latin typeface="Times New Roman" pitchFamily="18" charset="0"/>
              </a:rPr>
              <a:t>T2</a:t>
            </a:r>
          </a:p>
        </p:txBody>
      </p:sp>
      <p:sp>
        <p:nvSpPr>
          <p:cNvPr id="692541" name="Text Box 317"/>
          <p:cNvSpPr txBox="1">
            <a:spLocks noChangeArrowheads="1"/>
          </p:cNvSpPr>
          <p:nvPr/>
        </p:nvSpPr>
        <p:spPr bwMode="auto">
          <a:xfrm>
            <a:off x="5003800" y="844550"/>
            <a:ext cx="576263"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FF6600"/>
                </a:solidFill>
                <a:latin typeface="Times New Roman" pitchFamily="18" charset="0"/>
              </a:rPr>
              <a:t>T3</a:t>
            </a:r>
          </a:p>
        </p:txBody>
      </p:sp>
      <p:sp>
        <p:nvSpPr>
          <p:cNvPr id="692542" name="Text Box 318"/>
          <p:cNvSpPr txBox="1">
            <a:spLocks noChangeArrowheads="1"/>
          </p:cNvSpPr>
          <p:nvPr/>
        </p:nvSpPr>
        <p:spPr bwMode="auto">
          <a:xfrm>
            <a:off x="5940425" y="844550"/>
            <a:ext cx="576263"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FF6600"/>
                </a:solidFill>
                <a:latin typeface="Times New Roman" pitchFamily="18" charset="0"/>
              </a:rPr>
              <a:t>T4</a:t>
            </a:r>
          </a:p>
        </p:txBody>
      </p:sp>
      <p:sp>
        <p:nvSpPr>
          <p:cNvPr id="692545" name="Line 321"/>
          <p:cNvSpPr>
            <a:spLocks noChangeShapeType="1"/>
          </p:cNvSpPr>
          <p:nvPr/>
        </p:nvSpPr>
        <p:spPr bwMode="auto">
          <a:xfrm>
            <a:off x="6372225" y="1700213"/>
            <a:ext cx="144463"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46" name="Line 322"/>
          <p:cNvSpPr>
            <a:spLocks noChangeShapeType="1"/>
          </p:cNvSpPr>
          <p:nvPr/>
        </p:nvSpPr>
        <p:spPr bwMode="auto">
          <a:xfrm flipH="1">
            <a:off x="6372225" y="1844675"/>
            <a:ext cx="144463"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47" name="Line 323"/>
          <p:cNvSpPr>
            <a:spLocks noChangeShapeType="1"/>
          </p:cNvSpPr>
          <p:nvPr/>
        </p:nvSpPr>
        <p:spPr bwMode="auto">
          <a:xfrm>
            <a:off x="3059113" y="1700213"/>
            <a:ext cx="9366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48" name="Line 324"/>
          <p:cNvSpPr>
            <a:spLocks noChangeShapeType="1"/>
          </p:cNvSpPr>
          <p:nvPr/>
        </p:nvSpPr>
        <p:spPr bwMode="auto">
          <a:xfrm>
            <a:off x="4211638" y="1700213"/>
            <a:ext cx="21605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49" name="Line 325"/>
          <p:cNvSpPr>
            <a:spLocks noChangeShapeType="1"/>
          </p:cNvSpPr>
          <p:nvPr/>
        </p:nvSpPr>
        <p:spPr bwMode="auto">
          <a:xfrm>
            <a:off x="3059113" y="1989138"/>
            <a:ext cx="9366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50" name="Line 326"/>
          <p:cNvSpPr>
            <a:spLocks noChangeShapeType="1"/>
          </p:cNvSpPr>
          <p:nvPr/>
        </p:nvSpPr>
        <p:spPr bwMode="auto">
          <a:xfrm>
            <a:off x="4211638" y="1989138"/>
            <a:ext cx="21605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51" name="Line 327"/>
          <p:cNvSpPr>
            <a:spLocks noChangeShapeType="1"/>
          </p:cNvSpPr>
          <p:nvPr/>
        </p:nvSpPr>
        <p:spPr bwMode="auto">
          <a:xfrm>
            <a:off x="6516688" y="1844675"/>
            <a:ext cx="6477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52" name="Line 328"/>
          <p:cNvSpPr>
            <a:spLocks noChangeShapeType="1"/>
          </p:cNvSpPr>
          <p:nvPr/>
        </p:nvSpPr>
        <p:spPr bwMode="auto">
          <a:xfrm>
            <a:off x="1835150" y="2276475"/>
            <a:ext cx="5762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53" name="Line 329"/>
          <p:cNvSpPr>
            <a:spLocks noChangeShapeType="1"/>
          </p:cNvSpPr>
          <p:nvPr/>
        </p:nvSpPr>
        <p:spPr bwMode="auto">
          <a:xfrm>
            <a:off x="1835150" y="2563813"/>
            <a:ext cx="576263" cy="1587"/>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54" name="Line 330"/>
          <p:cNvSpPr>
            <a:spLocks noChangeShapeType="1"/>
          </p:cNvSpPr>
          <p:nvPr/>
        </p:nvSpPr>
        <p:spPr bwMode="auto">
          <a:xfrm>
            <a:off x="2411413" y="2276475"/>
            <a:ext cx="144462"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55" name="Line 331"/>
          <p:cNvSpPr>
            <a:spLocks noChangeShapeType="1"/>
          </p:cNvSpPr>
          <p:nvPr/>
        </p:nvSpPr>
        <p:spPr bwMode="auto">
          <a:xfrm flipH="1">
            <a:off x="2411413" y="2420938"/>
            <a:ext cx="144462"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56" name="Line 332"/>
          <p:cNvSpPr>
            <a:spLocks noChangeShapeType="1"/>
          </p:cNvSpPr>
          <p:nvPr/>
        </p:nvSpPr>
        <p:spPr bwMode="auto">
          <a:xfrm>
            <a:off x="2555875" y="2420938"/>
            <a:ext cx="3603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57" name="Line 333"/>
          <p:cNvSpPr>
            <a:spLocks noChangeShapeType="1"/>
          </p:cNvSpPr>
          <p:nvPr/>
        </p:nvSpPr>
        <p:spPr bwMode="auto">
          <a:xfrm flipH="1">
            <a:off x="2914650" y="2276475"/>
            <a:ext cx="144463"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58" name="Line 334"/>
          <p:cNvSpPr>
            <a:spLocks noChangeShapeType="1"/>
          </p:cNvSpPr>
          <p:nvPr/>
        </p:nvSpPr>
        <p:spPr bwMode="auto">
          <a:xfrm>
            <a:off x="2914650" y="2420938"/>
            <a:ext cx="144463"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59" name="Line 335"/>
          <p:cNvSpPr>
            <a:spLocks noChangeShapeType="1"/>
          </p:cNvSpPr>
          <p:nvPr/>
        </p:nvSpPr>
        <p:spPr bwMode="auto">
          <a:xfrm>
            <a:off x="6372225" y="2276475"/>
            <a:ext cx="144463"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60" name="Line 336"/>
          <p:cNvSpPr>
            <a:spLocks noChangeShapeType="1"/>
          </p:cNvSpPr>
          <p:nvPr/>
        </p:nvSpPr>
        <p:spPr bwMode="auto">
          <a:xfrm flipH="1">
            <a:off x="6372225" y="2420938"/>
            <a:ext cx="144463"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61" name="Line 337"/>
          <p:cNvSpPr>
            <a:spLocks noChangeShapeType="1"/>
          </p:cNvSpPr>
          <p:nvPr/>
        </p:nvSpPr>
        <p:spPr bwMode="auto">
          <a:xfrm>
            <a:off x="3059113" y="2276475"/>
            <a:ext cx="3313112"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62" name="Line 338"/>
          <p:cNvSpPr>
            <a:spLocks noChangeShapeType="1"/>
          </p:cNvSpPr>
          <p:nvPr/>
        </p:nvSpPr>
        <p:spPr bwMode="auto">
          <a:xfrm>
            <a:off x="3059113" y="2565400"/>
            <a:ext cx="3313112"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63" name="Line 339"/>
          <p:cNvSpPr>
            <a:spLocks noChangeShapeType="1"/>
          </p:cNvSpPr>
          <p:nvPr/>
        </p:nvSpPr>
        <p:spPr bwMode="auto">
          <a:xfrm>
            <a:off x="6516688" y="2420938"/>
            <a:ext cx="6477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65" name="Line 341"/>
          <p:cNvSpPr>
            <a:spLocks noChangeShapeType="1"/>
          </p:cNvSpPr>
          <p:nvPr/>
        </p:nvSpPr>
        <p:spPr bwMode="auto">
          <a:xfrm>
            <a:off x="1835150" y="2852738"/>
            <a:ext cx="5762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66" name="Line 342"/>
          <p:cNvSpPr>
            <a:spLocks noChangeShapeType="1"/>
          </p:cNvSpPr>
          <p:nvPr/>
        </p:nvSpPr>
        <p:spPr bwMode="auto">
          <a:xfrm>
            <a:off x="1835150" y="3140075"/>
            <a:ext cx="576263" cy="158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67" name="Line 343"/>
          <p:cNvSpPr>
            <a:spLocks noChangeShapeType="1"/>
          </p:cNvSpPr>
          <p:nvPr/>
        </p:nvSpPr>
        <p:spPr bwMode="auto">
          <a:xfrm>
            <a:off x="2411413" y="2852738"/>
            <a:ext cx="144462"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68" name="Line 344"/>
          <p:cNvSpPr>
            <a:spLocks noChangeShapeType="1"/>
          </p:cNvSpPr>
          <p:nvPr/>
        </p:nvSpPr>
        <p:spPr bwMode="auto">
          <a:xfrm flipH="1">
            <a:off x="2411413" y="2997200"/>
            <a:ext cx="144462"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69" name="Line 345"/>
          <p:cNvSpPr>
            <a:spLocks noChangeShapeType="1"/>
          </p:cNvSpPr>
          <p:nvPr/>
        </p:nvSpPr>
        <p:spPr bwMode="auto">
          <a:xfrm>
            <a:off x="2555875" y="2997200"/>
            <a:ext cx="3603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70" name="Line 346"/>
          <p:cNvSpPr>
            <a:spLocks noChangeShapeType="1"/>
          </p:cNvSpPr>
          <p:nvPr/>
        </p:nvSpPr>
        <p:spPr bwMode="auto">
          <a:xfrm flipH="1">
            <a:off x="2914650" y="2852738"/>
            <a:ext cx="144463"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71" name="Line 347"/>
          <p:cNvSpPr>
            <a:spLocks noChangeShapeType="1"/>
          </p:cNvSpPr>
          <p:nvPr/>
        </p:nvSpPr>
        <p:spPr bwMode="auto">
          <a:xfrm>
            <a:off x="2914650" y="2997200"/>
            <a:ext cx="144463"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74" name="Line 350"/>
          <p:cNvSpPr>
            <a:spLocks noChangeShapeType="1"/>
          </p:cNvSpPr>
          <p:nvPr/>
        </p:nvSpPr>
        <p:spPr bwMode="auto">
          <a:xfrm>
            <a:off x="3059113" y="2852738"/>
            <a:ext cx="9366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75" name="Line 351"/>
          <p:cNvSpPr>
            <a:spLocks noChangeShapeType="1"/>
          </p:cNvSpPr>
          <p:nvPr/>
        </p:nvSpPr>
        <p:spPr bwMode="auto">
          <a:xfrm>
            <a:off x="3059113" y="3141663"/>
            <a:ext cx="9366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76" name="Line 352"/>
          <p:cNvSpPr>
            <a:spLocks noChangeShapeType="1"/>
          </p:cNvSpPr>
          <p:nvPr/>
        </p:nvSpPr>
        <p:spPr bwMode="auto">
          <a:xfrm>
            <a:off x="3995738" y="2852738"/>
            <a:ext cx="144462"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77" name="Line 353"/>
          <p:cNvSpPr>
            <a:spLocks noChangeShapeType="1"/>
          </p:cNvSpPr>
          <p:nvPr/>
        </p:nvSpPr>
        <p:spPr bwMode="auto">
          <a:xfrm flipH="1">
            <a:off x="3995738" y="2997200"/>
            <a:ext cx="144462"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78" name="Line 354"/>
          <p:cNvSpPr>
            <a:spLocks noChangeShapeType="1"/>
          </p:cNvSpPr>
          <p:nvPr/>
        </p:nvSpPr>
        <p:spPr bwMode="auto">
          <a:xfrm flipH="1">
            <a:off x="4932363" y="2852738"/>
            <a:ext cx="144462"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79" name="Line 355"/>
          <p:cNvSpPr>
            <a:spLocks noChangeShapeType="1"/>
          </p:cNvSpPr>
          <p:nvPr/>
        </p:nvSpPr>
        <p:spPr bwMode="auto">
          <a:xfrm>
            <a:off x="4932363" y="2997200"/>
            <a:ext cx="144462"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80" name="Line 356"/>
          <p:cNvSpPr>
            <a:spLocks noChangeShapeType="1"/>
          </p:cNvSpPr>
          <p:nvPr/>
        </p:nvSpPr>
        <p:spPr bwMode="auto">
          <a:xfrm>
            <a:off x="4140200" y="2997200"/>
            <a:ext cx="7921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81" name="Line 357"/>
          <p:cNvSpPr>
            <a:spLocks noChangeShapeType="1"/>
          </p:cNvSpPr>
          <p:nvPr/>
        </p:nvSpPr>
        <p:spPr bwMode="auto">
          <a:xfrm>
            <a:off x="6372225" y="2852738"/>
            <a:ext cx="144463"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82" name="Line 358"/>
          <p:cNvSpPr>
            <a:spLocks noChangeShapeType="1"/>
          </p:cNvSpPr>
          <p:nvPr/>
        </p:nvSpPr>
        <p:spPr bwMode="auto">
          <a:xfrm flipH="1">
            <a:off x="6372225" y="2997200"/>
            <a:ext cx="144463"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83" name="Line 359"/>
          <p:cNvSpPr>
            <a:spLocks noChangeShapeType="1"/>
          </p:cNvSpPr>
          <p:nvPr/>
        </p:nvSpPr>
        <p:spPr bwMode="auto">
          <a:xfrm>
            <a:off x="5076825" y="2852738"/>
            <a:ext cx="12954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84" name="Line 360"/>
          <p:cNvSpPr>
            <a:spLocks noChangeShapeType="1"/>
          </p:cNvSpPr>
          <p:nvPr/>
        </p:nvSpPr>
        <p:spPr bwMode="auto">
          <a:xfrm>
            <a:off x="5076825" y="3141663"/>
            <a:ext cx="12954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85" name="Line 361"/>
          <p:cNvSpPr>
            <a:spLocks noChangeShapeType="1"/>
          </p:cNvSpPr>
          <p:nvPr/>
        </p:nvSpPr>
        <p:spPr bwMode="auto">
          <a:xfrm>
            <a:off x="6516688" y="2997200"/>
            <a:ext cx="6477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86" name="Line 362"/>
          <p:cNvSpPr>
            <a:spLocks noChangeShapeType="1"/>
          </p:cNvSpPr>
          <p:nvPr/>
        </p:nvSpPr>
        <p:spPr bwMode="auto">
          <a:xfrm>
            <a:off x="1835150" y="3716338"/>
            <a:ext cx="11525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87" name="Line 363"/>
          <p:cNvSpPr>
            <a:spLocks noChangeShapeType="1"/>
          </p:cNvSpPr>
          <p:nvPr/>
        </p:nvSpPr>
        <p:spPr bwMode="auto">
          <a:xfrm flipV="1">
            <a:off x="2987675" y="3429000"/>
            <a:ext cx="144463"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88" name="Line 364"/>
          <p:cNvSpPr>
            <a:spLocks noChangeShapeType="1"/>
          </p:cNvSpPr>
          <p:nvPr/>
        </p:nvSpPr>
        <p:spPr bwMode="auto">
          <a:xfrm>
            <a:off x="3132138" y="3429000"/>
            <a:ext cx="360362"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89" name="Line 365"/>
          <p:cNvSpPr>
            <a:spLocks noChangeShapeType="1"/>
          </p:cNvSpPr>
          <p:nvPr/>
        </p:nvSpPr>
        <p:spPr bwMode="auto">
          <a:xfrm>
            <a:off x="3492500" y="3429000"/>
            <a:ext cx="142875"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90" name="Line 366"/>
          <p:cNvSpPr>
            <a:spLocks noChangeShapeType="1"/>
          </p:cNvSpPr>
          <p:nvPr/>
        </p:nvSpPr>
        <p:spPr bwMode="auto">
          <a:xfrm>
            <a:off x="3635375" y="3716338"/>
            <a:ext cx="352901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92" name="Line 368"/>
          <p:cNvSpPr>
            <a:spLocks noChangeShapeType="1"/>
          </p:cNvSpPr>
          <p:nvPr/>
        </p:nvSpPr>
        <p:spPr bwMode="auto">
          <a:xfrm>
            <a:off x="1835150" y="4005263"/>
            <a:ext cx="1081088"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93" name="Line 369"/>
          <p:cNvSpPr>
            <a:spLocks noChangeShapeType="1"/>
          </p:cNvSpPr>
          <p:nvPr/>
        </p:nvSpPr>
        <p:spPr bwMode="auto">
          <a:xfrm>
            <a:off x="2916238" y="4005263"/>
            <a:ext cx="144462" cy="287337"/>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94" name="Line 370"/>
          <p:cNvSpPr>
            <a:spLocks noChangeShapeType="1"/>
          </p:cNvSpPr>
          <p:nvPr/>
        </p:nvSpPr>
        <p:spPr bwMode="auto">
          <a:xfrm>
            <a:off x="3059113" y="4292600"/>
            <a:ext cx="367347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95" name="Line 371"/>
          <p:cNvSpPr>
            <a:spLocks noChangeShapeType="1"/>
          </p:cNvSpPr>
          <p:nvPr/>
        </p:nvSpPr>
        <p:spPr bwMode="auto">
          <a:xfrm flipV="1">
            <a:off x="6732588" y="4005263"/>
            <a:ext cx="144462" cy="287337"/>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96" name="Line 372"/>
          <p:cNvSpPr>
            <a:spLocks noChangeShapeType="1"/>
          </p:cNvSpPr>
          <p:nvPr/>
        </p:nvSpPr>
        <p:spPr bwMode="auto">
          <a:xfrm>
            <a:off x="6877050" y="4005263"/>
            <a:ext cx="35877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97" name="Line 373"/>
          <p:cNvSpPr>
            <a:spLocks noChangeShapeType="1"/>
          </p:cNvSpPr>
          <p:nvPr/>
        </p:nvSpPr>
        <p:spPr bwMode="auto">
          <a:xfrm>
            <a:off x="1835150" y="4581525"/>
            <a:ext cx="22320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98" name="Line 374"/>
          <p:cNvSpPr>
            <a:spLocks noChangeShapeType="1"/>
          </p:cNvSpPr>
          <p:nvPr/>
        </p:nvSpPr>
        <p:spPr bwMode="auto">
          <a:xfrm>
            <a:off x="4067175" y="4581525"/>
            <a:ext cx="144463"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599" name="Line 375"/>
          <p:cNvSpPr>
            <a:spLocks noChangeShapeType="1"/>
          </p:cNvSpPr>
          <p:nvPr/>
        </p:nvSpPr>
        <p:spPr bwMode="auto">
          <a:xfrm>
            <a:off x="4211638" y="4868863"/>
            <a:ext cx="20161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600" name="Line 376"/>
          <p:cNvSpPr>
            <a:spLocks noChangeShapeType="1"/>
          </p:cNvSpPr>
          <p:nvPr/>
        </p:nvSpPr>
        <p:spPr bwMode="auto">
          <a:xfrm flipV="1">
            <a:off x="6227763" y="4581525"/>
            <a:ext cx="144462"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601" name="Line 377"/>
          <p:cNvSpPr>
            <a:spLocks noChangeShapeType="1"/>
          </p:cNvSpPr>
          <p:nvPr/>
        </p:nvSpPr>
        <p:spPr bwMode="auto">
          <a:xfrm>
            <a:off x="6372225" y="4581525"/>
            <a:ext cx="8636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603" name="Line 379"/>
          <p:cNvSpPr>
            <a:spLocks noChangeShapeType="1"/>
          </p:cNvSpPr>
          <p:nvPr/>
        </p:nvSpPr>
        <p:spPr bwMode="auto">
          <a:xfrm>
            <a:off x="2843213" y="5445125"/>
            <a:ext cx="3960812"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604" name="Line 380"/>
          <p:cNvSpPr>
            <a:spLocks noChangeShapeType="1"/>
          </p:cNvSpPr>
          <p:nvPr/>
        </p:nvSpPr>
        <p:spPr bwMode="auto">
          <a:xfrm>
            <a:off x="1835150" y="5157788"/>
            <a:ext cx="865188"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692605" name="Line 381"/>
          <p:cNvSpPr>
            <a:spLocks noChangeShapeType="1"/>
          </p:cNvSpPr>
          <p:nvPr/>
        </p:nvSpPr>
        <p:spPr bwMode="auto">
          <a:xfrm>
            <a:off x="2700338" y="5157788"/>
            <a:ext cx="144462" cy="287337"/>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692606" name="Line 382"/>
          <p:cNvSpPr>
            <a:spLocks noChangeShapeType="1"/>
          </p:cNvSpPr>
          <p:nvPr/>
        </p:nvSpPr>
        <p:spPr bwMode="auto">
          <a:xfrm>
            <a:off x="1835150" y="5445125"/>
            <a:ext cx="1008063"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692607" name="Line 383"/>
          <p:cNvSpPr>
            <a:spLocks noChangeShapeType="1"/>
          </p:cNvSpPr>
          <p:nvPr/>
        </p:nvSpPr>
        <p:spPr bwMode="auto">
          <a:xfrm flipH="1">
            <a:off x="6948488" y="5157788"/>
            <a:ext cx="360362"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692608" name="Line 384"/>
          <p:cNvSpPr>
            <a:spLocks noChangeShapeType="1"/>
          </p:cNvSpPr>
          <p:nvPr/>
        </p:nvSpPr>
        <p:spPr bwMode="auto">
          <a:xfrm flipH="1">
            <a:off x="6804025" y="5157788"/>
            <a:ext cx="144463" cy="287337"/>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692609" name="Line 385"/>
          <p:cNvSpPr>
            <a:spLocks noChangeShapeType="1"/>
          </p:cNvSpPr>
          <p:nvPr/>
        </p:nvSpPr>
        <p:spPr bwMode="auto">
          <a:xfrm>
            <a:off x="2700338" y="5734050"/>
            <a:ext cx="136683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610" name="Line 386"/>
          <p:cNvSpPr>
            <a:spLocks noChangeShapeType="1"/>
          </p:cNvSpPr>
          <p:nvPr/>
        </p:nvSpPr>
        <p:spPr bwMode="auto">
          <a:xfrm>
            <a:off x="4067175" y="5734050"/>
            <a:ext cx="144463"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611" name="Line 387"/>
          <p:cNvSpPr>
            <a:spLocks noChangeShapeType="1"/>
          </p:cNvSpPr>
          <p:nvPr/>
        </p:nvSpPr>
        <p:spPr bwMode="auto">
          <a:xfrm>
            <a:off x="4211638" y="6021388"/>
            <a:ext cx="22320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612" name="Line 388"/>
          <p:cNvSpPr>
            <a:spLocks noChangeShapeType="1"/>
          </p:cNvSpPr>
          <p:nvPr/>
        </p:nvSpPr>
        <p:spPr bwMode="auto">
          <a:xfrm flipV="1">
            <a:off x="6443663" y="5734050"/>
            <a:ext cx="144462"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613" name="Line 389"/>
          <p:cNvSpPr>
            <a:spLocks noChangeShapeType="1"/>
          </p:cNvSpPr>
          <p:nvPr/>
        </p:nvSpPr>
        <p:spPr bwMode="auto">
          <a:xfrm>
            <a:off x="6588125" y="5734050"/>
            <a:ext cx="6477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614" name="Line 390"/>
          <p:cNvSpPr>
            <a:spLocks noChangeShapeType="1"/>
          </p:cNvSpPr>
          <p:nvPr/>
        </p:nvSpPr>
        <p:spPr bwMode="auto">
          <a:xfrm flipV="1">
            <a:off x="2555875" y="5734050"/>
            <a:ext cx="144463" cy="287338"/>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692615" name="Line 391"/>
          <p:cNvSpPr>
            <a:spLocks noChangeShapeType="1"/>
          </p:cNvSpPr>
          <p:nvPr/>
        </p:nvSpPr>
        <p:spPr bwMode="auto">
          <a:xfrm>
            <a:off x="1835150" y="6021388"/>
            <a:ext cx="722313"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692616" name="Line 392"/>
          <p:cNvSpPr>
            <a:spLocks noChangeShapeType="1"/>
          </p:cNvSpPr>
          <p:nvPr/>
        </p:nvSpPr>
        <p:spPr bwMode="auto">
          <a:xfrm>
            <a:off x="1835150" y="5734050"/>
            <a:ext cx="865188"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692617" name="Line 393"/>
          <p:cNvSpPr>
            <a:spLocks noChangeShapeType="1"/>
          </p:cNvSpPr>
          <p:nvPr/>
        </p:nvSpPr>
        <p:spPr bwMode="auto">
          <a:xfrm>
            <a:off x="1835150" y="6308725"/>
            <a:ext cx="540067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92625" name="Line 401"/>
          <p:cNvSpPr>
            <a:spLocks noChangeShapeType="1"/>
          </p:cNvSpPr>
          <p:nvPr/>
        </p:nvSpPr>
        <p:spPr bwMode="auto">
          <a:xfrm flipH="1">
            <a:off x="6804025" y="5445125"/>
            <a:ext cx="504825"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692665" name="Text Box 441"/>
          <p:cNvSpPr txBox="1">
            <a:spLocks noChangeArrowheads="1"/>
          </p:cNvSpPr>
          <p:nvPr/>
        </p:nvSpPr>
        <p:spPr bwMode="auto">
          <a:xfrm>
            <a:off x="2687638" y="1666875"/>
            <a:ext cx="1655762" cy="336550"/>
          </a:xfrm>
          <a:prstGeom prst="rect">
            <a:avLst/>
          </a:prstGeom>
          <a:noFill/>
          <a:ln w="28575" algn="ctr">
            <a:noFill/>
            <a:miter lim="800000"/>
            <a:headEnd/>
            <a:tailEnd type="none" w="med" len="lg"/>
          </a:ln>
          <a:effectLst/>
        </p:spPr>
        <p:txBody>
          <a:bodyPr>
            <a:spAutoFit/>
          </a:bodyPr>
          <a:lstStyle/>
          <a:p>
            <a:pPr>
              <a:spcBef>
                <a:spcPct val="50000"/>
              </a:spcBef>
            </a:pPr>
            <a:r>
              <a:rPr lang="zh-CN" altLang="en-US" sz="1600" b="1">
                <a:solidFill>
                  <a:srgbClr val="0000FF"/>
                </a:solidFill>
                <a:latin typeface="Times New Roman" pitchFamily="18" charset="0"/>
              </a:rPr>
              <a:t>地址输出</a:t>
            </a:r>
          </a:p>
        </p:txBody>
      </p:sp>
      <p:sp>
        <p:nvSpPr>
          <p:cNvPr id="692666" name="Text Box 442"/>
          <p:cNvSpPr txBox="1">
            <a:spLocks noChangeArrowheads="1"/>
          </p:cNvSpPr>
          <p:nvPr/>
        </p:nvSpPr>
        <p:spPr bwMode="auto">
          <a:xfrm>
            <a:off x="4456113" y="1666875"/>
            <a:ext cx="1655762" cy="336550"/>
          </a:xfrm>
          <a:prstGeom prst="rect">
            <a:avLst/>
          </a:prstGeom>
          <a:noFill/>
          <a:ln w="28575" algn="ctr">
            <a:noFill/>
            <a:miter lim="800000"/>
            <a:headEnd/>
            <a:tailEnd type="none" w="med" len="lg"/>
          </a:ln>
          <a:effectLst/>
        </p:spPr>
        <p:txBody>
          <a:bodyPr>
            <a:spAutoFit/>
          </a:bodyPr>
          <a:lstStyle/>
          <a:p>
            <a:pPr>
              <a:spcBef>
                <a:spcPct val="50000"/>
              </a:spcBef>
            </a:pPr>
            <a:r>
              <a:rPr lang="zh-CN" altLang="en-US" sz="1600" b="1">
                <a:solidFill>
                  <a:srgbClr val="0000FF"/>
                </a:solidFill>
                <a:latin typeface="Times New Roman" pitchFamily="18" charset="0"/>
              </a:rPr>
              <a:t>状态输出</a:t>
            </a:r>
          </a:p>
        </p:txBody>
      </p:sp>
      <p:sp>
        <p:nvSpPr>
          <p:cNvPr id="692667" name="Text Box 443"/>
          <p:cNvSpPr txBox="1">
            <a:spLocks noChangeArrowheads="1"/>
          </p:cNvSpPr>
          <p:nvPr/>
        </p:nvSpPr>
        <p:spPr bwMode="auto">
          <a:xfrm>
            <a:off x="3570288" y="2254250"/>
            <a:ext cx="2360612" cy="336550"/>
          </a:xfrm>
          <a:prstGeom prst="rect">
            <a:avLst/>
          </a:prstGeom>
          <a:noFill/>
          <a:ln w="28575" algn="ctr">
            <a:noFill/>
            <a:miter lim="800000"/>
            <a:headEnd/>
            <a:tailEnd type="none" w="med" len="lg"/>
          </a:ln>
          <a:effectLst/>
        </p:spPr>
        <p:txBody>
          <a:bodyPr>
            <a:spAutoFit/>
          </a:bodyPr>
          <a:lstStyle/>
          <a:p>
            <a:pPr>
              <a:spcBef>
                <a:spcPct val="50000"/>
              </a:spcBef>
            </a:pPr>
            <a:r>
              <a:rPr lang="zh-CN" altLang="en-US" sz="1600" b="1">
                <a:solidFill>
                  <a:srgbClr val="0000FF"/>
                </a:solidFill>
                <a:latin typeface="Times New Roman" pitchFamily="18" charset="0"/>
              </a:rPr>
              <a:t>地    址    输    出</a:t>
            </a:r>
          </a:p>
        </p:txBody>
      </p:sp>
      <p:sp>
        <p:nvSpPr>
          <p:cNvPr id="692668" name="Text Box 444"/>
          <p:cNvSpPr txBox="1">
            <a:spLocks noChangeArrowheads="1"/>
          </p:cNvSpPr>
          <p:nvPr/>
        </p:nvSpPr>
        <p:spPr bwMode="auto">
          <a:xfrm>
            <a:off x="2700338" y="2828925"/>
            <a:ext cx="1655762" cy="336550"/>
          </a:xfrm>
          <a:prstGeom prst="rect">
            <a:avLst/>
          </a:prstGeom>
          <a:noFill/>
          <a:ln w="28575" algn="ctr">
            <a:noFill/>
            <a:miter lim="800000"/>
            <a:headEnd/>
            <a:tailEnd type="none" w="med" len="lg"/>
          </a:ln>
          <a:effectLst/>
        </p:spPr>
        <p:txBody>
          <a:bodyPr>
            <a:spAutoFit/>
          </a:bodyPr>
          <a:lstStyle/>
          <a:p>
            <a:pPr>
              <a:spcBef>
                <a:spcPct val="50000"/>
              </a:spcBef>
            </a:pPr>
            <a:r>
              <a:rPr lang="zh-CN" altLang="en-US" sz="1600" b="1">
                <a:solidFill>
                  <a:srgbClr val="0000FF"/>
                </a:solidFill>
                <a:latin typeface="Times New Roman" pitchFamily="18" charset="0"/>
              </a:rPr>
              <a:t>地址输出</a:t>
            </a:r>
          </a:p>
        </p:txBody>
      </p:sp>
      <p:sp>
        <p:nvSpPr>
          <p:cNvPr id="692669" name="Text Box 445"/>
          <p:cNvSpPr txBox="1">
            <a:spLocks noChangeArrowheads="1"/>
          </p:cNvSpPr>
          <p:nvPr/>
        </p:nvSpPr>
        <p:spPr bwMode="auto">
          <a:xfrm>
            <a:off x="4935538" y="2828925"/>
            <a:ext cx="1655762" cy="336550"/>
          </a:xfrm>
          <a:prstGeom prst="rect">
            <a:avLst/>
          </a:prstGeom>
          <a:noFill/>
          <a:ln w="28575" algn="ctr">
            <a:noFill/>
            <a:miter lim="800000"/>
            <a:headEnd/>
            <a:tailEnd type="none" w="med" len="lg"/>
          </a:ln>
          <a:effectLst/>
        </p:spPr>
        <p:txBody>
          <a:bodyPr>
            <a:spAutoFit/>
          </a:bodyPr>
          <a:lstStyle/>
          <a:p>
            <a:pPr>
              <a:spcBef>
                <a:spcPct val="50000"/>
              </a:spcBef>
            </a:pPr>
            <a:r>
              <a:rPr lang="zh-CN" altLang="en-US" sz="1600" b="1">
                <a:solidFill>
                  <a:srgbClr val="0000FF"/>
                </a:solidFill>
                <a:latin typeface="Times New Roman" pitchFamily="18" charset="0"/>
              </a:rPr>
              <a:t>数据输入</a:t>
            </a:r>
          </a:p>
        </p:txBody>
      </p:sp>
      <p:sp>
        <p:nvSpPr>
          <p:cNvPr id="692670" name="Text Box 446"/>
          <p:cNvSpPr txBox="1">
            <a:spLocks noChangeArrowheads="1"/>
          </p:cNvSpPr>
          <p:nvPr/>
        </p:nvSpPr>
        <p:spPr bwMode="auto">
          <a:xfrm>
            <a:off x="5665788" y="4895850"/>
            <a:ext cx="1655762" cy="336550"/>
          </a:xfrm>
          <a:prstGeom prst="rect">
            <a:avLst/>
          </a:prstGeom>
          <a:noFill/>
          <a:ln w="28575" algn="ctr">
            <a:noFill/>
            <a:miter lim="800000"/>
            <a:headEnd/>
            <a:tailEnd type="none" w="med" len="lg"/>
          </a:ln>
          <a:effectLst/>
        </p:spPr>
        <p:txBody>
          <a:bodyPr>
            <a:spAutoFit/>
          </a:bodyPr>
          <a:lstStyle/>
          <a:p>
            <a:pPr>
              <a:spcBef>
                <a:spcPct val="50000"/>
              </a:spcBef>
            </a:pPr>
            <a:r>
              <a:rPr lang="zh-CN" altLang="en-US" sz="1600" b="1">
                <a:solidFill>
                  <a:srgbClr val="FF0000"/>
                </a:solidFill>
                <a:latin typeface="Times New Roman" pitchFamily="18" charset="0"/>
              </a:rPr>
              <a:t>获得数据</a:t>
            </a:r>
          </a:p>
        </p:txBody>
      </p:sp>
      <p:sp>
        <p:nvSpPr>
          <p:cNvPr id="692672" name="Freeform 448"/>
          <p:cNvSpPr>
            <a:spLocks/>
          </p:cNvSpPr>
          <p:nvPr/>
        </p:nvSpPr>
        <p:spPr bwMode="auto">
          <a:xfrm>
            <a:off x="6356350" y="4711700"/>
            <a:ext cx="214313" cy="247650"/>
          </a:xfrm>
          <a:custGeom>
            <a:avLst/>
            <a:gdLst/>
            <a:ahLst/>
            <a:cxnLst>
              <a:cxn ang="0">
                <a:pos x="116" y="156"/>
              </a:cxn>
              <a:cxn ang="0">
                <a:pos x="116" y="48"/>
              </a:cxn>
              <a:cxn ang="0">
                <a:pos x="0" y="0"/>
              </a:cxn>
            </a:cxnLst>
            <a:rect l="0" t="0" r="r" b="b"/>
            <a:pathLst>
              <a:path w="135" h="156">
                <a:moveTo>
                  <a:pt x="116" y="156"/>
                </a:moveTo>
                <a:cubicBezTo>
                  <a:pt x="125" y="115"/>
                  <a:pt x="135" y="74"/>
                  <a:pt x="116" y="48"/>
                </a:cubicBezTo>
                <a:cubicBezTo>
                  <a:pt x="97" y="22"/>
                  <a:pt x="48" y="11"/>
                  <a:pt x="0" y="0"/>
                </a:cubicBezTo>
              </a:path>
            </a:pathLst>
          </a:custGeom>
          <a:noFill/>
          <a:ln w="28575" cap="flat" cmpd="sng">
            <a:solidFill>
              <a:srgbClr val="FF0000"/>
            </a:solidFill>
            <a:prstDash val="solid"/>
            <a:round/>
            <a:headEnd type="none" w="med" len="med"/>
            <a:tailEnd type="triangle" w="med" len="lg"/>
          </a:ln>
          <a:effectLst/>
        </p:spPr>
        <p:txBody>
          <a:bodyPr wrap="none" anchor="ctr"/>
          <a:lstStyle/>
          <a:p>
            <a:endParaRPr lang="zh-CN" altLang="en-US"/>
          </a:p>
        </p:txBody>
      </p:sp>
      <p:sp>
        <p:nvSpPr>
          <p:cNvPr id="692675" name="Text Box 451"/>
          <p:cNvSpPr txBox="1">
            <a:spLocks noChangeArrowheads="1"/>
          </p:cNvSpPr>
          <p:nvPr/>
        </p:nvSpPr>
        <p:spPr bwMode="auto">
          <a:xfrm>
            <a:off x="4652963" y="6142038"/>
            <a:ext cx="347662" cy="336550"/>
          </a:xfrm>
          <a:prstGeom prst="rect">
            <a:avLst/>
          </a:prstGeom>
          <a:noFill/>
          <a:ln w="28575" algn="ctr">
            <a:noFill/>
            <a:miter lim="800000"/>
            <a:headEnd/>
            <a:tailEnd type="none" w="med" len="lg"/>
          </a:ln>
          <a:effectLst/>
        </p:spPr>
        <p:txBody>
          <a:bodyPr>
            <a:spAutoFit/>
          </a:bodyPr>
          <a:lstStyle/>
          <a:p>
            <a:pPr>
              <a:spcBef>
                <a:spcPct val="50000"/>
              </a:spcBef>
            </a:pPr>
            <a:r>
              <a:rPr lang="en-US" altLang="zh-CN" sz="1600" b="1">
                <a:ea typeface="黑体" pitchFamily="2" charset="-122"/>
              </a:rPr>
              <a:t>X</a:t>
            </a:r>
          </a:p>
        </p:txBody>
      </p:sp>
      <p:sp>
        <p:nvSpPr>
          <p:cNvPr id="692678" name="Line 454"/>
          <p:cNvSpPr>
            <a:spLocks noChangeShapeType="1"/>
          </p:cNvSpPr>
          <p:nvPr/>
        </p:nvSpPr>
        <p:spPr bwMode="auto">
          <a:xfrm flipH="1">
            <a:off x="3059113" y="3860800"/>
            <a:ext cx="144462" cy="288925"/>
          </a:xfrm>
          <a:prstGeom prst="line">
            <a:avLst/>
          </a:prstGeom>
          <a:noFill/>
          <a:ln w="28575">
            <a:solidFill>
              <a:srgbClr val="FF0000"/>
            </a:solidFill>
            <a:round/>
            <a:headEnd/>
            <a:tailEnd type="triangle" w="med" len="lg"/>
          </a:ln>
          <a:effectLst/>
        </p:spPr>
        <p:txBody>
          <a:bodyPr wrap="none" anchor="ctr"/>
          <a:lstStyle/>
          <a:p>
            <a:endParaRPr lang="zh-CN" altLang="en-US"/>
          </a:p>
        </p:txBody>
      </p:sp>
      <p:sp>
        <p:nvSpPr>
          <p:cNvPr id="692679" name="Line 455"/>
          <p:cNvSpPr>
            <a:spLocks noChangeShapeType="1"/>
          </p:cNvSpPr>
          <p:nvPr/>
        </p:nvSpPr>
        <p:spPr bwMode="auto">
          <a:xfrm flipH="1">
            <a:off x="4211638" y="4437063"/>
            <a:ext cx="144462" cy="288925"/>
          </a:xfrm>
          <a:prstGeom prst="line">
            <a:avLst/>
          </a:prstGeom>
          <a:noFill/>
          <a:ln w="28575">
            <a:solidFill>
              <a:srgbClr val="FF0000"/>
            </a:solidFill>
            <a:round/>
            <a:headEnd/>
            <a:tailEnd type="triangle" w="med" len="lg"/>
          </a:ln>
          <a:effectLst/>
        </p:spPr>
        <p:txBody>
          <a:bodyPr wrap="none" anchor="ctr"/>
          <a:lstStyle/>
          <a:p>
            <a:endParaRPr lang="zh-CN" altLang="en-US"/>
          </a:p>
        </p:txBody>
      </p:sp>
      <p:sp>
        <p:nvSpPr>
          <p:cNvPr id="692680" name="Line 456"/>
          <p:cNvSpPr>
            <a:spLocks noChangeShapeType="1"/>
          </p:cNvSpPr>
          <p:nvPr/>
        </p:nvSpPr>
        <p:spPr bwMode="auto">
          <a:xfrm flipH="1">
            <a:off x="2987675" y="5084763"/>
            <a:ext cx="144463" cy="288925"/>
          </a:xfrm>
          <a:prstGeom prst="line">
            <a:avLst/>
          </a:prstGeom>
          <a:noFill/>
          <a:ln w="28575">
            <a:solidFill>
              <a:srgbClr val="FF0000"/>
            </a:solidFill>
            <a:round/>
            <a:headEnd/>
            <a:tailEnd type="triangle" w="med" len="lg"/>
          </a:ln>
          <a:effectLst/>
        </p:spPr>
        <p:txBody>
          <a:bodyPr wrap="none" anchor="ctr"/>
          <a:lstStyle/>
          <a:p>
            <a:endParaRPr lang="zh-CN" altLang="en-US"/>
          </a:p>
        </p:txBody>
      </p:sp>
      <p:sp>
        <p:nvSpPr>
          <p:cNvPr id="692681" name="Line 457"/>
          <p:cNvSpPr>
            <a:spLocks noChangeShapeType="1"/>
          </p:cNvSpPr>
          <p:nvPr/>
        </p:nvSpPr>
        <p:spPr bwMode="auto">
          <a:xfrm flipH="1">
            <a:off x="4211638" y="5661025"/>
            <a:ext cx="144462" cy="288925"/>
          </a:xfrm>
          <a:prstGeom prst="line">
            <a:avLst/>
          </a:prstGeom>
          <a:noFill/>
          <a:ln w="28575">
            <a:solidFill>
              <a:srgbClr val="FF0000"/>
            </a:solidFill>
            <a:round/>
            <a:headEnd/>
            <a:tailEnd type="triangle" w="med" len="lg"/>
          </a:ln>
          <a:effectLst/>
        </p:spPr>
        <p:txBody>
          <a:bodyPr wrap="none" anchor="ctr"/>
          <a:lstStyle/>
          <a:p>
            <a:endParaRPr lang="zh-CN" altLang="en-US"/>
          </a:p>
        </p:txBody>
      </p:sp>
      <p:sp>
        <p:nvSpPr>
          <p:cNvPr id="692682" name="Line 458"/>
          <p:cNvSpPr>
            <a:spLocks noChangeShapeType="1"/>
          </p:cNvSpPr>
          <p:nvPr/>
        </p:nvSpPr>
        <p:spPr bwMode="auto">
          <a:xfrm>
            <a:off x="6300788" y="2747963"/>
            <a:ext cx="0" cy="2193925"/>
          </a:xfrm>
          <a:prstGeom prst="line">
            <a:avLst/>
          </a:prstGeom>
          <a:noFill/>
          <a:ln w="19050">
            <a:solidFill>
              <a:srgbClr val="FF0000"/>
            </a:solidFill>
            <a:round/>
            <a:headEnd/>
            <a:tailEnd type="none" w="med" len="lg"/>
          </a:ln>
          <a:effectLst/>
        </p:spPr>
        <p:txBody>
          <a:bodyPr wrap="none" anchor="ctr"/>
          <a:lstStyle/>
          <a:p>
            <a:endParaRPr lang="zh-CN" altLang="en-US"/>
          </a:p>
        </p:txBody>
      </p:sp>
      <p:sp>
        <p:nvSpPr>
          <p:cNvPr id="692694" name="Text Box 470"/>
          <p:cNvSpPr txBox="1">
            <a:spLocks noChangeArrowheads="1"/>
          </p:cNvSpPr>
          <p:nvPr/>
        </p:nvSpPr>
        <p:spPr bwMode="auto">
          <a:xfrm>
            <a:off x="7596420" y="1700760"/>
            <a:ext cx="1368190" cy="400110"/>
          </a:xfrm>
          <a:prstGeom prst="rect">
            <a:avLst/>
          </a:prstGeom>
          <a:noFill/>
          <a:ln w="28575" algn="ctr">
            <a:noFill/>
            <a:miter lim="800000"/>
            <a:headEnd/>
            <a:tailEnd type="none" w="med" len="lg"/>
          </a:ln>
          <a:effectLst/>
        </p:spPr>
        <p:txBody>
          <a:bodyPr wrap="square">
            <a:spAutoFit/>
          </a:bodyPr>
          <a:lstStyle/>
          <a:p>
            <a:pPr algn="l">
              <a:spcBef>
                <a:spcPct val="20000"/>
              </a:spcBef>
            </a:pPr>
            <a:r>
              <a:rPr lang="en-US" altLang="zh-CN" sz="2000" smtClean="0">
                <a:solidFill>
                  <a:srgbClr val="D60093"/>
                </a:solidFill>
                <a:ea typeface="黑体" pitchFamily="2" charset="-122"/>
              </a:rPr>
              <a:t>8088</a:t>
            </a:r>
            <a:r>
              <a:rPr lang="zh-CN" altLang="en-US" sz="2000" smtClean="0">
                <a:solidFill>
                  <a:srgbClr val="D60093"/>
                </a:solidFill>
                <a:ea typeface="黑体" pitchFamily="2" charset="-122"/>
              </a:rPr>
              <a:t>时序</a:t>
            </a:r>
            <a:endParaRPr lang="zh-CN" altLang="en-US" sz="2000">
              <a:solidFill>
                <a:srgbClr val="D60093"/>
              </a:solidFill>
              <a:ea typeface="黑体" pitchFamily="2" charset="-122"/>
            </a:endParaRPr>
          </a:p>
        </p:txBody>
      </p:sp>
      <p:sp>
        <p:nvSpPr>
          <p:cNvPr id="692699" name="Text Box 475"/>
          <p:cNvSpPr txBox="1">
            <a:spLocks noChangeArrowheads="1"/>
          </p:cNvSpPr>
          <p:nvPr/>
        </p:nvSpPr>
        <p:spPr bwMode="auto">
          <a:xfrm>
            <a:off x="7848910" y="1375895"/>
            <a:ext cx="755650" cy="396875"/>
          </a:xfrm>
          <a:prstGeom prst="rect">
            <a:avLst/>
          </a:prstGeom>
          <a:noFill/>
          <a:ln w="28575" algn="ctr">
            <a:noFill/>
            <a:miter lim="800000"/>
            <a:headEnd/>
            <a:tailEnd type="none" w="med" len="lg"/>
          </a:ln>
          <a:effectLst/>
        </p:spPr>
        <p:txBody>
          <a:bodyPr>
            <a:spAutoFit/>
          </a:bodyPr>
          <a:lstStyle/>
          <a:p>
            <a:pPr>
              <a:spcBef>
                <a:spcPct val="50000"/>
              </a:spcBef>
            </a:pPr>
            <a:r>
              <a:rPr lang="zh-CN" altLang="en-US" sz="2000">
                <a:solidFill>
                  <a:srgbClr val="D60093"/>
                </a:solidFill>
                <a:ea typeface="黑体" pitchFamily="2" charset="-122"/>
              </a:rPr>
              <a:t>注：</a:t>
            </a:r>
          </a:p>
        </p:txBody>
      </p:sp>
      <p:sp>
        <p:nvSpPr>
          <p:cNvPr id="692700" name="AutoShape 476"/>
          <p:cNvSpPr>
            <a:spLocks noChangeArrowheads="1"/>
          </p:cNvSpPr>
          <p:nvPr/>
        </p:nvSpPr>
        <p:spPr bwMode="auto">
          <a:xfrm rot="5400000">
            <a:off x="7673464" y="1096324"/>
            <a:ext cx="1126390" cy="1522682"/>
          </a:xfrm>
          <a:prstGeom prst="cloudCallout">
            <a:avLst>
              <a:gd name="adj1" fmla="val -56119"/>
              <a:gd name="adj2" fmla="val 61198"/>
            </a:avLst>
          </a:prstGeom>
          <a:noFill/>
          <a:ln w="28575">
            <a:solidFill>
              <a:srgbClr val="00FF00"/>
            </a:solidFill>
            <a:round/>
            <a:headEnd/>
            <a:tailEnd type="none" w="med" len="lg"/>
          </a:ln>
          <a:effectLst/>
        </p:spPr>
        <p:txBody>
          <a:bodyPr rot="10800000" vert="eaVert" anchor="ctr"/>
          <a:lstStyle/>
          <a:p>
            <a:endParaRPr lang="zh-CN" altLang="en-US"/>
          </a:p>
        </p:txBody>
      </p:sp>
      <p:sp>
        <p:nvSpPr>
          <p:cNvPr id="163" name="Text Box 161"/>
          <p:cNvSpPr txBox="1">
            <a:spLocks noChangeArrowheads="1"/>
          </p:cNvSpPr>
          <p:nvPr/>
        </p:nvSpPr>
        <p:spPr bwMode="auto">
          <a:xfrm>
            <a:off x="681038" y="6237288"/>
            <a:ext cx="1370012"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sz="2400" b="1">
                <a:solidFill>
                  <a:srgbClr val="008000"/>
                </a:solidFill>
                <a:latin typeface="Times New Roman" pitchFamily="18" charset="0"/>
              </a:rPr>
              <a:t>Ready</a:t>
            </a:r>
          </a:p>
        </p:txBody>
      </p:sp>
      <p:sp>
        <p:nvSpPr>
          <p:cNvPr id="164" name="Text Box 181"/>
          <p:cNvSpPr txBox="1">
            <a:spLocks noChangeArrowheads="1"/>
          </p:cNvSpPr>
          <p:nvPr/>
        </p:nvSpPr>
        <p:spPr bwMode="auto">
          <a:xfrm>
            <a:off x="936625" y="1117600"/>
            <a:ext cx="1042988"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latin typeface="Times New Roman" pitchFamily="18" charset="0"/>
              </a:rPr>
              <a:t>CLK</a:t>
            </a:r>
          </a:p>
        </p:txBody>
      </p:sp>
      <p:sp>
        <p:nvSpPr>
          <p:cNvPr id="165" name="Text Box 182"/>
          <p:cNvSpPr txBox="1">
            <a:spLocks noChangeArrowheads="1"/>
          </p:cNvSpPr>
          <p:nvPr/>
        </p:nvSpPr>
        <p:spPr bwMode="auto">
          <a:xfrm>
            <a:off x="38100" y="1694098"/>
            <a:ext cx="1870075" cy="366712"/>
          </a:xfrm>
          <a:prstGeom prst="rect">
            <a:avLst/>
          </a:prstGeom>
          <a:noFill/>
          <a:ln w="28575" algn="ctr">
            <a:noFill/>
            <a:miter lim="800000"/>
            <a:headEnd/>
            <a:tailEnd type="none" w="med" len="lg"/>
          </a:ln>
          <a:effectLst/>
        </p:spPr>
        <p:txBody>
          <a:bodyPr>
            <a:spAutoFit/>
          </a:bodyPr>
          <a:lstStyle/>
          <a:p>
            <a:pPr>
              <a:spcBef>
                <a:spcPct val="50000"/>
              </a:spcBef>
            </a:pPr>
            <a:r>
              <a:rPr lang="en-US" altLang="zh-CN" b="1">
                <a:latin typeface="Times New Roman" pitchFamily="18" charset="0"/>
              </a:rPr>
              <a:t>A19/S6</a:t>
            </a:r>
            <a:r>
              <a:rPr lang="zh-CN" altLang="en-US" b="1">
                <a:latin typeface="Times New Roman" pitchFamily="18" charset="0"/>
              </a:rPr>
              <a:t>～</a:t>
            </a:r>
            <a:r>
              <a:rPr lang="en-US" altLang="zh-CN" b="1">
                <a:latin typeface="Times New Roman" pitchFamily="18" charset="0"/>
              </a:rPr>
              <a:t>A16/S3</a:t>
            </a:r>
          </a:p>
        </p:txBody>
      </p:sp>
      <p:sp>
        <p:nvSpPr>
          <p:cNvPr id="166" name="Text Box 183"/>
          <p:cNvSpPr txBox="1">
            <a:spLocks noChangeArrowheads="1"/>
          </p:cNvSpPr>
          <p:nvPr/>
        </p:nvSpPr>
        <p:spPr bwMode="auto">
          <a:xfrm>
            <a:off x="611188" y="2232025"/>
            <a:ext cx="1296987"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0000FF"/>
                </a:solidFill>
                <a:latin typeface="Times New Roman" pitchFamily="18" charset="0"/>
              </a:rPr>
              <a:t>A15</a:t>
            </a:r>
            <a:r>
              <a:rPr lang="zh-CN" altLang="en-US" b="1">
                <a:solidFill>
                  <a:srgbClr val="0000FF"/>
                </a:solidFill>
                <a:latin typeface="Times New Roman" pitchFamily="18" charset="0"/>
              </a:rPr>
              <a:t>～</a:t>
            </a:r>
            <a:r>
              <a:rPr lang="en-US" altLang="zh-CN" b="1">
                <a:solidFill>
                  <a:srgbClr val="0000FF"/>
                </a:solidFill>
                <a:latin typeface="Times New Roman" pitchFamily="18" charset="0"/>
              </a:rPr>
              <a:t>A8</a:t>
            </a:r>
          </a:p>
        </p:txBody>
      </p:sp>
      <p:sp>
        <p:nvSpPr>
          <p:cNvPr id="167" name="Text Box 184"/>
          <p:cNvSpPr txBox="1">
            <a:spLocks noChangeArrowheads="1"/>
          </p:cNvSpPr>
          <p:nvPr/>
        </p:nvSpPr>
        <p:spPr bwMode="auto">
          <a:xfrm>
            <a:off x="466725" y="2846258"/>
            <a:ext cx="1441450" cy="366712"/>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0000FF"/>
                </a:solidFill>
                <a:latin typeface="Times New Roman" pitchFamily="18" charset="0"/>
              </a:rPr>
              <a:t>AD7</a:t>
            </a:r>
            <a:r>
              <a:rPr lang="zh-CN" altLang="en-US" b="1">
                <a:solidFill>
                  <a:srgbClr val="0000FF"/>
                </a:solidFill>
                <a:latin typeface="Times New Roman" pitchFamily="18" charset="0"/>
              </a:rPr>
              <a:t>～</a:t>
            </a:r>
            <a:r>
              <a:rPr lang="en-US" altLang="zh-CN" b="1">
                <a:solidFill>
                  <a:srgbClr val="0000FF"/>
                </a:solidFill>
                <a:latin typeface="Times New Roman" pitchFamily="18" charset="0"/>
              </a:rPr>
              <a:t>AD0</a:t>
            </a:r>
          </a:p>
        </p:txBody>
      </p:sp>
      <p:sp>
        <p:nvSpPr>
          <p:cNvPr id="168" name="Text Box 185"/>
          <p:cNvSpPr txBox="1">
            <a:spLocks noChangeArrowheads="1"/>
          </p:cNvSpPr>
          <p:nvPr/>
        </p:nvSpPr>
        <p:spPr bwMode="auto">
          <a:xfrm>
            <a:off x="900113" y="3429000"/>
            <a:ext cx="1042987" cy="366712"/>
          </a:xfrm>
          <a:prstGeom prst="rect">
            <a:avLst/>
          </a:prstGeom>
          <a:noFill/>
          <a:ln w="28575" algn="ctr">
            <a:noFill/>
            <a:miter lim="800000"/>
            <a:headEnd/>
            <a:tailEnd type="none" w="med" len="lg"/>
          </a:ln>
          <a:effectLst/>
        </p:spPr>
        <p:txBody>
          <a:bodyPr>
            <a:spAutoFit/>
          </a:bodyPr>
          <a:lstStyle/>
          <a:p>
            <a:pPr>
              <a:spcBef>
                <a:spcPct val="50000"/>
              </a:spcBef>
            </a:pPr>
            <a:r>
              <a:rPr lang="en-US" altLang="zh-CN" b="1">
                <a:latin typeface="Times New Roman" pitchFamily="18" charset="0"/>
              </a:rPr>
              <a:t>ALE</a:t>
            </a:r>
          </a:p>
        </p:txBody>
      </p:sp>
      <p:sp>
        <p:nvSpPr>
          <p:cNvPr id="169" name="Text Box 186"/>
          <p:cNvSpPr txBox="1">
            <a:spLocks noChangeArrowheads="1"/>
          </p:cNvSpPr>
          <p:nvPr/>
        </p:nvSpPr>
        <p:spPr bwMode="auto">
          <a:xfrm>
            <a:off x="900113" y="3998417"/>
            <a:ext cx="1042987"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0000FF"/>
                </a:solidFill>
                <a:latin typeface="Times New Roman" pitchFamily="18" charset="0"/>
              </a:rPr>
              <a:t>IO/M</a:t>
            </a:r>
          </a:p>
        </p:txBody>
      </p:sp>
      <p:sp>
        <p:nvSpPr>
          <p:cNvPr id="170" name="Text Box 187"/>
          <p:cNvSpPr txBox="1">
            <a:spLocks noChangeArrowheads="1"/>
          </p:cNvSpPr>
          <p:nvPr/>
        </p:nvSpPr>
        <p:spPr bwMode="auto">
          <a:xfrm>
            <a:off x="936625" y="5149850"/>
            <a:ext cx="1042988"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latin typeface="Times New Roman" pitchFamily="18" charset="0"/>
              </a:rPr>
              <a:t>DT/R</a:t>
            </a:r>
          </a:p>
        </p:txBody>
      </p:sp>
      <p:sp>
        <p:nvSpPr>
          <p:cNvPr id="171" name="Text Box 188"/>
          <p:cNvSpPr txBox="1">
            <a:spLocks noChangeArrowheads="1"/>
          </p:cNvSpPr>
          <p:nvPr/>
        </p:nvSpPr>
        <p:spPr bwMode="auto">
          <a:xfrm>
            <a:off x="936625" y="5726113"/>
            <a:ext cx="1042988" cy="366712"/>
          </a:xfrm>
          <a:prstGeom prst="rect">
            <a:avLst/>
          </a:prstGeom>
          <a:noFill/>
          <a:ln w="28575" algn="ctr">
            <a:noFill/>
            <a:miter lim="800000"/>
            <a:headEnd/>
            <a:tailEnd type="none" w="med" len="lg"/>
          </a:ln>
          <a:effectLst/>
        </p:spPr>
        <p:txBody>
          <a:bodyPr>
            <a:spAutoFit/>
          </a:bodyPr>
          <a:lstStyle/>
          <a:p>
            <a:pPr>
              <a:spcBef>
                <a:spcPct val="50000"/>
              </a:spcBef>
            </a:pPr>
            <a:r>
              <a:rPr lang="en-US" altLang="zh-CN" b="1">
                <a:latin typeface="Times New Roman" pitchFamily="18" charset="0"/>
              </a:rPr>
              <a:t>DEN</a:t>
            </a:r>
          </a:p>
        </p:txBody>
      </p:sp>
      <p:sp>
        <p:nvSpPr>
          <p:cNvPr id="172" name="Line 189"/>
          <p:cNvSpPr>
            <a:spLocks noChangeShapeType="1"/>
          </p:cNvSpPr>
          <p:nvPr/>
        </p:nvSpPr>
        <p:spPr bwMode="auto">
          <a:xfrm>
            <a:off x="1476375" y="4069855"/>
            <a:ext cx="215900" cy="0"/>
          </a:xfrm>
          <a:prstGeom prst="line">
            <a:avLst/>
          </a:prstGeom>
          <a:noFill/>
          <a:ln w="19050">
            <a:solidFill>
              <a:srgbClr val="0000FF"/>
            </a:solidFill>
            <a:round/>
            <a:headEnd/>
            <a:tailEnd type="none" w="med" len="lg"/>
          </a:ln>
          <a:effectLst/>
        </p:spPr>
        <p:txBody>
          <a:bodyPr wrap="none" anchor="ctr"/>
          <a:lstStyle/>
          <a:p>
            <a:endParaRPr lang="zh-CN" altLang="en-US"/>
          </a:p>
        </p:txBody>
      </p:sp>
      <p:sp>
        <p:nvSpPr>
          <p:cNvPr id="173" name="Line 190"/>
          <p:cNvSpPr>
            <a:spLocks noChangeShapeType="1"/>
          </p:cNvSpPr>
          <p:nvPr/>
        </p:nvSpPr>
        <p:spPr bwMode="auto">
          <a:xfrm>
            <a:off x="1344613" y="4581525"/>
            <a:ext cx="360362" cy="0"/>
          </a:xfrm>
          <a:prstGeom prst="line">
            <a:avLst/>
          </a:prstGeom>
          <a:noFill/>
          <a:ln w="19050">
            <a:solidFill>
              <a:schemeClr val="tx1"/>
            </a:solidFill>
            <a:round/>
            <a:headEnd/>
            <a:tailEnd type="none" w="med" len="lg"/>
          </a:ln>
          <a:effectLst/>
        </p:spPr>
        <p:txBody>
          <a:bodyPr wrap="none" anchor="ctr"/>
          <a:lstStyle/>
          <a:p>
            <a:endParaRPr lang="zh-CN" altLang="en-US"/>
          </a:p>
        </p:txBody>
      </p:sp>
      <p:sp>
        <p:nvSpPr>
          <p:cNvPr id="174" name="Line 191"/>
          <p:cNvSpPr>
            <a:spLocks noChangeShapeType="1"/>
          </p:cNvSpPr>
          <p:nvPr/>
        </p:nvSpPr>
        <p:spPr bwMode="auto">
          <a:xfrm>
            <a:off x="1560513" y="5222875"/>
            <a:ext cx="144462" cy="0"/>
          </a:xfrm>
          <a:prstGeom prst="line">
            <a:avLst/>
          </a:prstGeom>
          <a:noFill/>
          <a:ln w="19050">
            <a:solidFill>
              <a:schemeClr val="tx1"/>
            </a:solidFill>
            <a:round/>
            <a:headEnd/>
            <a:tailEnd type="none" w="med" len="lg"/>
          </a:ln>
          <a:effectLst/>
        </p:spPr>
        <p:txBody>
          <a:bodyPr wrap="none" anchor="ctr"/>
          <a:lstStyle/>
          <a:p>
            <a:endParaRPr lang="zh-CN" altLang="en-US"/>
          </a:p>
        </p:txBody>
      </p:sp>
      <p:sp>
        <p:nvSpPr>
          <p:cNvPr id="175" name="Line 192"/>
          <p:cNvSpPr>
            <a:spLocks noChangeShapeType="1"/>
          </p:cNvSpPr>
          <p:nvPr/>
        </p:nvSpPr>
        <p:spPr bwMode="auto">
          <a:xfrm>
            <a:off x="1206500" y="5786438"/>
            <a:ext cx="504825" cy="0"/>
          </a:xfrm>
          <a:prstGeom prst="line">
            <a:avLst/>
          </a:prstGeom>
          <a:noFill/>
          <a:ln w="19050">
            <a:solidFill>
              <a:schemeClr val="tx1"/>
            </a:solidFill>
            <a:round/>
            <a:headEnd/>
            <a:tailEnd type="none" w="med" len="lg"/>
          </a:ln>
          <a:effectLst/>
        </p:spPr>
        <p:txBody>
          <a:bodyPr wrap="none" anchor="ctr"/>
          <a:lstStyle/>
          <a:p>
            <a:endParaRPr lang="zh-CN" altLang="en-US"/>
          </a:p>
        </p:txBody>
      </p:sp>
      <p:sp>
        <p:nvSpPr>
          <p:cNvPr id="176" name="Text Box 198"/>
          <p:cNvSpPr txBox="1">
            <a:spLocks noChangeArrowheads="1"/>
          </p:cNvSpPr>
          <p:nvPr/>
        </p:nvSpPr>
        <p:spPr bwMode="auto">
          <a:xfrm>
            <a:off x="1008063" y="4508500"/>
            <a:ext cx="1042987"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latin typeface="Times New Roman" pitchFamily="18" charset="0"/>
              </a:rPr>
              <a:t>RD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1" name="Rectangle 3"/>
          <p:cNvSpPr>
            <a:spLocks noGrp="1" noChangeArrowheads="1"/>
          </p:cNvSpPr>
          <p:nvPr>
            <p:ph type="title"/>
          </p:nvPr>
        </p:nvSpPr>
        <p:spPr>
          <a:xfrm>
            <a:off x="323850" y="333375"/>
            <a:ext cx="8712770" cy="1003300"/>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8086/8088     </a:t>
            </a:r>
            <a:r>
              <a:rPr lang="en-US" altLang="zh-CN" sz="2400" b="1" dirty="0">
                <a:solidFill>
                  <a:srgbClr val="006600"/>
                </a:solidFill>
                <a:ea typeface="黑体" pitchFamily="2" charset="-122"/>
              </a:rPr>
              <a:t>2.1.5 </a:t>
            </a:r>
            <a:r>
              <a:rPr lang="zh-CN" altLang="en-US" sz="2400" b="1" dirty="0">
                <a:solidFill>
                  <a:srgbClr val="006600"/>
                </a:solidFill>
                <a:ea typeface="黑体" pitchFamily="2" charset="-122"/>
              </a:rPr>
              <a:t>工作时序：主存读时序</a:t>
            </a:r>
          </a:p>
        </p:txBody>
      </p:sp>
      <p:sp>
        <p:nvSpPr>
          <p:cNvPr id="187" name="灯片编号占位符 4"/>
          <p:cNvSpPr>
            <a:spLocks noGrp="1"/>
          </p:cNvSpPr>
          <p:nvPr>
            <p:ph type="sldNum" sz="quarter" idx="11"/>
          </p:nvPr>
        </p:nvSpPr>
        <p:spPr/>
        <p:txBody>
          <a:bodyPr/>
          <a:lstStyle/>
          <a:p>
            <a:fld id="{CD8A7D71-C437-49F1-9025-855394C894F3}" type="slidenum">
              <a:rPr lang="zh-CN" altLang="en-US"/>
              <a:pPr/>
              <a:t>35</a:t>
            </a:fld>
            <a:endParaRPr lang="en-US" altLang="zh-CN"/>
          </a:p>
        </p:txBody>
      </p:sp>
      <p:sp>
        <p:nvSpPr>
          <p:cNvPr id="723970" name="Line 2"/>
          <p:cNvSpPr>
            <a:spLocks noChangeShapeType="1"/>
          </p:cNvSpPr>
          <p:nvPr/>
        </p:nvSpPr>
        <p:spPr bwMode="auto">
          <a:xfrm>
            <a:off x="3491850" y="1593850"/>
            <a:ext cx="0" cy="2193925"/>
          </a:xfrm>
          <a:prstGeom prst="line">
            <a:avLst/>
          </a:prstGeom>
          <a:noFill/>
          <a:ln w="19050">
            <a:solidFill>
              <a:srgbClr val="FF0000"/>
            </a:solidFill>
            <a:round/>
            <a:headEnd/>
            <a:tailEnd type="none" w="med" len="lg"/>
          </a:ln>
          <a:effectLst/>
        </p:spPr>
        <p:txBody>
          <a:bodyPr wrap="none" anchor="ctr"/>
          <a:lstStyle/>
          <a:p>
            <a:endParaRPr lang="zh-CN" altLang="en-US"/>
          </a:p>
        </p:txBody>
      </p:sp>
      <p:sp>
        <p:nvSpPr>
          <p:cNvPr id="723972" name="Line 4"/>
          <p:cNvSpPr>
            <a:spLocks noChangeShapeType="1"/>
          </p:cNvSpPr>
          <p:nvPr/>
        </p:nvSpPr>
        <p:spPr bwMode="auto">
          <a:xfrm flipV="1">
            <a:off x="2266950"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3973" name="Line 5"/>
          <p:cNvSpPr>
            <a:spLocks noChangeShapeType="1"/>
          </p:cNvSpPr>
          <p:nvPr/>
        </p:nvSpPr>
        <p:spPr bwMode="auto">
          <a:xfrm>
            <a:off x="2338388" y="1166813"/>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3974" name="Line 6"/>
          <p:cNvSpPr>
            <a:spLocks noChangeShapeType="1"/>
          </p:cNvSpPr>
          <p:nvPr/>
        </p:nvSpPr>
        <p:spPr bwMode="auto">
          <a:xfrm>
            <a:off x="2771775"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3975" name="Line 7"/>
          <p:cNvSpPr>
            <a:spLocks noChangeShapeType="1"/>
          </p:cNvSpPr>
          <p:nvPr/>
        </p:nvSpPr>
        <p:spPr bwMode="auto">
          <a:xfrm>
            <a:off x="1835150" y="1455738"/>
            <a:ext cx="433388"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3976" name="Line 8"/>
          <p:cNvSpPr>
            <a:spLocks noChangeShapeType="1"/>
          </p:cNvSpPr>
          <p:nvPr/>
        </p:nvSpPr>
        <p:spPr bwMode="auto">
          <a:xfrm>
            <a:off x="2843213" y="1455738"/>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3977" name="Line 9"/>
          <p:cNvSpPr>
            <a:spLocks noChangeShapeType="1"/>
          </p:cNvSpPr>
          <p:nvPr/>
        </p:nvSpPr>
        <p:spPr bwMode="auto">
          <a:xfrm flipV="1">
            <a:off x="3276600"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3978" name="Line 10"/>
          <p:cNvSpPr>
            <a:spLocks noChangeShapeType="1"/>
          </p:cNvSpPr>
          <p:nvPr/>
        </p:nvSpPr>
        <p:spPr bwMode="auto">
          <a:xfrm>
            <a:off x="3348038" y="1166813"/>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3979" name="Line 11"/>
          <p:cNvSpPr>
            <a:spLocks noChangeShapeType="1"/>
          </p:cNvSpPr>
          <p:nvPr/>
        </p:nvSpPr>
        <p:spPr bwMode="auto">
          <a:xfrm>
            <a:off x="3781425"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3980" name="Line 12"/>
          <p:cNvSpPr>
            <a:spLocks noChangeShapeType="1"/>
          </p:cNvSpPr>
          <p:nvPr/>
        </p:nvSpPr>
        <p:spPr bwMode="auto">
          <a:xfrm>
            <a:off x="3852863" y="1455738"/>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3981" name="Line 13"/>
          <p:cNvSpPr>
            <a:spLocks noChangeShapeType="1"/>
          </p:cNvSpPr>
          <p:nvPr/>
        </p:nvSpPr>
        <p:spPr bwMode="auto">
          <a:xfrm flipV="1">
            <a:off x="4284663" y="1166813"/>
            <a:ext cx="71437"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3982" name="Line 14"/>
          <p:cNvSpPr>
            <a:spLocks noChangeShapeType="1"/>
          </p:cNvSpPr>
          <p:nvPr/>
        </p:nvSpPr>
        <p:spPr bwMode="auto">
          <a:xfrm>
            <a:off x="4356100" y="1166813"/>
            <a:ext cx="433388"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3983" name="Line 15"/>
          <p:cNvSpPr>
            <a:spLocks noChangeShapeType="1"/>
          </p:cNvSpPr>
          <p:nvPr/>
        </p:nvSpPr>
        <p:spPr bwMode="auto">
          <a:xfrm>
            <a:off x="4789488" y="1166813"/>
            <a:ext cx="71437"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3984" name="Line 16"/>
          <p:cNvSpPr>
            <a:spLocks noChangeShapeType="1"/>
          </p:cNvSpPr>
          <p:nvPr/>
        </p:nvSpPr>
        <p:spPr bwMode="auto">
          <a:xfrm>
            <a:off x="4860925" y="1455738"/>
            <a:ext cx="433388"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3985" name="Line 17"/>
          <p:cNvSpPr>
            <a:spLocks noChangeShapeType="1"/>
          </p:cNvSpPr>
          <p:nvPr/>
        </p:nvSpPr>
        <p:spPr bwMode="auto">
          <a:xfrm flipV="1">
            <a:off x="5292725"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3986" name="Line 18"/>
          <p:cNvSpPr>
            <a:spLocks noChangeShapeType="1"/>
          </p:cNvSpPr>
          <p:nvPr/>
        </p:nvSpPr>
        <p:spPr bwMode="auto">
          <a:xfrm>
            <a:off x="5364163" y="1166813"/>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3987" name="Line 19"/>
          <p:cNvSpPr>
            <a:spLocks noChangeShapeType="1"/>
          </p:cNvSpPr>
          <p:nvPr/>
        </p:nvSpPr>
        <p:spPr bwMode="auto">
          <a:xfrm>
            <a:off x="5797550"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3988" name="Line 20"/>
          <p:cNvSpPr>
            <a:spLocks noChangeShapeType="1"/>
          </p:cNvSpPr>
          <p:nvPr/>
        </p:nvSpPr>
        <p:spPr bwMode="auto">
          <a:xfrm>
            <a:off x="5868988" y="1455738"/>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3989" name="Line 21"/>
          <p:cNvSpPr>
            <a:spLocks noChangeShapeType="1"/>
          </p:cNvSpPr>
          <p:nvPr/>
        </p:nvSpPr>
        <p:spPr bwMode="auto">
          <a:xfrm flipV="1">
            <a:off x="6302375"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3990" name="Line 22"/>
          <p:cNvSpPr>
            <a:spLocks noChangeShapeType="1"/>
          </p:cNvSpPr>
          <p:nvPr/>
        </p:nvSpPr>
        <p:spPr bwMode="auto">
          <a:xfrm>
            <a:off x="6373813" y="1166813"/>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3991" name="Line 23"/>
          <p:cNvSpPr>
            <a:spLocks noChangeShapeType="1"/>
          </p:cNvSpPr>
          <p:nvPr/>
        </p:nvSpPr>
        <p:spPr bwMode="auto">
          <a:xfrm>
            <a:off x="6807200"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3992" name="Line 24"/>
          <p:cNvSpPr>
            <a:spLocks noChangeShapeType="1"/>
          </p:cNvSpPr>
          <p:nvPr/>
        </p:nvSpPr>
        <p:spPr bwMode="auto">
          <a:xfrm>
            <a:off x="6878638" y="1455738"/>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3993" name="Line 25"/>
          <p:cNvSpPr>
            <a:spLocks noChangeShapeType="1"/>
          </p:cNvSpPr>
          <p:nvPr/>
        </p:nvSpPr>
        <p:spPr bwMode="auto">
          <a:xfrm flipV="1">
            <a:off x="7310438" y="1166813"/>
            <a:ext cx="71437" cy="288925"/>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3994" name="Line 26"/>
          <p:cNvSpPr>
            <a:spLocks noChangeShapeType="1"/>
          </p:cNvSpPr>
          <p:nvPr/>
        </p:nvSpPr>
        <p:spPr bwMode="auto">
          <a:xfrm>
            <a:off x="7381875" y="1166813"/>
            <a:ext cx="433388"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3995" name="Line 27"/>
          <p:cNvSpPr>
            <a:spLocks noChangeShapeType="1"/>
          </p:cNvSpPr>
          <p:nvPr/>
        </p:nvSpPr>
        <p:spPr bwMode="auto">
          <a:xfrm>
            <a:off x="7815263" y="1166813"/>
            <a:ext cx="71437" cy="288925"/>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3996" name="Line 28"/>
          <p:cNvSpPr>
            <a:spLocks noChangeShapeType="1"/>
          </p:cNvSpPr>
          <p:nvPr/>
        </p:nvSpPr>
        <p:spPr bwMode="auto">
          <a:xfrm>
            <a:off x="7886700" y="1455738"/>
            <a:ext cx="433388" cy="0"/>
          </a:xfrm>
          <a:prstGeom prst="line">
            <a:avLst/>
          </a:prstGeom>
          <a:noFill/>
          <a:ln w="28575">
            <a:solidFill>
              <a:srgbClr val="009900"/>
            </a:solidFill>
            <a:round/>
            <a:headEnd/>
            <a:tailEnd type="none" w="med" len="lg"/>
          </a:ln>
          <a:effectLst/>
        </p:spPr>
        <p:txBody>
          <a:bodyPr wrap="none" anchor="ctr"/>
          <a:lstStyle/>
          <a:p>
            <a:endParaRPr lang="zh-CN" altLang="en-US"/>
          </a:p>
        </p:txBody>
      </p:sp>
      <p:grpSp>
        <p:nvGrpSpPr>
          <p:cNvPr id="723997" name="Group 29"/>
          <p:cNvGrpSpPr>
            <a:grpSpLocks/>
          </p:cNvGrpSpPr>
          <p:nvPr/>
        </p:nvGrpSpPr>
        <p:grpSpPr bwMode="auto">
          <a:xfrm>
            <a:off x="2803525" y="987425"/>
            <a:ext cx="5041900" cy="5761038"/>
            <a:chOff x="1766" y="572"/>
            <a:chExt cx="3176" cy="3434"/>
          </a:xfrm>
        </p:grpSpPr>
        <p:sp>
          <p:nvSpPr>
            <p:cNvPr id="723998" name="Line 30"/>
            <p:cNvSpPr>
              <a:spLocks noChangeShapeType="1"/>
            </p:cNvSpPr>
            <p:nvPr/>
          </p:nvSpPr>
          <p:spPr bwMode="auto">
            <a:xfrm>
              <a:off x="1766" y="572"/>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sp>
          <p:nvSpPr>
            <p:cNvPr id="723999" name="Line 31"/>
            <p:cNvSpPr>
              <a:spLocks noChangeShapeType="1"/>
            </p:cNvSpPr>
            <p:nvPr/>
          </p:nvSpPr>
          <p:spPr bwMode="auto">
            <a:xfrm>
              <a:off x="2402" y="576"/>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sp>
          <p:nvSpPr>
            <p:cNvPr id="724000" name="Line 32"/>
            <p:cNvSpPr>
              <a:spLocks noChangeShapeType="1"/>
            </p:cNvSpPr>
            <p:nvPr/>
          </p:nvSpPr>
          <p:spPr bwMode="auto">
            <a:xfrm>
              <a:off x="3038" y="576"/>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sp>
          <p:nvSpPr>
            <p:cNvPr id="724001" name="Line 33"/>
            <p:cNvSpPr>
              <a:spLocks noChangeShapeType="1"/>
            </p:cNvSpPr>
            <p:nvPr/>
          </p:nvSpPr>
          <p:spPr bwMode="auto">
            <a:xfrm>
              <a:off x="3674" y="576"/>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sp>
          <p:nvSpPr>
            <p:cNvPr id="724002" name="Line 34"/>
            <p:cNvSpPr>
              <a:spLocks noChangeShapeType="1"/>
            </p:cNvSpPr>
            <p:nvPr/>
          </p:nvSpPr>
          <p:spPr bwMode="auto">
            <a:xfrm>
              <a:off x="4310" y="576"/>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sp>
          <p:nvSpPr>
            <p:cNvPr id="724003" name="Line 35"/>
            <p:cNvSpPr>
              <a:spLocks noChangeShapeType="1"/>
            </p:cNvSpPr>
            <p:nvPr/>
          </p:nvSpPr>
          <p:spPr bwMode="auto">
            <a:xfrm>
              <a:off x="4942" y="576"/>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grpSp>
      <p:sp>
        <p:nvSpPr>
          <p:cNvPr id="724004" name="Line 36"/>
          <p:cNvSpPr>
            <a:spLocks noChangeShapeType="1"/>
          </p:cNvSpPr>
          <p:nvPr/>
        </p:nvSpPr>
        <p:spPr bwMode="auto">
          <a:xfrm>
            <a:off x="1835150" y="1708150"/>
            <a:ext cx="5762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05" name="Line 37"/>
          <p:cNvSpPr>
            <a:spLocks noChangeShapeType="1"/>
          </p:cNvSpPr>
          <p:nvPr/>
        </p:nvSpPr>
        <p:spPr bwMode="auto">
          <a:xfrm>
            <a:off x="1835150" y="1995488"/>
            <a:ext cx="576263" cy="1587"/>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06" name="Line 38"/>
          <p:cNvSpPr>
            <a:spLocks noChangeShapeType="1"/>
          </p:cNvSpPr>
          <p:nvPr/>
        </p:nvSpPr>
        <p:spPr bwMode="auto">
          <a:xfrm>
            <a:off x="2411413" y="1708150"/>
            <a:ext cx="144462"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07" name="Line 39"/>
          <p:cNvSpPr>
            <a:spLocks noChangeShapeType="1"/>
          </p:cNvSpPr>
          <p:nvPr/>
        </p:nvSpPr>
        <p:spPr bwMode="auto">
          <a:xfrm flipH="1">
            <a:off x="2411413" y="1852613"/>
            <a:ext cx="144462"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08" name="Line 40"/>
          <p:cNvSpPr>
            <a:spLocks noChangeShapeType="1"/>
          </p:cNvSpPr>
          <p:nvPr/>
        </p:nvSpPr>
        <p:spPr bwMode="auto">
          <a:xfrm>
            <a:off x="2555875" y="1852613"/>
            <a:ext cx="3603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09" name="Line 41"/>
          <p:cNvSpPr>
            <a:spLocks noChangeShapeType="1"/>
          </p:cNvSpPr>
          <p:nvPr/>
        </p:nvSpPr>
        <p:spPr bwMode="auto">
          <a:xfrm flipH="1">
            <a:off x="2914650" y="1708150"/>
            <a:ext cx="144463"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10" name="Line 42"/>
          <p:cNvSpPr>
            <a:spLocks noChangeShapeType="1"/>
          </p:cNvSpPr>
          <p:nvPr/>
        </p:nvSpPr>
        <p:spPr bwMode="auto">
          <a:xfrm>
            <a:off x="2914650" y="1852613"/>
            <a:ext cx="144463"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11" name="Line 43"/>
          <p:cNvSpPr>
            <a:spLocks noChangeShapeType="1"/>
          </p:cNvSpPr>
          <p:nvPr/>
        </p:nvSpPr>
        <p:spPr bwMode="auto">
          <a:xfrm>
            <a:off x="3995738" y="1708150"/>
            <a:ext cx="215900" cy="28098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12" name="Line 44"/>
          <p:cNvSpPr>
            <a:spLocks noChangeShapeType="1"/>
          </p:cNvSpPr>
          <p:nvPr/>
        </p:nvSpPr>
        <p:spPr bwMode="auto">
          <a:xfrm flipV="1">
            <a:off x="3995738" y="1700213"/>
            <a:ext cx="215900" cy="29527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13" name="Text Box 45"/>
          <p:cNvSpPr txBox="1">
            <a:spLocks noChangeArrowheads="1"/>
          </p:cNvSpPr>
          <p:nvPr/>
        </p:nvSpPr>
        <p:spPr bwMode="auto">
          <a:xfrm>
            <a:off x="2987675" y="836613"/>
            <a:ext cx="576263" cy="366712"/>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FF6600"/>
                </a:solidFill>
                <a:latin typeface="Times New Roman" pitchFamily="18" charset="0"/>
              </a:rPr>
              <a:t>T1</a:t>
            </a:r>
          </a:p>
        </p:txBody>
      </p:sp>
      <p:sp>
        <p:nvSpPr>
          <p:cNvPr id="724014" name="Text Box 46"/>
          <p:cNvSpPr txBox="1">
            <a:spLocks noChangeArrowheads="1"/>
          </p:cNvSpPr>
          <p:nvPr/>
        </p:nvSpPr>
        <p:spPr bwMode="auto">
          <a:xfrm>
            <a:off x="3995738" y="844550"/>
            <a:ext cx="576262"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FF6600"/>
                </a:solidFill>
                <a:latin typeface="Times New Roman" pitchFamily="18" charset="0"/>
              </a:rPr>
              <a:t>T2</a:t>
            </a:r>
          </a:p>
        </p:txBody>
      </p:sp>
      <p:sp>
        <p:nvSpPr>
          <p:cNvPr id="724015" name="Text Box 47"/>
          <p:cNvSpPr txBox="1">
            <a:spLocks noChangeArrowheads="1"/>
          </p:cNvSpPr>
          <p:nvPr/>
        </p:nvSpPr>
        <p:spPr bwMode="auto">
          <a:xfrm>
            <a:off x="5003800" y="844550"/>
            <a:ext cx="576263"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FF6600"/>
                </a:solidFill>
                <a:latin typeface="Times New Roman" pitchFamily="18" charset="0"/>
              </a:rPr>
              <a:t>T3</a:t>
            </a:r>
          </a:p>
        </p:txBody>
      </p:sp>
      <p:sp>
        <p:nvSpPr>
          <p:cNvPr id="724016" name="Text Box 48"/>
          <p:cNvSpPr txBox="1">
            <a:spLocks noChangeArrowheads="1"/>
          </p:cNvSpPr>
          <p:nvPr/>
        </p:nvSpPr>
        <p:spPr bwMode="auto">
          <a:xfrm>
            <a:off x="5940425" y="844550"/>
            <a:ext cx="576263"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FF6600"/>
                </a:solidFill>
                <a:latin typeface="Times New Roman" pitchFamily="18" charset="0"/>
              </a:rPr>
              <a:t>T4</a:t>
            </a:r>
          </a:p>
        </p:txBody>
      </p:sp>
      <p:sp>
        <p:nvSpPr>
          <p:cNvPr id="724017" name="Text Box 49"/>
          <p:cNvSpPr txBox="1">
            <a:spLocks noChangeArrowheads="1"/>
          </p:cNvSpPr>
          <p:nvPr/>
        </p:nvSpPr>
        <p:spPr bwMode="auto">
          <a:xfrm>
            <a:off x="6227763" y="765175"/>
            <a:ext cx="576262"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009900"/>
                </a:solidFill>
                <a:latin typeface="Times New Roman" pitchFamily="18" charset="0"/>
              </a:rPr>
              <a:t>T</a:t>
            </a:r>
            <a:r>
              <a:rPr lang="en-US" altLang="zh-CN" sz="1200" b="1">
                <a:solidFill>
                  <a:srgbClr val="009900"/>
                </a:solidFill>
                <a:latin typeface="Times New Roman" pitchFamily="18" charset="0"/>
              </a:rPr>
              <a:t>W</a:t>
            </a:r>
          </a:p>
        </p:txBody>
      </p:sp>
      <p:sp>
        <p:nvSpPr>
          <p:cNvPr id="724018" name="Text Box 50"/>
          <p:cNvSpPr txBox="1">
            <a:spLocks noChangeArrowheads="1"/>
          </p:cNvSpPr>
          <p:nvPr/>
        </p:nvSpPr>
        <p:spPr bwMode="auto">
          <a:xfrm>
            <a:off x="7019925" y="765175"/>
            <a:ext cx="576263"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009900"/>
                </a:solidFill>
                <a:latin typeface="Times New Roman" pitchFamily="18" charset="0"/>
              </a:rPr>
              <a:t>T4</a:t>
            </a:r>
          </a:p>
        </p:txBody>
      </p:sp>
      <p:sp>
        <p:nvSpPr>
          <p:cNvPr id="724019" name="Line 51"/>
          <p:cNvSpPr>
            <a:spLocks noChangeShapeType="1"/>
          </p:cNvSpPr>
          <p:nvPr/>
        </p:nvSpPr>
        <p:spPr bwMode="auto">
          <a:xfrm>
            <a:off x="6372225" y="1700213"/>
            <a:ext cx="144463"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20" name="Line 52"/>
          <p:cNvSpPr>
            <a:spLocks noChangeShapeType="1"/>
          </p:cNvSpPr>
          <p:nvPr/>
        </p:nvSpPr>
        <p:spPr bwMode="auto">
          <a:xfrm flipH="1">
            <a:off x="6372225" y="1844675"/>
            <a:ext cx="144463"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21" name="Line 53"/>
          <p:cNvSpPr>
            <a:spLocks noChangeShapeType="1"/>
          </p:cNvSpPr>
          <p:nvPr/>
        </p:nvSpPr>
        <p:spPr bwMode="auto">
          <a:xfrm>
            <a:off x="3059113" y="1700213"/>
            <a:ext cx="9366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22" name="Line 54"/>
          <p:cNvSpPr>
            <a:spLocks noChangeShapeType="1"/>
          </p:cNvSpPr>
          <p:nvPr/>
        </p:nvSpPr>
        <p:spPr bwMode="auto">
          <a:xfrm>
            <a:off x="4211638" y="1700213"/>
            <a:ext cx="21605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23" name="Line 55"/>
          <p:cNvSpPr>
            <a:spLocks noChangeShapeType="1"/>
          </p:cNvSpPr>
          <p:nvPr/>
        </p:nvSpPr>
        <p:spPr bwMode="auto">
          <a:xfrm>
            <a:off x="3059113" y="1989138"/>
            <a:ext cx="9366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24" name="Line 56"/>
          <p:cNvSpPr>
            <a:spLocks noChangeShapeType="1"/>
          </p:cNvSpPr>
          <p:nvPr/>
        </p:nvSpPr>
        <p:spPr bwMode="auto">
          <a:xfrm>
            <a:off x="4211638" y="1989138"/>
            <a:ext cx="21605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25" name="Line 57"/>
          <p:cNvSpPr>
            <a:spLocks noChangeShapeType="1"/>
          </p:cNvSpPr>
          <p:nvPr/>
        </p:nvSpPr>
        <p:spPr bwMode="auto">
          <a:xfrm>
            <a:off x="6516688" y="1844675"/>
            <a:ext cx="6477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26" name="Line 58"/>
          <p:cNvSpPr>
            <a:spLocks noChangeShapeType="1"/>
          </p:cNvSpPr>
          <p:nvPr/>
        </p:nvSpPr>
        <p:spPr bwMode="auto">
          <a:xfrm>
            <a:off x="1835150" y="2276475"/>
            <a:ext cx="5762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27" name="Line 59"/>
          <p:cNvSpPr>
            <a:spLocks noChangeShapeType="1"/>
          </p:cNvSpPr>
          <p:nvPr/>
        </p:nvSpPr>
        <p:spPr bwMode="auto">
          <a:xfrm>
            <a:off x="1835150" y="2563813"/>
            <a:ext cx="576263" cy="1587"/>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28" name="Line 60"/>
          <p:cNvSpPr>
            <a:spLocks noChangeShapeType="1"/>
          </p:cNvSpPr>
          <p:nvPr/>
        </p:nvSpPr>
        <p:spPr bwMode="auto">
          <a:xfrm>
            <a:off x="2411413" y="2276475"/>
            <a:ext cx="144462"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29" name="Line 61"/>
          <p:cNvSpPr>
            <a:spLocks noChangeShapeType="1"/>
          </p:cNvSpPr>
          <p:nvPr/>
        </p:nvSpPr>
        <p:spPr bwMode="auto">
          <a:xfrm flipH="1">
            <a:off x="2411413" y="2420938"/>
            <a:ext cx="144462"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30" name="Line 62"/>
          <p:cNvSpPr>
            <a:spLocks noChangeShapeType="1"/>
          </p:cNvSpPr>
          <p:nvPr/>
        </p:nvSpPr>
        <p:spPr bwMode="auto">
          <a:xfrm>
            <a:off x="2555875" y="2420938"/>
            <a:ext cx="3603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31" name="Line 63"/>
          <p:cNvSpPr>
            <a:spLocks noChangeShapeType="1"/>
          </p:cNvSpPr>
          <p:nvPr/>
        </p:nvSpPr>
        <p:spPr bwMode="auto">
          <a:xfrm flipH="1">
            <a:off x="2914650" y="2276475"/>
            <a:ext cx="144463"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32" name="Line 64"/>
          <p:cNvSpPr>
            <a:spLocks noChangeShapeType="1"/>
          </p:cNvSpPr>
          <p:nvPr/>
        </p:nvSpPr>
        <p:spPr bwMode="auto">
          <a:xfrm>
            <a:off x="2914650" y="2420938"/>
            <a:ext cx="144463"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33" name="Line 65"/>
          <p:cNvSpPr>
            <a:spLocks noChangeShapeType="1"/>
          </p:cNvSpPr>
          <p:nvPr/>
        </p:nvSpPr>
        <p:spPr bwMode="auto">
          <a:xfrm>
            <a:off x="6372225" y="2276475"/>
            <a:ext cx="144463"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34" name="Line 66"/>
          <p:cNvSpPr>
            <a:spLocks noChangeShapeType="1"/>
          </p:cNvSpPr>
          <p:nvPr/>
        </p:nvSpPr>
        <p:spPr bwMode="auto">
          <a:xfrm flipH="1">
            <a:off x="6372225" y="2420938"/>
            <a:ext cx="144463"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35" name="Line 67"/>
          <p:cNvSpPr>
            <a:spLocks noChangeShapeType="1"/>
          </p:cNvSpPr>
          <p:nvPr/>
        </p:nvSpPr>
        <p:spPr bwMode="auto">
          <a:xfrm>
            <a:off x="3059113" y="2276475"/>
            <a:ext cx="3313112"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36" name="Line 68"/>
          <p:cNvSpPr>
            <a:spLocks noChangeShapeType="1"/>
          </p:cNvSpPr>
          <p:nvPr/>
        </p:nvSpPr>
        <p:spPr bwMode="auto">
          <a:xfrm>
            <a:off x="3059113" y="2565400"/>
            <a:ext cx="3313112"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37" name="Line 69"/>
          <p:cNvSpPr>
            <a:spLocks noChangeShapeType="1"/>
          </p:cNvSpPr>
          <p:nvPr/>
        </p:nvSpPr>
        <p:spPr bwMode="auto">
          <a:xfrm>
            <a:off x="6516688" y="2420938"/>
            <a:ext cx="6477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38" name="Line 70"/>
          <p:cNvSpPr>
            <a:spLocks noChangeShapeType="1"/>
          </p:cNvSpPr>
          <p:nvPr/>
        </p:nvSpPr>
        <p:spPr bwMode="auto">
          <a:xfrm>
            <a:off x="1835150" y="2852738"/>
            <a:ext cx="5762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39" name="Line 71"/>
          <p:cNvSpPr>
            <a:spLocks noChangeShapeType="1"/>
          </p:cNvSpPr>
          <p:nvPr/>
        </p:nvSpPr>
        <p:spPr bwMode="auto">
          <a:xfrm>
            <a:off x="1835150" y="3140075"/>
            <a:ext cx="576263" cy="158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40" name="Line 72"/>
          <p:cNvSpPr>
            <a:spLocks noChangeShapeType="1"/>
          </p:cNvSpPr>
          <p:nvPr/>
        </p:nvSpPr>
        <p:spPr bwMode="auto">
          <a:xfrm>
            <a:off x="2411413" y="2852738"/>
            <a:ext cx="144462"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41" name="Line 73"/>
          <p:cNvSpPr>
            <a:spLocks noChangeShapeType="1"/>
          </p:cNvSpPr>
          <p:nvPr/>
        </p:nvSpPr>
        <p:spPr bwMode="auto">
          <a:xfrm flipH="1">
            <a:off x="2411413" y="2997200"/>
            <a:ext cx="144462"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42" name="Line 74"/>
          <p:cNvSpPr>
            <a:spLocks noChangeShapeType="1"/>
          </p:cNvSpPr>
          <p:nvPr/>
        </p:nvSpPr>
        <p:spPr bwMode="auto">
          <a:xfrm>
            <a:off x="2555875" y="2997200"/>
            <a:ext cx="3603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43" name="Line 75"/>
          <p:cNvSpPr>
            <a:spLocks noChangeShapeType="1"/>
          </p:cNvSpPr>
          <p:nvPr/>
        </p:nvSpPr>
        <p:spPr bwMode="auto">
          <a:xfrm flipH="1">
            <a:off x="2914650" y="2852738"/>
            <a:ext cx="144463"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44" name="Line 76"/>
          <p:cNvSpPr>
            <a:spLocks noChangeShapeType="1"/>
          </p:cNvSpPr>
          <p:nvPr/>
        </p:nvSpPr>
        <p:spPr bwMode="auto">
          <a:xfrm>
            <a:off x="2914650" y="2997200"/>
            <a:ext cx="144463"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45" name="Line 77"/>
          <p:cNvSpPr>
            <a:spLocks noChangeShapeType="1"/>
          </p:cNvSpPr>
          <p:nvPr/>
        </p:nvSpPr>
        <p:spPr bwMode="auto">
          <a:xfrm>
            <a:off x="3059113" y="2852738"/>
            <a:ext cx="9366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46" name="Line 78"/>
          <p:cNvSpPr>
            <a:spLocks noChangeShapeType="1"/>
          </p:cNvSpPr>
          <p:nvPr/>
        </p:nvSpPr>
        <p:spPr bwMode="auto">
          <a:xfrm>
            <a:off x="3059113" y="3141663"/>
            <a:ext cx="9366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47" name="Line 79"/>
          <p:cNvSpPr>
            <a:spLocks noChangeShapeType="1"/>
          </p:cNvSpPr>
          <p:nvPr/>
        </p:nvSpPr>
        <p:spPr bwMode="auto">
          <a:xfrm>
            <a:off x="3995738" y="2852738"/>
            <a:ext cx="144462"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48" name="Line 80"/>
          <p:cNvSpPr>
            <a:spLocks noChangeShapeType="1"/>
          </p:cNvSpPr>
          <p:nvPr/>
        </p:nvSpPr>
        <p:spPr bwMode="auto">
          <a:xfrm flipH="1">
            <a:off x="3995738" y="2997200"/>
            <a:ext cx="144462"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49" name="Line 81"/>
          <p:cNvSpPr>
            <a:spLocks noChangeShapeType="1"/>
          </p:cNvSpPr>
          <p:nvPr/>
        </p:nvSpPr>
        <p:spPr bwMode="auto">
          <a:xfrm flipH="1">
            <a:off x="4932363" y="2852738"/>
            <a:ext cx="144462"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50" name="Line 82"/>
          <p:cNvSpPr>
            <a:spLocks noChangeShapeType="1"/>
          </p:cNvSpPr>
          <p:nvPr/>
        </p:nvSpPr>
        <p:spPr bwMode="auto">
          <a:xfrm>
            <a:off x="4932363" y="2997200"/>
            <a:ext cx="144462"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51" name="Line 83"/>
          <p:cNvSpPr>
            <a:spLocks noChangeShapeType="1"/>
          </p:cNvSpPr>
          <p:nvPr/>
        </p:nvSpPr>
        <p:spPr bwMode="auto">
          <a:xfrm>
            <a:off x="4140200" y="2997200"/>
            <a:ext cx="7921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52" name="Line 84"/>
          <p:cNvSpPr>
            <a:spLocks noChangeShapeType="1"/>
          </p:cNvSpPr>
          <p:nvPr/>
        </p:nvSpPr>
        <p:spPr bwMode="auto">
          <a:xfrm>
            <a:off x="6372225" y="2852738"/>
            <a:ext cx="144463"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53" name="Line 85"/>
          <p:cNvSpPr>
            <a:spLocks noChangeShapeType="1"/>
          </p:cNvSpPr>
          <p:nvPr/>
        </p:nvSpPr>
        <p:spPr bwMode="auto">
          <a:xfrm flipH="1">
            <a:off x="6372225" y="2997200"/>
            <a:ext cx="144463"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54" name="Line 86"/>
          <p:cNvSpPr>
            <a:spLocks noChangeShapeType="1"/>
          </p:cNvSpPr>
          <p:nvPr/>
        </p:nvSpPr>
        <p:spPr bwMode="auto">
          <a:xfrm>
            <a:off x="5076825" y="2852738"/>
            <a:ext cx="12954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55" name="Line 87"/>
          <p:cNvSpPr>
            <a:spLocks noChangeShapeType="1"/>
          </p:cNvSpPr>
          <p:nvPr/>
        </p:nvSpPr>
        <p:spPr bwMode="auto">
          <a:xfrm>
            <a:off x="5076825" y="3141663"/>
            <a:ext cx="12954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56" name="Line 88"/>
          <p:cNvSpPr>
            <a:spLocks noChangeShapeType="1"/>
          </p:cNvSpPr>
          <p:nvPr/>
        </p:nvSpPr>
        <p:spPr bwMode="auto">
          <a:xfrm>
            <a:off x="6516688" y="2997200"/>
            <a:ext cx="6477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57" name="Line 89"/>
          <p:cNvSpPr>
            <a:spLocks noChangeShapeType="1"/>
          </p:cNvSpPr>
          <p:nvPr/>
        </p:nvSpPr>
        <p:spPr bwMode="auto">
          <a:xfrm>
            <a:off x="1835150" y="3716338"/>
            <a:ext cx="11525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58" name="Line 90"/>
          <p:cNvSpPr>
            <a:spLocks noChangeShapeType="1"/>
          </p:cNvSpPr>
          <p:nvPr/>
        </p:nvSpPr>
        <p:spPr bwMode="auto">
          <a:xfrm flipV="1">
            <a:off x="2987675" y="3429000"/>
            <a:ext cx="144463"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59" name="Line 91"/>
          <p:cNvSpPr>
            <a:spLocks noChangeShapeType="1"/>
          </p:cNvSpPr>
          <p:nvPr/>
        </p:nvSpPr>
        <p:spPr bwMode="auto">
          <a:xfrm>
            <a:off x="3132138" y="3429000"/>
            <a:ext cx="360362"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60" name="Line 92"/>
          <p:cNvSpPr>
            <a:spLocks noChangeShapeType="1"/>
          </p:cNvSpPr>
          <p:nvPr/>
        </p:nvSpPr>
        <p:spPr bwMode="auto">
          <a:xfrm>
            <a:off x="3492500" y="3429000"/>
            <a:ext cx="142875"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61" name="Line 93"/>
          <p:cNvSpPr>
            <a:spLocks noChangeShapeType="1"/>
          </p:cNvSpPr>
          <p:nvPr/>
        </p:nvSpPr>
        <p:spPr bwMode="auto">
          <a:xfrm>
            <a:off x="3635375" y="3716338"/>
            <a:ext cx="352901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62" name="Line 94"/>
          <p:cNvSpPr>
            <a:spLocks noChangeShapeType="1"/>
          </p:cNvSpPr>
          <p:nvPr/>
        </p:nvSpPr>
        <p:spPr bwMode="auto">
          <a:xfrm>
            <a:off x="1835150" y="4005263"/>
            <a:ext cx="1081088"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63" name="Line 95"/>
          <p:cNvSpPr>
            <a:spLocks noChangeShapeType="1"/>
          </p:cNvSpPr>
          <p:nvPr/>
        </p:nvSpPr>
        <p:spPr bwMode="auto">
          <a:xfrm>
            <a:off x="2916238" y="4005263"/>
            <a:ext cx="144462" cy="287337"/>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64" name="Line 96"/>
          <p:cNvSpPr>
            <a:spLocks noChangeShapeType="1"/>
          </p:cNvSpPr>
          <p:nvPr/>
        </p:nvSpPr>
        <p:spPr bwMode="auto">
          <a:xfrm>
            <a:off x="3059113" y="4292600"/>
            <a:ext cx="367347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65" name="Line 97"/>
          <p:cNvSpPr>
            <a:spLocks noChangeShapeType="1"/>
          </p:cNvSpPr>
          <p:nvPr/>
        </p:nvSpPr>
        <p:spPr bwMode="auto">
          <a:xfrm flipV="1">
            <a:off x="6732588" y="4005263"/>
            <a:ext cx="144462" cy="287337"/>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66" name="Line 98"/>
          <p:cNvSpPr>
            <a:spLocks noChangeShapeType="1"/>
          </p:cNvSpPr>
          <p:nvPr/>
        </p:nvSpPr>
        <p:spPr bwMode="auto">
          <a:xfrm>
            <a:off x="6877050" y="4005263"/>
            <a:ext cx="35877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67" name="Line 99"/>
          <p:cNvSpPr>
            <a:spLocks noChangeShapeType="1"/>
          </p:cNvSpPr>
          <p:nvPr/>
        </p:nvSpPr>
        <p:spPr bwMode="auto">
          <a:xfrm>
            <a:off x="1835150" y="4581525"/>
            <a:ext cx="22320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68" name="Line 100"/>
          <p:cNvSpPr>
            <a:spLocks noChangeShapeType="1"/>
          </p:cNvSpPr>
          <p:nvPr/>
        </p:nvSpPr>
        <p:spPr bwMode="auto">
          <a:xfrm>
            <a:off x="4067175" y="4581525"/>
            <a:ext cx="144463"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69" name="Line 101"/>
          <p:cNvSpPr>
            <a:spLocks noChangeShapeType="1"/>
          </p:cNvSpPr>
          <p:nvPr/>
        </p:nvSpPr>
        <p:spPr bwMode="auto">
          <a:xfrm>
            <a:off x="4211638" y="4868863"/>
            <a:ext cx="20161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70" name="Line 102"/>
          <p:cNvSpPr>
            <a:spLocks noChangeShapeType="1"/>
          </p:cNvSpPr>
          <p:nvPr/>
        </p:nvSpPr>
        <p:spPr bwMode="auto">
          <a:xfrm flipV="1">
            <a:off x="6227763" y="4581525"/>
            <a:ext cx="144462"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71" name="Line 103"/>
          <p:cNvSpPr>
            <a:spLocks noChangeShapeType="1"/>
          </p:cNvSpPr>
          <p:nvPr/>
        </p:nvSpPr>
        <p:spPr bwMode="auto">
          <a:xfrm>
            <a:off x="6372225" y="4581525"/>
            <a:ext cx="8636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72" name="Line 104"/>
          <p:cNvSpPr>
            <a:spLocks noChangeShapeType="1"/>
          </p:cNvSpPr>
          <p:nvPr/>
        </p:nvSpPr>
        <p:spPr bwMode="auto">
          <a:xfrm>
            <a:off x="2843213" y="5445125"/>
            <a:ext cx="3960812"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73" name="Line 105"/>
          <p:cNvSpPr>
            <a:spLocks noChangeShapeType="1"/>
          </p:cNvSpPr>
          <p:nvPr/>
        </p:nvSpPr>
        <p:spPr bwMode="auto">
          <a:xfrm>
            <a:off x="1835150" y="5157788"/>
            <a:ext cx="865188"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724074" name="Line 106"/>
          <p:cNvSpPr>
            <a:spLocks noChangeShapeType="1"/>
          </p:cNvSpPr>
          <p:nvPr/>
        </p:nvSpPr>
        <p:spPr bwMode="auto">
          <a:xfrm>
            <a:off x="2700338" y="5157788"/>
            <a:ext cx="144462" cy="287337"/>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724075" name="Line 107"/>
          <p:cNvSpPr>
            <a:spLocks noChangeShapeType="1"/>
          </p:cNvSpPr>
          <p:nvPr/>
        </p:nvSpPr>
        <p:spPr bwMode="auto">
          <a:xfrm>
            <a:off x="1835150" y="5445125"/>
            <a:ext cx="1008063"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724076" name="Line 108"/>
          <p:cNvSpPr>
            <a:spLocks noChangeShapeType="1"/>
          </p:cNvSpPr>
          <p:nvPr/>
        </p:nvSpPr>
        <p:spPr bwMode="auto">
          <a:xfrm flipH="1">
            <a:off x="6948488" y="5157788"/>
            <a:ext cx="360362"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724077" name="Line 109"/>
          <p:cNvSpPr>
            <a:spLocks noChangeShapeType="1"/>
          </p:cNvSpPr>
          <p:nvPr/>
        </p:nvSpPr>
        <p:spPr bwMode="auto">
          <a:xfrm flipH="1">
            <a:off x="6804025" y="5157788"/>
            <a:ext cx="144463" cy="287337"/>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724078" name="Line 110"/>
          <p:cNvSpPr>
            <a:spLocks noChangeShapeType="1"/>
          </p:cNvSpPr>
          <p:nvPr/>
        </p:nvSpPr>
        <p:spPr bwMode="auto">
          <a:xfrm>
            <a:off x="2700338" y="5734050"/>
            <a:ext cx="136683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79" name="Line 111"/>
          <p:cNvSpPr>
            <a:spLocks noChangeShapeType="1"/>
          </p:cNvSpPr>
          <p:nvPr/>
        </p:nvSpPr>
        <p:spPr bwMode="auto">
          <a:xfrm>
            <a:off x="4067175" y="5734050"/>
            <a:ext cx="144463"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80" name="Line 112"/>
          <p:cNvSpPr>
            <a:spLocks noChangeShapeType="1"/>
          </p:cNvSpPr>
          <p:nvPr/>
        </p:nvSpPr>
        <p:spPr bwMode="auto">
          <a:xfrm>
            <a:off x="4211638" y="6021388"/>
            <a:ext cx="22320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81" name="Line 113"/>
          <p:cNvSpPr>
            <a:spLocks noChangeShapeType="1"/>
          </p:cNvSpPr>
          <p:nvPr/>
        </p:nvSpPr>
        <p:spPr bwMode="auto">
          <a:xfrm flipV="1">
            <a:off x="6443663" y="5734050"/>
            <a:ext cx="144462"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82" name="Line 114"/>
          <p:cNvSpPr>
            <a:spLocks noChangeShapeType="1"/>
          </p:cNvSpPr>
          <p:nvPr/>
        </p:nvSpPr>
        <p:spPr bwMode="auto">
          <a:xfrm>
            <a:off x="6588125" y="5734050"/>
            <a:ext cx="5762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083" name="Line 115"/>
          <p:cNvSpPr>
            <a:spLocks noChangeShapeType="1"/>
          </p:cNvSpPr>
          <p:nvPr/>
        </p:nvSpPr>
        <p:spPr bwMode="auto">
          <a:xfrm flipV="1">
            <a:off x="2555875" y="5734050"/>
            <a:ext cx="144463" cy="287338"/>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724084" name="Line 116"/>
          <p:cNvSpPr>
            <a:spLocks noChangeShapeType="1"/>
          </p:cNvSpPr>
          <p:nvPr/>
        </p:nvSpPr>
        <p:spPr bwMode="auto">
          <a:xfrm>
            <a:off x="1835150" y="6021388"/>
            <a:ext cx="722313"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724085" name="Line 117"/>
          <p:cNvSpPr>
            <a:spLocks noChangeShapeType="1"/>
          </p:cNvSpPr>
          <p:nvPr/>
        </p:nvSpPr>
        <p:spPr bwMode="auto">
          <a:xfrm>
            <a:off x="1835150" y="5734050"/>
            <a:ext cx="865188"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724086" name="Line 118"/>
          <p:cNvSpPr>
            <a:spLocks noChangeShapeType="1"/>
          </p:cNvSpPr>
          <p:nvPr/>
        </p:nvSpPr>
        <p:spPr bwMode="auto">
          <a:xfrm>
            <a:off x="1835150" y="6308725"/>
            <a:ext cx="266541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087" name="Line 119"/>
          <p:cNvSpPr>
            <a:spLocks noChangeShapeType="1"/>
          </p:cNvSpPr>
          <p:nvPr/>
        </p:nvSpPr>
        <p:spPr bwMode="auto">
          <a:xfrm>
            <a:off x="4500563" y="6308725"/>
            <a:ext cx="144462" cy="287338"/>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088" name="Line 120"/>
          <p:cNvSpPr>
            <a:spLocks noChangeShapeType="1"/>
          </p:cNvSpPr>
          <p:nvPr/>
        </p:nvSpPr>
        <p:spPr bwMode="auto">
          <a:xfrm flipV="1">
            <a:off x="5580063" y="6308725"/>
            <a:ext cx="144462" cy="287338"/>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089" name="Line 121"/>
          <p:cNvSpPr>
            <a:spLocks noChangeShapeType="1"/>
          </p:cNvSpPr>
          <p:nvPr/>
        </p:nvSpPr>
        <p:spPr bwMode="auto">
          <a:xfrm>
            <a:off x="4643438" y="6597650"/>
            <a:ext cx="936625"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090" name="Line 122"/>
          <p:cNvSpPr>
            <a:spLocks noChangeShapeType="1"/>
          </p:cNvSpPr>
          <p:nvPr/>
        </p:nvSpPr>
        <p:spPr bwMode="auto">
          <a:xfrm>
            <a:off x="5724525" y="6308725"/>
            <a:ext cx="2592388"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091" name="Line 123"/>
          <p:cNvSpPr>
            <a:spLocks noChangeShapeType="1"/>
          </p:cNvSpPr>
          <p:nvPr/>
        </p:nvSpPr>
        <p:spPr bwMode="auto">
          <a:xfrm flipV="1">
            <a:off x="7451725" y="5734050"/>
            <a:ext cx="144463" cy="287338"/>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092" name="Line 124"/>
          <p:cNvSpPr>
            <a:spLocks noChangeShapeType="1"/>
          </p:cNvSpPr>
          <p:nvPr/>
        </p:nvSpPr>
        <p:spPr bwMode="auto">
          <a:xfrm>
            <a:off x="7596188" y="5734050"/>
            <a:ext cx="720725"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093" name="Line 125"/>
          <p:cNvSpPr>
            <a:spLocks noChangeShapeType="1"/>
          </p:cNvSpPr>
          <p:nvPr/>
        </p:nvSpPr>
        <p:spPr bwMode="auto">
          <a:xfrm flipH="1">
            <a:off x="6443663" y="6021388"/>
            <a:ext cx="1008062"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094" name="Line 126"/>
          <p:cNvSpPr>
            <a:spLocks noChangeShapeType="1"/>
          </p:cNvSpPr>
          <p:nvPr/>
        </p:nvSpPr>
        <p:spPr bwMode="auto">
          <a:xfrm flipH="1">
            <a:off x="6804025" y="5445125"/>
            <a:ext cx="504825"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724095" name="Line 127"/>
          <p:cNvSpPr>
            <a:spLocks noChangeShapeType="1"/>
          </p:cNvSpPr>
          <p:nvPr/>
        </p:nvSpPr>
        <p:spPr bwMode="auto">
          <a:xfrm flipV="1">
            <a:off x="7812088" y="5157788"/>
            <a:ext cx="144462" cy="287337"/>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096" name="Line 128"/>
          <p:cNvSpPr>
            <a:spLocks noChangeShapeType="1"/>
          </p:cNvSpPr>
          <p:nvPr/>
        </p:nvSpPr>
        <p:spPr bwMode="auto">
          <a:xfrm>
            <a:off x="7956550" y="5157788"/>
            <a:ext cx="36036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097" name="Line 129"/>
          <p:cNvSpPr>
            <a:spLocks noChangeShapeType="1"/>
          </p:cNvSpPr>
          <p:nvPr/>
        </p:nvSpPr>
        <p:spPr bwMode="auto">
          <a:xfrm>
            <a:off x="7308850" y="5445125"/>
            <a:ext cx="503238"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098" name="Line 130"/>
          <p:cNvSpPr>
            <a:spLocks noChangeShapeType="1"/>
          </p:cNvSpPr>
          <p:nvPr/>
        </p:nvSpPr>
        <p:spPr bwMode="auto">
          <a:xfrm flipV="1">
            <a:off x="7164388" y="4581525"/>
            <a:ext cx="144462" cy="287338"/>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099" name="Line 131"/>
          <p:cNvSpPr>
            <a:spLocks noChangeShapeType="1"/>
          </p:cNvSpPr>
          <p:nvPr/>
        </p:nvSpPr>
        <p:spPr bwMode="auto">
          <a:xfrm>
            <a:off x="7308850" y="4581525"/>
            <a:ext cx="863600"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100" name="Line 132"/>
          <p:cNvSpPr>
            <a:spLocks noChangeShapeType="1"/>
          </p:cNvSpPr>
          <p:nvPr/>
        </p:nvSpPr>
        <p:spPr bwMode="auto">
          <a:xfrm flipH="1">
            <a:off x="6227763" y="4868863"/>
            <a:ext cx="936625"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101" name="Line 133"/>
          <p:cNvSpPr>
            <a:spLocks noChangeShapeType="1"/>
          </p:cNvSpPr>
          <p:nvPr/>
        </p:nvSpPr>
        <p:spPr bwMode="auto">
          <a:xfrm flipV="1">
            <a:off x="7740650" y="4005263"/>
            <a:ext cx="144463" cy="287337"/>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102" name="Line 134"/>
          <p:cNvSpPr>
            <a:spLocks noChangeShapeType="1"/>
          </p:cNvSpPr>
          <p:nvPr/>
        </p:nvSpPr>
        <p:spPr bwMode="auto">
          <a:xfrm>
            <a:off x="7885113" y="4005263"/>
            <a:ext cx="358775"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103" name="Line 135"/>
          <p:cNvSpPr>
            <a:spLocks noChangeShapeType="1"/>
          </p:cNvSpPr>
          <p:nvPr/>
        </p:nvSpPr>
        <p:spPr bwMode="auto">
          <a:xfrm flipH="1">
            <a:off x="6732588" y="4292600"/>
            <a:ext cx="1008062"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104" name="Line 136"/>
          <p:cNvSpPr>
            <a:spLocks noChangeShapeType="1"/>
          </p:cNvSpPr>
          <p:nvPr/>
        </p:nvSpPr>
        <p:spPr bwMode="auto">
          <a:xfrm flipH="1">
            <a:off x="7092950" y="3716338"/>
            <a:ext cx="1150938"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105" name="Line 137"/>
          <p:cNvSpPr>
            <a:spLocks noChangeShapeType="1"/>
          </p:cNvSpPr>
          <p:nvPr/>
        </p:nvSpPr>
        <p:spPr bwMode="auto">
          <a:xfrm>
            <a:off x="7380288" y="1700213"/>
            <a:ext cx="144462" cy="144462"/>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106" name="Line 138"/>
          <p:cNvSpPr>
            <a:spLocks noChangeShapeType="1"/>
          </p:cNvSpPr>
          <p:nvPr/>
        </p:nvSpPr>
        <p:spPr bwMode="auto">
          <a:xfrm flipH="1">
            <a:off x="7380288" y="1844675"/>
            <a:ext cx="144462" cy="144463"/>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107" name="Line 139"/>
          <p:cNvSpPr>
            <a:spLocks noChangeShapeType="1"/>
          </p:cNvSpPr>
          <p:nvPr/>
        </p:nvSpPr>
        <p:spPr bwMode="auto">
          <a:xfrm>
            <a:off x="7524750" y="1844675"/>
            <a:ext cx="79216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108" name="Line 140"/>
          <p:cNvSpPr>
            <a:spLocks noChangeShapeType="1"/>
          </p:cNvSpPr>
          <p:nvPr/>
        </p:nvSpPr>
        <p:spPr bwMode="auto">
          <a:xfrm>
            <a:off x="7380288" y="2276475"/>
            <a:ext cx="144462" cy="144463"/>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109" name="Line 141"/>
          <p:cNvSpPr>
            <a:spLocks noChangeShapeType="1"/>
          </p:cNvSpPr>
          <p:nvPr/>
        </p:nvSpPr>
        <p:spPr bwMode="auto">
          <a:xfrm flipH="1">
            <a:off x="7380288" y="2420938"/>
            <a:ext cx="144462" cy="144462"/>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110" name="Line 142"/>
          <p:cNvSpPr>
            <a:spLocks noChangeShapeType="1"/>
          </p:cNvSpPr>
          <p:nvPr/>
        </p:nvSpPr>
        <p:spPr bwMode="auto">
          <a:xfrm>
            <a:off x="7524750" y="2420938"/>
            <a:ext cx="863600"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111" name="Line 143"/>
          <p:cNvSpPr>
            <a:spLocks noChangeShapeType="1"/>
          </p:cNvSpPr>
          <p:nvPr/>
        </p:nvSpPr>
        <p:spPr bwMode="auto">
          <a:xfrm>
            <a:off x="7380288" y="2852738"/>
            <a:ext cx="144462" cy="144462"/>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112" name="Line 144"/>
          <p:cNvSpPr>
            <a:spLocks noChangeShapeType="1"/>
          </p:cNvSpPr>
          <p:nvPr/>
        </p:nvSpPr>
        <p:spPr bwMode="auto">
          <a:xfrm flipH="1">
            <a:off x="7380288" y="2997200"/>
            <a:ext cx="144462" cy="144463"/>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113" name="Line 145"/>
          <p:cNvSpPr>
            <a:spLocks noChangeShapeType="1"/>
          </p:cNvSpPr>
          <p:nvPr/>
        </p:nvSpPr>
        <p:spPr bwMode="auto">
          <a:xfrm>
            <a:off x="7524750" y="2997200"/>
            <a:ext cx="863600"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114" name="Line 146"/>
          <p:cNvSpPr>
            <a:spLocks noChangeShapeType="1"/>
          </p:cNvSpPr>
          <p:nvPr/>
        </p:nvSpPr>
        <p:spPr bwMode="auto">
          <a:xfrm flipH="1">
            <a:off x="6372225" y="1700213"/>
            <a:ext cx="100806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115" name="Line 147"/>
          <p:cNvSpPr>
            <a:spLocks noChangeShapeType="1"/>
          </p:cNvSpPr>
          <p:nvPr/>
        </p:nvSpPr>
        <p:spPr bwMode="auto">
          <a:xfrm flipH="1">
            <a:off x="6372225" y="1989138"/>
            <a:ext cx="100806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116" name="Line 148"/>
          <p:cNvSpPr>
            <a:spLocks noChangeShapeType="1"/>
          </p:cNvSpPr>
          <p:nvPr/>
        </p:nvSpPr>
        <p:spPr bwMode="auto">
          <a:xfrm flipH="1">
            <a:off x="6372225" y="2276475"/>
            <a:ext cx="100806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117" name="Line 149"/>
          <p:cNvSpPr>
            <a:spLocks noChangeShapeType="1"/>
          </p:cNvSpPr>
          <p:nvPr/>
        </p:nvSpPr>
        <p:spPr bwMode="auto">
          <a:xfrm flipH="1">
            <a:off x="6372225" y="2565400"/>
            <a:ext cx="100806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118" name="Line 150"/>
          <p:cNvSpPr>
            <a:spLocks noChangeShapeType="1"/>
          </p:cNvSpPr>
          <p:nvPr/>
        </p:nvSpPr>
        <p:spPr bwMode="auto">
          <a:xfrm flipH="1">
            <a:off x="6372225" y="2852738"/>
            <a:ext cx="100806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119" name="Line 151"/>
          <p:cNvSpPr>
            <a:spLocks noChangeShapeType="1"/>
          </p:cNvSpPr>
          <p:nvPr/>
        </p:nvSpPr>
        <p:spPr bwMode="auto">
          <a:xfrm flipH="1">
            <a:off x="6372225" y="3141663"/>
            <a:ext cx="100806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4129" name="Text Box 161"/>
          <p:cNvSpPr txBox="1">
            <a:spLocks noChangeArrowheads="1"/>
          </p:cNvSpPr>
          <p:nvPr/>
        </p:nvSpPr>
        <p:spPr bwMode="auto">
          <a:xfrm>
            <a:off x="681038" y="6237288"/>
            <a:ext cx="1370012"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sz="2400" b="1">
                <a:solidFill>
                  <a:srgbClr val="008000"/>
                </a:solidFill>
                <a:latin typeface="Times New Roman" pitchFamily="18" charset="0"/>
              </a:rPr>
              <a:t>Ready</a:t>
            </a:r>
          </a:p>
        </p:txBody>
      </p:sp>
      <p:sp>
        <p:nvSpPr>
          <p:cNvPr id="724134" name="Text Box 166"/>
          <p:cNvSpPr txBox="1">
            <a:spLocks noChangeArrowheads="1"/>
          </p:cNvSpPr>
          <p:nvPr/>
        </p:nvSpPr>
        <p:spPr bwMode="auto">
          <a:xfrm>
            <a:off x="2687638" y="1666875"/>
            <a:ext cx="1655762" cy="336550"/>
          </a:xfrm>
          <a:prstGeom prst="rect">
            <a:avLst/>
          </a:prstGeom>
          <a:noFill/>
          <a:ln w="28575" algn="ctr">
            <a:noFill/>
            <a:miter lim="800000"/>
            <a:headEnd/>
            <a:tailEnd type="none" w="med" len="lg"/>
          </a:ln>
          <a:effectLst/>
        </p:spPr>
        <p:txBody>
          <a:bodyPr>
            <a:spAutoFit/>
          </a:bodyPr>
          <a:lstStyle/>
          <a:p>
            <a:pPr>
              <a:spcBef>
                <a:spcPct val="50000"/>
              </a:spcBef>
            </a:pPr>
            <a:r>
              <a:rPr lang="zh-CN" altLang="en-US" sz="1600" b="1">
                <a:solidFill>
                  <a:srgbClr val="0000FF"/>
                </a:solidFill>
                <a:latin typeface="Times New Roman" pitchFamily="18" charset="0"/>
              </a:rPr>
              <a:t>地址输出</a:t>
            </a:r>
          </a:p>
        </p:txBody>
      </p:sp>
      <p:sp>
        <p:nvSpPr>
          <p:cNvPr id="724135" name="Text Box 167"/>
          <p:cNvSpPr txBox="1">
            <a:spLocks noChangeArrowheads="1"/>
          </p:cNvSpPr>
          <p:nvPr/>
        </p:nvSpPr>
        <p:spPr bwMode="auto">
          <a:xfrm>
            <a:off x="4456113" y="1666875"/>
            <a:ext cx="1655762" cy="336550"/>
          </a:xfrm>
          <a:prstGeom prst="rect">
            <a:avLst/>
          </a:prstGeom>
          <a:noFill/>
          <a:ln w="28575" algn="ctr">
            <a:noFill/>
            <a:miter lim="800000"/>
            <a:headEnd/>
            <a:tailEnd type="none" w="med" len="lg"/>
          </a:ln>
          <a:effectLst/>
        </p:spPr>
        <p:txBody>
          <a:bodyPr>
            <a:spAutoFit/>
          </a:bodyPr>
          <a:lstStyle/>
          <a:p>
            <a:pPr>
              <a:spcBef>
                <a:spcPct val="50000"/>
              </a:spcBef>
            </a:pPr>
            <a:r>
              <a:rPr lang="zh-CN" altLang="en-US" sz="1600" b="1">
                <a:solidFill>
                  <a:srgbClr val="0000FF"/>
                </a:solidFill>
                <a:latin typeface="Times New Roman" pitchFamily="18" charset="0"/>
              </a:rPr>
              <a:t>状态输出</a:t>
            </a:r>
          </a:p>
        </p:txBody>
      </p:sp>
      <p:sp>
        <p:nvSpPr>
          <p:cNvPr id="724136" name="Text Box 168"/>
          <p:cNvSpPr txBox="1">
            <a:spLocks noChangeArrowheads="1"/>
          </p:cNvSpPr>
          <p:nvPr/>
        </p:nvSpPr>
        <p:spPr bwMode="auto">
          <a:xfrm>
            <a:off x="3570288" y="2254250"/>
            <a:ext cx="2360612" cy="336550"/>
          </a:xfrm>
          <a:prstGeom prst="rect">
            <a:avLst/>
          </a:prstGeom>
          <a:noFill/>
          <a:ln w="28575" algn="ctr">
            <a:noFill/>
            <a:miter lim="800000"/>
            <a:headEnd/>
            <a:tailEnd type="none" w="med" len="lg"/>
          </a:ln>
          <a:effectLst/>
        </p:spPr>
        <p:txBody>
          <a:bodyPr>
            <a:spAutoFit/>
          </a:bodyPr>
          <a:lstStyle/>
          <a:p>
            <a:pPr>
              <a:spcBef>
                <a:spcPct val="50000"/>
              </a:spcBef>
            </a:pPr>
            <a:r>
              <a:rPr lang="zh-CN" altLang="en-US" sz="1600" b="1">
                <a:solidFill>
                  <a:srgbClr val="0000FF"/>
                </a:solidFill>
                <a:latin typeface="Times New Roman" pitchFamily="18" charset="0"/>
              </a:rPr>
              <a:t>地    址    输    出</a:t>
            </a:r>
          </a:p>
        </p:txBody>
      </p:sp>
      <p:sp>
        <p:nvSpPr>
          <p:cNvPr id="724137" name="Text Box 169"/>
          <p:cNvSpPr txBox="1">
            <a:spLocks noChangeArrowheads="1"/>
          </p:cNvSpPr>
          <p:nvPr/>
        </p:nvSpPr>
        <p:spPr bwMode="auto">
          <a:xfrm>
            <a:off x="2700338" y="2828925"/>
            <a:ext cx="1655762" cy="336550"/>
          </a:xfrm>
          <a:prstGeom prst="rect">
            <a:avLst/>
          </a:prstGeom>
          <a:noFill/>
          <a:ln w="28575" algn="ctr">
            <a:noFill/>
            <a:miter lim="800000"/>
            <a:headEnd/>
            <a:tailEnd type="none" w="med" len="lg"/>
          </a:ln>
          <a:effectLst/>
        </p:spPr>
        <p:txBody>
          <a:bodyPr>
            <a:spAutoFit/>
          </a:bodyPr>
          <a:lstStyle/>
          <a:p>
            <a:pPr>
              <a:spcBef>
                <a:spcPct val="50000"/>
              </a:spcBef>
            </a:pPr>
            <a:r>
              <a:rPr lang="zh-CN" altLang="en-US" sz="1600" b="1">
                <a:solidFill>
                  <a:srgbClr val="0000FF"/>
                </a:solidFill>
                <a:latin typeface="Times New Roman" pitchFamily="18" charset="0"/>
              </a:rPr>
              <a:t>地址输出</a:t>
            </a:r>
          </a:p>
        </p:txBody>
      </p:sp>
      <p:sp>
        <p:nvSpPr>
          <p:cNvPr id="724138" name="Text Box 170"/>
          <p:cNvSpPr txBox="1">
            <a:spLocks noChangeArrowheads="1"/>
          </p:cNvSpPr>
          <p:nvPr/>
        </p:nvSpPr>
        <p:spPr bwMode="auto">
          <a:xfrm>
            <a:off x="4935538" y="2828925"/>
            <a:ext cx="1655762" cy="336550"/>
          </a:xfrm>
          <a:prstGeom prst="rect">
            <a:avLst/>
          </a:prstGeom>
          <a:noFill/>
          <a:ln w="28575" algn="ctr">
            <a:noFill/>
            <a:miter lim="800000"/>
            <a:headEnd/>
            <a:tailEnd type="none" w="med" len="lg"/>
          </a:ln>
          <a:effectLst/>
        </p:spPr>
        <p:txBody>
          <a:bodyPr>
            <a:spAutoFit/>
          </a:bodyPr>
          <a:lstStyle/>
          <a:p>
            <a:pPr>
              <a:spcBef>
                <a:spcPct val="50000"/>
              </a:spcBef>
            </a:pPr>
            <a:r>
              <a:rPr lang="zh-CN" altLang="en-US" sz="1600" b="1">
                <a:solidFill>
                  <a:srgbClr val="0000FF"/>
                </a:solidFill>
                <a:latin typeface="Times New Roman" pitchFamily="18" charset="0"/>
              </a:rPr>
              <a:t>数据输入</a:t>
            </a:r>
          </a:p>
        </p:txBody>
      </p:sp>
      <p:sp>
        <p:nvSpPr>
          <p:cNvPr id="724139" name="Text Box 171"/>
          <p:cNvSpPr txBox="1">
            <a:spLocks noChangeArrowheads="1"/>
          </p:cNvSpPr>
          <p:nvPr/>
        </p:nvSpPr>
        <p:spPr bwMode="auto">
          <a:xfrm>
            <a:off x="5665788" y="4895850"/>
            <a:ext cx="1655762" cy="336550"/>
          </a:xfrm>
          <a:prstGeom prst="rect">
            <a:avLst/>
          </a:prstGeom>
          <a:noFill/>
          <a:ln w="28575" algn="ctr">
            <a:noFill/>
            <a:miter lim="800000"/>
            <a:headEnd/>
            <a:tailEnd type="none" w="med" len="lg"/>
          </a:ln>
          <a:effectLst/>
        </p:spPr>
        <p:txBody>
          <a:bodyPr>
            <a:spAutoFit/>
          </a:bodyPr>
          <a:lstStyle/>
          <a:p>
            <a:pPr>
              <a:spcBef>
                <a:spcPct val="50000"/>
              </a:spcBef>
            </a:pPr>
            <a:r>
              <a:rPr lang="zh-CN" altLang="en-US" sz="1600" b="1">
                <a:solidFill>
                  <a:srgbClr val="FF0000"/>
                </a:solidFill>
                <a:latin typeface="Times New Roman" pitchFamily="18" charset="0"/>
              </a:rPr>
              <a:t>获得数据</a:t>
            </a:r>
          </a:p>
        </p:txBody>
      </p:sp>
      <p:sp>
        <p:nvSpPr>
          <p:cNvPr id="724140" name="Text Box 172"/>
          <p:cNvSpPr txBox="1">
            <a:spLocks noChangeArrowheads="1"/>
          </p:cNvSpPr>
          <p:nvPr/>
        </p:nvSpPr>
        <p:spPr bwMode="auto">
          <a:xfrm>
            <a:off x="6881813" y="4737100"/>
            <a:ext cx="1655762" cy="336550"/>
          </a:xfrm>
          <a:prstGeom prst="rect">
            <a:avLst/>
          </a:prstGeom>
          <a:noFill/>
          <a:ln w="28575" algn="ctr">
            <a:noFill/>
            <a:miter lim="800000"/>
            <a:headEnd/>
            <a:tailEnd type="none" w="med" len="lg"/>
          </a:ln>
          <a:effectLst/>
        </p:spPr>
        <p:txBody>
          <a:bodyPr>
            <a:spAutoFit/>
          </a:bodyPr>
          <a:lstStyle/>
          <a:p>
            <a:pPr>
              <a:spcBef>
                <a:spcPct val="50000"/>
              </a:spcBef>
            </a:pPr>
            <a:r>
              <a:rPr lang="zh-CN" altLang="en-US" sz="1600" b="1">
                <a:solidFill>
                  <a:srgbClr val="008000"/>
                </a:solidFill>
                <a:latin typeface="Times New Roman" pitchFamily="18" charset="0"/>
              </a:rPr>
              <a:t>获得数据</a:t>
            </a:r>
          </a:p>
        </p:txBody>
      </p:sp>
      <p:sp>
        <p:nvSpPr>
          <p:cNvPr id="724141" name="Freeform 173"/>
          <p:cNvSpPr>
            <a:spLocks/>
          </p:cNvSpPr>
          <p:nvPr/>
        </p:nvSpPr>
        <p:spPr bwMode="auto">
          <a:xfrm>
            <a:off x="6356350" y="4711700"/>
            <a:ext cx="214313" cy="247650"/>
          </a:xfrm>
          <a:custGeom>
            <a:avLst/>
            <a:gdLst/>
            <a:ahLst/>
            <a:cxnLst>
              <a:cxn ang="0">
                <a:pos x="116" y="156"/>
              </a:cxn>
              <a:cxn ang="0">
                <a:pos x="116" y="48"/>
              </a:cxn>
              <a:cxn ang="0">
                <a:pos x="0" y="0"/>
              </a:cxn>
            </a:cxnLst>
            <a:rect l="0" t="0" r="r" b="b"/>
            <a:pathLst>
              <a:path w="135" h="156">
                <a:moveTo>
                  <a:pt x="116" y="156"/>
                </a:moveTo>
                <a:cubicBezTo>
                  <a:pt x="125" y="115"/>
                  <a:pt x="135" y="74"/>
                  <a:pt x="116" y="48"/>
                </a:cubicBezTo>
                <a:cubicBezTo>
                  <a:pt x="97" y="22"/>
                  <a:pt x="48" y="11"/>
                  <a:pt x="0" y="0"/>
                </a:cubicBezTo>
              </a:path>
            </a:pathLst>
          </a:custGeom>
          <a:noFill/>
          <a:ln w="28575" cap="flat" cmpd="sng">
            <a:solidFill>
              <a:srgbClr val="FF0000"/>
            </a:solidFill>
            <a:prstDash val="solid"/>
            <a:round/>
            <a:headEnd type="none" w="med" len="med"/>
            <a:tailEnd type="triangle" w="med" len="lg"/>
          </a:ln>
          <a:effectLst/>
        </p:spPr>
        <p:txBody>
          <a:bodyPr wrap="none" anchor="ctr"/>
          <a:lstStyle/>
          <a:p>
            <a:endParaRPr lang="zh-CN" altLang="en-US"/>
          </a:p>
        </p:txBody>
      </p:sp>
      <p:sp>
        <p:nvSpPr>
          <p:cNvPr id="724142" name="Freeform 174"/>
          <p:cNvSpPr>
            <a:spLocks/>
          </p:cNvSpPr>
          <p:nvPr/>
        </p:nvSpPr>
        <p:spPr bwMode="auto">
          <a:xfrm>
            <a:off x="7289800" y="4699000"/>
            <a:ext cx="247650" cy="88900"/>
          </a:xfrm>
          <a:custGeom>
            <a:avLst/>
            <a:gdLst/>
            <a:ahLst/>
            <a:cxnLst>
              <a:cxn ang="0">
                <a:pos x="156" y="56"/>
              </a:cxn>
              <a:cxn ang="0">
                <a:pos x="92" y="16"/>
              </a:cxn>
              <a:cxn ang="0">
                <a:pos x="0" y="0"/>
              </a:cxn>
            </a:cxnLst>
            <a:rect l="0" t="0" r="r" b="b"/>
            <a:pathLst>
              <a:path w="156" h="56">
                <a:moveTo>
                  <a:pt x="156" y="56"/>
                </a:moveTo>
                <a:cubicBezTo>
                  <a:pt x="137" y="40"/>
                  <a:pt x="118" y="25"/>
                  <a:pt x="92" y="16"/>
                </a:cubicBezTo>
                <a:cubicBezTo>
                  <a:pt x="66" y="7"/>
                  <a:pt x="33" y="3"/>
                  <a:pt x="0" y="0"/>
                </a:cubicBezTo>
              </a:path>
            </a:pathLst>
          </a:custGeom>
          <a:noFill/>
          <a:ln w="28575" cap="flat" cmpd="sng">
            <a:solidFill>
              <a:srgbClr val="009900"/>
            </a:solidFill>
            <a:prstDash val="solid"/>
            <a:round/>
            <a:headEnd type="none" w="med" len="med"/>
            <a:tailEnd type="triangle" w="med" len="lg"/>
          </a:ln>
          <a:effectLst/>
        </p:spPr>
        <p:txBody>
          <a:bodyPr wrap="none" anchor="ctr"/>
          <a:lstStyle/>
          <a:p>
            <a:endParaRPr lang="zh-CN" altLang="en-US"/>
          </a:p>
        </p:txBody>
      </p:sp>
      <p:sp>
        <p:nvSpPr>
          <p:cNvPr id="724143" name="Text Box 175"/>
          <p:cNvSpPr txBox="1">
            <a:spLocks noChangeArrowheads="1"/>
          </p:cNvSpPr>
          <p:nvPr/>
        </p:nvSpPr>
        <p:spPr bwMode="auto">
          <a:xfrm>
            <a:off x="4652963" y="6426200"/>
            <a:ext cx="347662" cy="336550"/>
          </a:xfrm>
          <a:prstGeom prst="rect">
            <a:avLst/>
          </a:prstGeom>
          <a:noFill/>
          <a:ln w="28575" algn="ctr">
            <a:noFill/>
            <a:miter lim="800000"/>
            <a:headEnd/>
            <a:tailEnd type="none" w="med" len="lg"/>
          </a:ln>
          <a:effectLst/>
        </p:spPr>
        <p:txBody>
          <a:bodyPr>
            <a:spAutoFit/>
          </a:bodyPr>
          <a:lstStyle/>
          <a:p>
            <a:pPr>
              <a:spcBef>
                <a:spcPct val="50000"/>
              </a:spcBef>
            </a:pPr>
            <a:r>
              <a:rPr lang="en-US" altLang="zh-CN" sz="1600" b="1">
                <a:solidFill>
                  <a:srgbClr val="008000"/>
                </a:solidFill>
                <a:ea typeface="黑体" pitchFamily="2" charset="-122"/>
              </a:rPr>
              <a:t>X</a:t>
            </a:r>
          </a:p>
        </p:txBody>
      </p:sp>
      <p:sp>
        <p:nvSpPr>
          <p:cNvPr id="724144" name="Text Box 176"/>
          <p:cNvSpPr txBox="1">
            <a:spLocks noChangeArrowheads="1"/>
          </p:cNvSpPr>
          <p:nvPr/>
        </p:nvSpPr>
        <p:spPr bwMode="auto">
          <a:xfrm>
            <a:off x="5662613" y="6140450"/>
            <a:ext cx="347662" cy="336550"/>
          </a:xfrm>
          <a:prstGeom prst="rect">
            <a:avLst/>
          </a:prstGeom>
          <a:noFill/>
          <a:ln w="28575" algn="ctr">
            <a:noFill/>
            <a:miter lim="800000"/>
            <a:headEnd/>
            <a:tailEnd type="none" w="med" len="lg"/>
          </a:ln>
          <a:effectLst/>
        </p:spPr>
        <p:txBody>
          <a:bodyPr>
            <a:spAutoFit/>
          </a:bodyPr>
          <a:lstStyle/>
          <a:p>
            <a:pPr>
              <a:spcBef>
                <a:spcPct val="50000"/>
              </a:spcBef>
            </a:pPr>
            <a:r>
              <a:rPr lang="en-US" altLang="zh-CN" sz="1600" b="1">
                <a:solidFill>
                  <a:srgbClr val="008000"/>
                </a:solidFill>
                <a:ea typeface="黑体" pitchFamily="2" charset="-122"/>
              </a:rPr>
              <a:t>X</a:t>
            </a:r>
          </a:p>
        </p:txBody>
      </p:sp>
      <p:sp>
        <p:nvSpPr>
          <p:cNvPr id="724145" name="Line 177"/>
          <p:cNvSpPr>
            <a:spLocks noChangeShapeType="1"/>
          </p:cNvSpPr>
          <p:nvPr/>
        </p:nvSpPr>
        <p:spPr bwMode="auto">
          <a:xfrm flipH="1">
            <a:off x="3059113" y="3860800"/>
            <a:ext cx="144462" cy="288925"/>
          </a:xfrm>
          <a:prstGeom prst="line">
            <a:avLst/>
          </a:prstGeom>
          <a:noFill/>
          <a:ln w="28575">
            <a:solidFill>
              <a:srgbClr val="FF0000"/>
            </a:solidFill>
            <a:round/>
            <a:headEnd/>
            <a:tailEnd type="triangle" w="med" len="lg"/>
          </a:ln>
          <a:effectLst/>
        </p:spPr>
        <p:txBody>
          <a:bodyPr wrap="none" anchor="ctr"/>
          <a:lstStyle/>
          <a:p>
            <a:endParaRPr lang="zh-CN" altLang="en-US"/>
          </a:p>
        </p:txBody>
      </p:sp>
      <p:sp>
        <p:nvSpPr>
          <p:cNvPr id="724146" name="Line 178"/>
          <p:cNvSpPr>
            <a:spLocks noChangeShapeType="1"/>
          </p:cNvSpPr>
          <p:nvPr/>
        </p:nvSpPr>
        <p:spPr bwMode="auto">
          <a:xfrm flipH="1">
            <a:off x="4211638" y="4437063"/>
            <a:ext cx="144462" cy="288925"/>
          </a:xfrm>
          <a:prstGeom prst="line">
            <a:avLst/>
          </a:prstGeom>
          <a:noFill/>
          <a:ln w="28575">
            <a:solidFill>
              <a:srgbClr val="FF0000"/>
            </a:solidFill>
            <a:round/>
            <a:headEnd/>
            <a:tailEnd type="triangle" w="med" len="lg"/>
          </a:ln>
          <a:effectLst/>
        </p:spPr>
        <p:txBody>
          <a:bodyPr wrap="none" anchor="ctr"/>
          <a:lstStyle/>
          <a:p>
            <a:endParaRPr lang="zh-CN" altLang="en-US"/>
          </a:p>
        </p:txBody>
      </p:sp>
      <p:sp>
        <p:nvSpPr>
          <p:cNvPr id="724147" name="Line 179"/>
          <p:cNvSpPr>
            <a:spLocks noChangeShapeType="1"/>
          </p:cNvSpPr>
          <p:nvPr/>
        </p:nvSpPr>
        <p:spPr bwMode="auto">
          <a:xfrm flipH="1">
            <a:off x="2987675" y="5084763"/>
            <a:ext cx="144463" cy="288925"/>
          </a:xfrm>
          <a:prstGeom prst="line">
            <a:avLst/>
          </a:prstGeom>
          <a:noFill/>
          <a:ln w="28575">
            <a:solidFill>
              <a:srgbClr val="FF0000"/>
            </a:solidFill>
            <a:round/>
            <a:headEnd/>
            <a:tailEnd type="triangle" w="med" len="lg"/>
          </a:ln>
          <a:effectLst/>
        </p:spPr>
        <p:txBody>
          <a:bodyPr wrap="none" anchor="ctr"/>
          <a:lstStyle/>
          <a:p>
            <a:endParaRPr lang="zh-CN" altLang="en-US"/>
          </a:p>
        </p:txBody>
      </p:sp>
      <p:sp>
        <p:nvSpPr>
          <p:cNvPr id="724148" name="Line 180"/>
          <p:cNvSpPr>
            <a:spLocks noChangeShapeType="1"/>
          </p:cNvSpPr>
          <p:nvPr/>
        </p:nvSpPr>
        <p:spPr bwMode="auto">
          <a:xfrm flipH="1">
            <a:off x="4211638" y="5661025"/>
            <a:ext cx="144462" cy="288925"/>
          </a:xfrm>
          <a:prstGeom prst="line">
            <a:avLst/>
          </a:prstGeom>
          <a:noFill/>
          <a:ln w="28575">
            <a:solidFill>
              <a:srgbClr val="FF0000"/>
            </a:solidFill>
            <a:round/>
            <a:headEnd/>
            <a:tailEnd type="triangle" w="med" len="lg"/>
          </a:ln>
          <a:effectLst/>
        </p:spPr>
        <p:txBody>
          <a:bodyPr wrap="none" anchor="ctr"/>
          <a:lstStyle/>
          <a:p>
            <a:endParaRPr lang="zh-CN" altLang="en-US"/>
          </a:p>
        </p:txBody>
      </p:sp>
      <p:sp>
        <p:nvSpPr>
          <p:cNvPr id="724149" name="Text Box 181"/>
          <p:cNvSpPr txBox="1">
            <a:spLocks noChangeArrowheads="1"/>
          </p:cNvSpPr>
          <p:nvPr/>
        </p:nvSpPr>
        <p:spPr bwMode="auto">
          <a:xfrm>
            <a:off x="936625" y="1117600"/>
            <a:ext cx="1042988"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latin typeface="Times New Roman" pitchFamily="18" charset="0"/>
              </a:rPr>
              <a:t>CLK</a:t>
            </a:r>
          </a:p>
        </p:txBody>
      </p:sp>
      <p:sp>
        <p:nvSpPr>
          <p:cNvPr id="724150" name="Text Box 182"/>
          <p:cNvSpPr txBox="1">
            <a:spLocks noChangeArrowheads="1"/>
          </p:cNvSpPr>
          <p:nvPr/>
        </p:nvSpPr>
        <p:spPr bwMode="auto">
          <a:xfrm>
            <a:off x="38100" y="1694098"/>
            <a:ext cx="1870075" cy="366712"/>
          </a:xfrm>
          <a:prstGeom prst="rect">
            <a:avLst/>
          </a:prstGeom>
          <a:noFill/>
          <a:ln w="28575" algn="ctr">
            <a:noFill/>
            <a:miter lim="800000"/>
            <a:headEnd/>
            <a:tailEnd type="none" w="med" len="lg"/>
          </a:ln>
          <a:effectLst/>
        </p:spPr>
        <p:txBody>
          <a:bodyPr>
            <a:spAutoFit/>
          </a:bodyPr>
          <a:lstStyle/>
          <a:p>
            <a:pPr>
              <a:spcBef>
                <a:spcPct val="50000"/>
              </a:spcBef>
            </a:pPr>
            <a:r>
              <a:rPr lang="en-US" altLang="zh-CN" b="1">
                <a:latin typeface="Times New Roman" pitchFamily="18" charset="0"/>
              </a:rPr>
              <a:t>A19/S6</a:t>
            </a:r>
            <a:r>
              <a:rPr lang="zh-CN" altLang="en-US" b="1">
                <a:latin typeface="Times New Roman" pitchFamily="18" charset="0"/>
              </a:rPr>
              <a:t>～</a:t>
            </a:r>
            <a:r>
              <a:rPr lang="en-US" altLang="zh-CN" b="1">
                <a:latin typeface="Times New Roman" pitchFamily="18" charset="0"/>
              </a:rPr>
              <a:t>A16/S3</a:t>
            </a:r>
          </a:p>
        </p:txBody>
      </p:sp>
      <p:sp>
        <p:nvSpPr>
          <p:cNvPr id="724151" name="Text Box 183"/>
          <p:cNvSpPr txBox="1">
            <a:spLocks noChangeArrowheads="1"/>
          </p:cNvSpPr>
          <p:nvPr/>
        </p:nvSpPr>
        <p:spPr bwMode="auto">
          <a:xfrm>
            <a:off x="611188" y="2232025"/>
            <a:ext cx="1296987"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0000FF"/>
                </a:solidFill>
                <a:latin typeface="Times New Roman" pitchFamily="18" charset="0"/>
              </a:rPr>
              <a:t>A15</a:t>
            </a:r>
            <a:r>
              <a:rPr lang="zh-CN" altLang="en-US" b="1">
                <a:solidFill>
                  <a:srgbClr val="0000FF"/>
                </a:solidFill>
                <a:latin typeface="Times New Roman" pitchFamily="18" charset="0"/>
              </a:rPr>
              <a:t>～</a:t>
            </a:r>
            <a:r>
              <a:rPr lang="en-US" altLang="zh-CN" b="1">
                <a:solidFill>
                  <a:srgbClr val="0000FF"/>
                </a:solidFill>
                <a:latin typeface="Times New Roman" pitchFamily="18" charset="0"/>
              </a:rPr>
              <a:t>A8</a:t>
            </a:r>
          </a:p>
        </p:txBody>
      </p:sp>
      <p:sp>
        <p:nvSpPr>
          <p:cNvPr id="724152" name="Text Box 184"/>
          <p:cNvSpPr txBox="1">
            <a:spLocks noChangeArrowheads="1"/>
          </p:cNvSpPr>
          <p:nvPr/>
        </p:nvSpPr>
        <p:spPr bwMode="auto">
          <a:xfrm>
            <a:off x="466725" y="2846258"/>
            <a:ext cx="1441450" cy="366712"/>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0000FF"/>
                </a:solidFill>
                <a:latin typeface="Times New Roman" pitchFamily="18" charset="0"/>
              </a:rPr>
              <a:t>AD7</a:t>
            </a:r>
            <a:r>
              <a:rPr lang="zh-CN" altLang="en-US" b="1">
                <a:solidFill>
                  <a:srgbClr val="0000FF"/>
                </a:solidFill>
                <a:latin typeface="Times New Roman" pitchFamily="18" charset="0"/>
              </a:rPr>
              <a:t>～</a:t>
            </a:r>
            <a:r>
              <a:rPr lang="en-US" altLang="zh-CN" b="1">
                <a:solidFill>
                  <a:srgbClr val="0000FF"/>
                </a:solidFill>
                <a:latin typeface="Times New Roman" pitchFamily="18" charset="0"/>
              </a:rPr>
              <a:t>AD0</a:t>
            </a:r>
          </a:p>
        </p:txBody>
      </p:sp>
      <p:sp>
        <p:nvSpPr>
          <p:cNvPr id="724153" name="Text Box 185"/>
          <p:cNvSpPr txBox="1">
            <a:spLocks noChangeArrowheads="1"/>
          </p:cNvSpPr>
          <p:nvPr/>
        </p:nvSpPr>
        <p:spPr bwMode="auto">
          <a:xfrm>
            <a:off x="900113" y="3429000"/>
            <a:ext cx="1042987" cy="366712"/>
          </a:xfrm>
          <a:prstGeom prst="rect">
            <a:avLst/>
          </a:prstGeom>
          <a:noFill/>
          <a:ln w="28575" algn="ctr">
            <a:noFill/>
            <a:miter lim="800000"/>
            <a:headEnd/>
            <a:tailEnd type="none" w="med" len="lg"/>
          </a:ln>
          <a:effectLst/>
        </p:spPr>
        <p:txBody>
          <a:bodyPr>
            <a:spAutoFit/>
          </a:bodyPr>
          <a:lstStyle/>
          <a:p>
            <a:pPr>
              <a:spcBef>
                <a:spcPct val="50000"/>
              </a:spcBef>
            </a:pPr>
            <a:r>
              <a:rPr lang="en-US" altLang="zh-CN" b="1">
                <a:latin typeface="Times New Roman" pitchFamily="18" charset="0"/>
              </a:rPr>
              <a:t>ALE</a:t>
            </a:r>
          </a:p>
        </p:txBody>
      </p:sp>
      <p:sp>
        <p:nvSpPr>
          <p:cNvPr id="724154" name="Text Box 186"/>
          <p:cNvSpPr txBox="1">
            <a:spLocks noChangeArrowheads="1"/>
          </p:cNvSpPr>
          <p:nvPr/>
        </p:nvSpPr>
        <p:spPr bwMode="auto">
          <a:xfrm>
            <a:off x="900113" y="3998417"/>
            <a:ext cx="1042987"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0000FF"/>
                </a:solidFill>
                <a:latin typeface="Times New Roman" pitchFamily="18" charset="0"/>
              </a:rPr>
              <a:t>IO/M</a:t>
            </a:r>
          </a:p>
        </p:txBody>
      </p:sp>
      <p:sp>
        <p:nvSpPr>
          <p:cNvPr id="724155" name="Text Box 187"/>
          <p:cNvSpPr txBox="1">
            <a:spLocks noChangeArrowheads="1"/>
          </p:cNvSpPr>
          <p:nvPr/>
        </p:nvSpPr>
        <p:spPr bwMode="auto">
          <a:xfrm>
            <a:off x="936625" y="5149850"/>
            <a:ext cx="1042988"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latin typeface="Times New Roman" pitchFamily="18" charset="0"/>
              </a:rPr>
              <a:t>DT/R</a:t>
            </a:r>
          </a:p>
        </p:txBody>
      </p:sp>
      <p:sp>
        <p:nvSpPr>
          <p:cNvPr id="724156" name="Text Box 188"/>
          <p:cNvSpPr txBox="1">
            <a:spLocks noChangeArrowheads="1"/>
          </p:cNvSpPr>
          <p:nvPr/>
        </p:nvSpPr>
        <p:spPr bwMode="auto">
          <a:xfrm>
            <a:off x="936625" y="5726113"/>
            <a:ext cx="1042988" cy="366712"/>
          </a:xfrm>
          <a:prstGeom prst="rect">
            <a:avLst/>
          </a:prstGeom>
          <a:noFill/>
          <a:ln w="28575" algn="ctr">
            <a:noFill/>
            <a:miter lim="800000"/>
            <a:headEnd/>
            <a:tailEnd type="none" w="med" len="lg"/>
          </a:ln>
          <a:effectLst/>
        </p:spPr>
        <p:txBody>
          <a:bodyPr>
            <a:spAutoFit/>
          </a:bodyPr>
          <a:lstStyle/>
          <a:p>
            <a:pPr>
              <a:spcBef>
                <a:spcPct val="50000"/>
              </a:spcBef>
            </a:pPr>
            <a:r>
              <a:rPr lang="en-US" altLang="zh-CN" b="1">
                <a:latin typeface="Times New Roman" pitchFamily="18" charset="0"/>
              </a:rPr>
              <a:t>DEN</a:t>
            </a:r>
          </a:p>
        </p:txBody>
      </p:sp>
      <p:sp>
        <p:nvSpPr>
          <p:cNvPr id="724157" name="Line 189"/>
          <p:cNvSpPr>
            <a:spLocks noChangeShapeType="1"/>
          </p:cNvSpPr>
          <p:nvPr/>
        </p:nvSpPr>
        <p:spPr bwMode="auto">
          <a:xfrm>
            <a:off x="1476375" y="4069855"/>
            <a:ext cx="215900" cy="0"/>
          </a:xfrm>
          <a:prstGeom prst="line">
            <a:avLst/>
          </a:prstGeom>
          <a:noFill/>
          <a:ln w="19050">
            <a:solidFill>
              <a:srgbClr val="0000FF"/>
            </a:solidFill>
            <a:round/>
            <a:headEnd/>
            <a:tailEnd type="none" w="med" len="lg"/>
          </a:ln>
          <a:effectLst/>
        </p:spPr>
        <p:txBody>
          <a:bodyPr wrap="none" anchor="ctr"/>
          <a:lstStyle/>
          <a:p>
            <a:endParaRPr lang="zh-CN" altLang="en-US"/>
          </a:p>
        </p:txBody>
      </p:sp>
      <p:sp>
        <p:nvSpPr>
          <p:cNvPr id="724158" name="Line 190"/>
          <p:cNvSpPr>
            <a:spLocks noChangeShapeType="1"/>
          </p:cNvSpPr>
          <p:nvPr/>
        </p:nvSpPr>
        <p:spPr bwMode="auto">
          <a:xfrm>
            <a:off x="1344613" y="4581525"/>
            <a:ext cx="360362" cy="0"/>
          </a:xfrm>
          <a:prstGeom prst="line">
            <a:avLst/>
          </a:prstGeom>
          <a:noFill/>
          <a:ln w="19050">
            <a:solidFill>
              <a:schemeClr val="tx1"/>
            </a:solidFill>
            <a:round/>
            <a:headEnd/>
            <a:tailEnd type="none" w="med" len="lg"/>
          </a:ln>
          <a:effectLst/>
        </p:spPr>
        <p:txBody>
          <a:bodyPr wrap="none" anchor="ctr"/>
          <a:lstStyle/>
          <a:p>
            <a:endParaRPr lang="zh-CN" altLang="en-US"/>
          </a:p>
        </p:txBody>
      </p:sp>
      <p:sp>
        <p:nvSpPr>
          <p:cNvPr id="724159" name="Line 191"/>
          <p:cNvSpPr>
            <a:spLocks noChangeShapeType="1"/>
          </p:cNvSpPr>
          <p:nvPr/>
        </p:nvSpPr>
        <p:spPr bwMode="auto">
          <a:xfrm>
            <a:off x="1560513" y="5222875"/>
            <a:ext cx="144462" cy="0"/>
          </a:xfrm>
          <a:prstGeom prst="line">
            <a:avLst/>
          </a:prstGeom>
          <a:noFill/>
          <a:ln w="19050">
            <a:solidFill>
              <a:schemeClr val="tx1"/>
            </a:solidFill>
            <a:round/>
            <a:headEnd/>
            <a:tailEnd type="none" w="med" len="lg"/>
          </a:ln>
          <a:effectLst/>
        </p:spPr>
        <p:txBody>
          <a:bodyPr wrap="none" anchor="ctr"/>
          <a:lstStyle/>
          <a:p>
            <a:endParaRPr lang="zh-CN" altLang="en-US"/>
          </a:p>
        </p:txBody>
      </p:sp>
      <p:sp>
        <p:nvSpPr>
          <p:cNvPr id="724160" name="Line 192"/>
          <p:cNvSpPr>
            <a:spLocks noChangeShapeType="1"/>
          </p:cNvSpPr>
          <p:nvPr/>
        </p:nvSpPr>
        <p:spPr bwMode="auto">
          <a:xfrm>
            <a:off x="1206500" y="5786438"/>
            <a:ext cx="504825" cy="0"/>
          </a:xfrm>
          <a:prstGeom prst="line">
            <a:avLst/>
          </a:prstGeom>
          <a:noFill/>
          <a:ln w="19050">
            <a:solidFill>
              <a:schemeClr val="tx1"/>
            </a:solidFill>
            <a:round/>
            <a:headEnd/>
            <a:tailEnd type="none" w="med" len="lg"/>
          </a:ln>
          <a:effectLst/>
        </p:spPr>
        <p:txBody>
          <a:bodyPr wrap="none" anchor="ctr"/>
          <a:lstStyle/>
          <a:p>
            <a:endParaRPr lang="zh-CN" altLang="en-US"/>
          </a:p>
        </p:txBody>
      </p:sp>
      <p:sp>
        <p:nvSpPr>
          <p:cNvPr id="724166" name="Text Box 198"/>
          <p:cNvSpPr txBox="1">
            <a:spLocks noChangeArrowheads="1"/>
          </p:cNvSpPr>
          <p:nvPr/>
        </p:nvSpPr>
        <p:spPr bwMode="auto">
          <a:xfrm>
            <a:off x="1008063" y="4508500"/>
            <a:ext cx="1042987"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latin typeface="Times New Roman" pitchFamily="18" charset="0"/>
              </a:rPr>
              <a:t>RD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724086"/>
                                        </p:tgtEl>
                                        <p:attrNameLst>
                                          <p:attrName>style.visibility</p:attrName>
                                        </p:attrNameLst>
                                      </p:cBhvr>
                                      <p:to>
                                        <p:strVal val="visible"/>
                                      </p:to>
                                    </p:set>
                                    <p:animEffect transition="in" filter="strips(downRight)">
                                      <p:cBhvr>
                                        <p:cTn id="7" dur="500"/>
                                        <p:tgtEl>
                                          <p:spTgt spid="724086"/>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724087"/>
                                        </p:tgtEl>
                                        <p:attrNameLst>
                                          <p:attrName>style.visibility</p:attrName>
                                        </p:attrNameLst>
                                      </p:cBhvr>
                                      <p:to>
                                        <p:strVal val="visible"/>
                                      </p:to>
                                    </p:set>
                                    <p:animEffect transition="in" filter="strips(downRight)">
                                      <p:cBhvr>
                                        <p:cTn id="11" dur="500"/>
                                        <p:tgtEl>
                                          <p:spTgt spid="724087"/>
                                        </p:tgtEl>
                                      </p:cBhvr>
                                    </p:animEffect>
                                  </p:childTnLst>
                                </p:cTn>
                              </p:par>
                            </p:childTnLst>
                          </p:cTn>
                        </p:par>
                        <p:par>
                          <p:cTn id="12" fill="hold">
                            <p:stCondLst>
                              <p:cond delay="1000"/>
                            </p:stCondLst>
                            <p:childTnLst>
                              <p:par>
                                <p:cTn id="13" presetID="18" presetClass="entr" presetSubtype="6" fill="hold" grpId="0" nodeType="afterEffect">
                                  <p:stCondLst>
                                    <p:cond delay="0"/>
                                  </p:stCondLst>
                                  <p:childTnLst>
                                    <p:set>
                                      <p:cBhvr>
                                        <p:cTn id="14" dur="1" fill="hold">
                                          <p:stCondLst>
                                            <p:cond delay="0"/>
                                          </p:stCondLst>
                                        </p:cTn>
                                        <p:tgtEl>
                                          <p:spTgt spid="724089"/>
                                        </p:tgtEl>
                                        <p:attrNameLst>
                                          <p:attrName>style.visibility</p:attrName>
                                        </p:attrNameLst>
                                      </p:cBhvr>
                                      <p:to>
                                        <p:strVal val="visible"/>
                                      </p:to>
                                    </p:set>
                                    <p:animEffect transition="in" filter="strips(downRight)">
                                      <p:cBhvr>
                                        <p:cTn id="15" dur="500"/>
                                        <p:tgtEl>
                                          <p:spTgt spid="724089"/>
                                        </p:tgtEl>
                                      </p:cBhvr>
                                    </p:animEffect>
                                  </p:childTnLst>
                                </p:cTn>
                              </p:par>
                            </p:childTnLst>
                          </p:cTn>
                        </p:par>
                        <p:par>
                          <p:cTn id="16" fill="hold">
                            <p:stCondLst>
                              <p:cond delay="1500"/>
                            </p:stCondLst>
                            <p:childTnLst>
                              <p:par>
                                <p:cTn id="17" presetID="18" presetClass="entr" presetSubtype="9" fill="hold" grpId="0" nodeType="afterEffect">
                                  <p:stCondLst>
                                    <p:cond delay="0"/>
                                  </p:stCondLst>
                                  <p:childTnLst>
                                    <p:set>
                                      <p:cBhvr>
                                        <p:cTn id="18" dur="1" fill="hold">
                                          <p:stCondLst>
                                            <p:cond delay="0"/>
                                          </p:stCondLst>
                                        </p:cTn>
                                        <p:tgtEl>
                                          <p:spTgt spid="724088"/>
                                        </p:tgtEl>
                                        <p:attrNameLst>
                                          <p:attrName>style.visibility</p:attrName>
                                        </p:attrNameLst>
                                      </p:cBhvr>
                                      <p:to>
                                        <p:strVal val="visible"/>
                                      </p:to>
                                    </p:set>
                                    <p:animEffect transition="in" filter="strips(upLeft)">
                                      <p:cBhvr>
                                        <p:cTn id="19" dur="500"/>
                                        <p:tgtEl>
                                          <p:spTgt spid="724088"/>
                                        </p:tgtEl>
                                      </p:cBhvr>
                                    </p:animEffect>
                                  </p:childTnLst>
                                </p:cTn>
                              </p:par>
                            </p:childTnLst>
                          </p:cTn>
                        </p:par>
                        <p:par>
                          <p:cTn id="20" fill="hold">
                            <p:stCondLst>
                              <p:cond delay="2000"/>
                            </p:stCondLst>
                            <p:childTnLst>
                              <p:par>
                                <p:cTn id="21" presetID="18" presetClass="entr" presetSubtype="6" fill="hold" grpId="0" nodeType="afterEffect">
                                  <p:stCondLst>
                                    <p:cond delay="0"/>
                                  </p:stCondLst>
                                  <p:childTnLst>
                                    <p:set>
                                      <p:cBhvr>
                                        <p:cTn id="22" dur="1" fill="hold">
                                          <p:stCondLst>
                                            <p:cond delay="0"/>
                                          </p:stCondLst>
                                        </p:cTn>
                                        <p:tgtEl>
                                          <p:spTgt spid="724090"/>
                                        </p:tgtEl>
                                        <p:attrNameLst>
                                          <p:attrName>style.visibility</p:attrName>
                                        </p:attrNameLst>
                                      </p:cBhvr>
                                      <p:to>
                                        <p:strVal val="visible"/>
                                      </p:to>
                                    </p:set>
                                    <p:animEffect transition="in" filter="strips(downRight)">
                                      <p:cBhvr>
                                        <p:cTn id="23" dur="500"/>
                                        <p:tgtEl>
                                          <p:spTgt spid="724090"/>
                                        </p:tgtEl>
                                      </p:cBhvr>
                                    </p:animEffect>
                                  </p:childTnLst>
                                </p:cTn>
                              </p:par>
                            </p:childTnLst>
                          </p:cTn>
                        </p:par>
                        <p:par>
                          <p:cTn id="24" fill="hold">
                            <p:stCondLst>
                              <p:cond delay="2500"/>
                            </p:stCondLst>
                            <p:childTnLst>
                              <p:par>
                                <p:cTn id="25" presetID="1" presetClass="entr" presetSubtype="0" fill="hold" grpId="0" nodeType="afterEffect">
                                  <p:stCondLst>
                                    <p:cond delay="0"/>
                                  </p:stCondLst>
                                  <p:childTnLst>
                                    <p:set>
                                      <p:cBhvr>
                                        <p:cTn id="26" dur="1" fill="hold">
                                          <p:stCondLst>
                                            <p:cond delay="0"/>
                                          </p:stCondLst>
                                        </p:cTn>
                                        <p:tgtEl>
                                          <p:spTgt spid="724143"/>
                                        </p:tgtEl>
                                        <p:attrNameLst>
                                          <p:attrName>style.visibility</p:attrName>
                                        </p:attrNameLst>
                                      </p:cBhvr>
                                      <p:to>
                                        <p:strVal val="visible"/>
                                      </p:to>
                                    </p:set>
                                  </p:childTnLst>
                                </p:cTn>
                              </p:par>
                            </p:childTnLst>
                          </p:cTn>
                        </p:par>
                        <p:par>
                          <p:cTn id="27" fill="hold">
                            <p:stCondLst>
                              <p:cond delay="2500"/>
                            </p:stCondLst>
                            <p:childTnLst>
                              <p:par>
                                <p:cTn id="28" presetID="1" presetClass="entr" presetSubtype="0" fill="hold" grpId="0" nodeType="afterEffect">
                                  <p:stCondLst>
                                    <p:cond delay="0"/>
                                  </p:stCondLst>
                                  <p:childTnLst>
                                    <p:set>
                                      <p:cBhvr>
                                        <p:cTn id="29" dur="1" fill="hold">
                                          <p:stCondLst>
                                            <p:cond delay="0"/>
                                          </p:stCondLst>
                                        </p:cTn>
                                        <p:tgtEl>
                                          <p:spTgt spid="72414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2409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72409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72409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72409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72409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72410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72409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2409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724142"/>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724140"/>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72410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72410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72410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72410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724119"/>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724118"/>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724111"/>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724112"/>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724113"/>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724116"/>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724117"/>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724109"/>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724108"/>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724110"/>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724115"/>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724114"/>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24105"/>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724106"/>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724107"/>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723993"/>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723994"/>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723995"/>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723996"/>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724018"/>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724017"/>
                                        </p:tgtEl>
                                        <p:attrNameLst>
                                          <p:attrName>style.visibility</p:attrName>
                                        </p:attrNameLst>
                                      </p:cBhvr>
                                      <p:to>
                                        <p:strVal val="visible"/>
                                      </p:to>
                                    </p:set>
                                  </p:childTnLst>
                                </p:cTn>
                              </p:par>
                              <p:par>
                                <p:cTn id="102" presetID="1" presetClass="entr" presetSubtype="0" fill="hold" grpId="1" nodeType="withEffect">
                                  <p:stCondLst>
                                    <p:cond delay="0"/>
                                  </p:stCondLst>
                                  <p:childTnLst>
                                    <p:set>
                                      <p:cBhvr>
                                        <p:cTn id="103" dur="1" fill="hold">
                                          <p:stCondLst>
                                            <p:cond delay="0"/>
                                          </p:stCondLst>
                                        </p:cTn>
                                        <p:tgtEl>
                                          <p:spTgt spid="724091"/>
                                        </p:tgtEl>
                                        <p:attrNameLst>
                                          <p:attrName>style.visibility</p:attrName>
                                        </p:attrNameLst>
                                      </p:cBhvr>
                                      <p:to>
                                        <p:strVal val="visible"/>
                                      </p:to>
                                    </p:set>
                                  </p:childTnLst>
                                </p:cTn>
                              </p:par>
                              <p:par>
                                <p:cTn id="104" presetID="1" presetClass="entr" presetSubtype="0" fill="hold" grpId="1" nodeType="withEffect">
                                  <p:stCondLst>
                                    <p:cond delay="0"/>
                                  </p:stCondLst>
                                  <p:childTnLst>
                                    <p:set>
                                      <p:cBhvr>
                                        <p:cTn id="105" dur="1" fill="hold">
                                          <p:stCondLst>
                                            <p:cond delay="0"/>
                                          </p:stCondLst>
                                        </p:cTn>
                                        <p:tgtEl>
                                          <p:spTgt spid="724092"/>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240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993" grpId="0" animBg="1"/>
      <p:bldP spid="723994" grpId="0" animBg="1"/>
      <p:bldP spid="723995" grpId="0" animBg="1"/>
      <p:bldP spid="723996" grpId="0" animBg="1"/>
      <p:bldP spid="724017" grpId="0"/>
      <p:bldP spid="724018" grpId="0"/>
      <p:bldP spid="724086" grpId="0" animBg="1"/>
      <p:bldP spid="724087" grpId="0" animBg="1"/>
      <p:bldP spid="724088" grpId="0" animBg="1"/>
      <p:bldP spid="724089" grpId="0" animBg="1"/>
      <p:bldP spid="724090" grpId="0" animBg="1"/>
      <p:bldP spid="724091" grpId="0" animBg="1"/>
      <p:bldP spid="724091" grpId="1" animBg="1"/>
      <p:bldP spid="724092" grpId="0" animBg="1"/>
      <p:bldP spid="724092" grpId="1" animBg="1"/>
      <p:bldP spid="724093" grpId="0" animBg="1"/>
      <p:bldP spid="724095" grpId="0" animBg="1"/>
      <p:bldP spid="724096" grpId="0" animBg="1"/>
      <p:bldP spid="724097" grpId="0" animBg="1"/>
      <p:bldP spid="724098" grpId="0" animBg="1"/>
      <p:bldP spid="724099" grpId="0" animBg="1"/>
      <p:bldP spid="724100" grpId="0" animBg="1"/>
      <p:bldP spid="724101" grpId="0" animBg="1"/>
      <p:bldP spid="724102" grpId="0" animBg="1"/>
      <p:bldP spid="724103" grpId="0" animBg="1"/>
      <p:bldP spid="724104" grpId="0" animBg="1"/>
      <p:bldP spid="724105" grpId="0" animBg="1"/>
      <p:bldP spid="724106" grpId="0" animBg="1"/>
      <p:bldP spid="724107" grpId="0" animBg="1"/>
      <p:bldP spid="724108" grpId="0" animBg="1"/>
      <p:bldP spid="724109" grpId="0" animBg="1"/>
      <p:bldP spid="724110" grpId="0" animBg="1"/>
      <p:bldP spid="724111" grpId="0" animBg="1"/>
      <p:bldP spid="724112" grpId="0" animBg="1"/>
      <p:bldP spid="724113" grpId="0" animBg="1"/>
      <p:bldP spid="724114" grpId="0" animBg="1"/>
      <p:bldP spid="724115" grpId="0" animBg="1"/>
      <p:bldP spid="724116" grpId="0" animBg="1"/>
      <p:bldP spid="724117" grpId="0" animBg="1"/>
      <p:bldP spid="724118" grpId="0" animBg="1"/>
      <p:bldP spid="724119" grpId="0" animBg="1"/>
      <p:bldP spid="724140" grpId="0"/>
      <p:bldP spid="724142" grpId="0" animBg="1"/>
      <p:bldP spid="724143" grpId="0"/>
      <p:bldP spid="72414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5" name="Rectangle 3"/>
          <p:cNvSpPr>
            <a:spLocks noGrp="1" noChangeArrowheads="1"/>
          </p:cNvSpPr>
          <p:nvPr>
            <p:ph type="title"/>
          </p:nvPr>
        </p:nvSpPr>
        <p:spPr>
          <a:xfrm>
            <a:off x="323850" y="333375"/>
            <a:ext cx="8640760" cy="1027113"/>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8086/8088     </a:t>
            </a:r>
            <a:r>
              <a:rPr lang="en-US" altLang="zh-CN" sz="2400" b="1" dirty="0">
                <a:solidFill>
                  <a:srgbClr val="006600"/>
                </a:solidFill>
                <a:ea typeface="黑体" pitchFamily="2" charset="-122"/>
              </a:rPr>
              <a:t>2.1.5 </a:t>
            </a:r>
            <a:r>
              <a:rPr lang="zh-CN" altLang="en-US" sz="2400" b="1" dirty="0">
                <a:solidFill>
                  <a:srgbClr val="006600"/>
                </a:solidFill>
                <a:ea typeface="黑体" pitchFamily="2" charset="-122"/>
              </a:rPr>
              <a:t>工作时序：主存读时序</a:t>
            </a:r>
          </a:p>
        </p:txBody>
      </p:sp>
      <p:sp>
        <p:nvSpPr>
          <p:cNvPr id="167" name="灯片编号占位符 4"/>
          <p:cNvSpPr>
            <a:spLocks noGrp="1"/>
          </p:cNvSpPr>
          <p:nvPr>
            <p:ph type="sldNum" sz="quarter" idx="11"/>
          </p:nvPr>
        </p:nvSpPr>
        <p:spPr/>
        <p:txBody>
          <a:bodyPr/>
          <a:lstStyle/>
          <a:p>
            <a:fld id="{A731A495-9F4B-4C76-96D7-C3BE54B69391}" type="slidenum">
              <a:rPr lang="zh-CN" altLang="en-US"/>
              <a:pPr/>
              <a:t>36</a:t>
            </a:fld>
            <a:endParaRPr lang="en-US" altLang="zh-CN"/>
          </a:p>
        </p:txBody>
      </p:sp>
      <p:sp>
        <p:nvSpPr>
          <p:cNvPr id="724994" name="Line 2"/>
          <p:cNvSpPr>
            <a:spLocks noChangeShapeType="1"/>
          </p:cNvSpPr>
          <p:nvPr/>
        </p:nvSpPr>
        <p:spPr bwMode="auto">
          <a:xfrm>
            <a:off x="3491850" y="1593850"/>
            <a:ext cx="0" cy="2193925"/>
          </a:xfrm>
          <a:prstGeom prst="line">
            <a:avLst/>
          </a:prstGeom>
          <a:noFill/>
          <a:ln w="19050">
            <a:solidFill>
              <a:srgbClr val="FF0000"/>
            </a:solidFill>
            <a:round/>
            <a:headEnd/>
            <a:tailEnd type="none" w="med" len="lg"/>
          </a:ln>
          <a:effectLst/>
        </p:spPr>
        <p:txBody>
          <a:bodyPr wrap="none" anchor="ctr"/>
          <a:lstStyle/>
          <a:p>
            <a:endParaRPr lang="zh-CN" altLang="en-US"/>
          </a:p>
        </p:txBody>
      </p:sp>
      <p:sp>
        <p:nvSpPr>
          <p:cNvPr id="724996" name="Line 4"/>
          <p:cNvSpPr>
            <a:spLocks noChangeShapeType="1"/>
          </p:cNvSpPr>
          <p:nvPr/>
        </p:nvSpPr>
        <p:spPr bwMode="auto">
          <a:xfrm flipV="1">
            <a:off x="2266950"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997" name="Line 5"/>
          <p:cNvSpPr>
            <a:spLocks noChangeShapeType="1"/>
          </p:cNvSpPr>
          <p:nvPr/>
        </p:nvSpPr>
        <p:spPr bwMode="auto">
          <a:xfrm>
            <a:off x="2338388" y="1166813"/>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998" name="Line 6"/>
          <p:cNvSpPr>
            <a:spLocks noChangeShapeType="1"/>
          </p:cNvSpPr>
          <p:nvPr/>
        </p:nvSpPr>
        <p:spPr bwMode="auto">
          <a:xfrm>
            <a:off x="2771775"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4999" name="Line 7"/>
          <p:cNvSpPr>
            <a:spLocks noChangeShapeType="1"/>
          </p:cNvSpPr>
          <p:nvPr/>
        </p:nvSpPr>
        <p:spPr bwMode="auto">
          <a:xfrm>
            <a:off x="1835150" y="1455738"/>
            <a:ext cx="433388"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00" name="Line 8"/>
          <p:cNvSpPr>
            <a:spLocks noChangeShapeType="1"/>
          </p:cNvSpPr>
          <p:nvPr/>
        </p:nvSpPr>
        <p:spPr bwMode="auto">
          <a:xfrm>
            <a:off x="2843213" y="1455738"/>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01" name="Line 9"/>
          <p:cNvSpPr>
            <a:spLocks noChangeShapeType="1"/>
          </p:cNvSpPr>
          <p:nvPr/>
        </p:nvSpPr>
        <p:spPr bwMode="auto">
          <a:xfrm flipV="1">
            <a:off x="3276600"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02" name="Line 10"/>
          <p:cNvSpPr>
            <a:spLocks noChangeShapeType="1"/>
          </p:cNvSpPr>
          <p:nvPr/>
        </p:nvSpPr>
        <p:spPr bwMode="auto">
          <a:xfrm>
            <a:off x="3348038" y="1166813"/>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03" name="Line 11"/>
          <p:cNvSpPr>
            <a:spLocks noChangeShapeType="1"/>
          </p:cNvSpPr>
          <p:nvPr/>
        </p:nvSpPr>
        <p:spPr bwMode="auto">
          <a:xfrm>
            <a:off x="3781425"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04" name="Line 12"/>
          <p:cNvSpPr>
            <a:spLocks noChangeShapeType="1"/>
          </p:cNvSpPr>
          <p:nvPr/>
        </p:nvSpPr>
        <p:spPr bwMode="auto">
          <a:xfrm>
            <a:off x="3852863" y="1455738"/>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05" name="Line 13"/>
          <p:cNvSpPr>
            <a:spLocks noChangeShapeType="1"/>
          </p:cNvSpPr>
          <p:nvPr/>
        </p:nvSpPr>
        <p:spPr bwMode="auto">
          <a:xfrm flipV="1">
            <a:off x="4284663" y="1166813"/>
            <a:ext cx="71437"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06" name="Line 14"/>
          <p:cNvSpPr>
            <a:spLocks noChangeShapeType="1"/>
          </p:cNvSpPr>
          <p:nvPr/>
        </p:nvSpPr>
        <p:spPr bwMode="auto">
          <a:xfrm>
            <a:off x="4356100" y="1166813"/>
            <a:ext cx="433388"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07" name="Line 15"/>
          <p:cNvSpPr>
            <a:spLocks noChangeShapeType="1"/>
          </p:cNvSpPr>
          <p:nvPr/>
        </p:nvSpPr>
        <p:spPr bwMode="auto">
          <a:xfrm>
            <a:off x="4789488" y="1166813"/>
            <a:ext cx="71437"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08" name="Line 16"/>
          <p:cNvSpPr>
            <a:spLocks noChangeShapeType="1"/>
          </p:cNvSpPr>
          <p:nvPr/>
        </p:nvSpPr>
        <p:spPr bwMode="auto">
          <a:xfrm>
            <a:off x="4860925" y="1455738"/>
            <a:ext cx="433388"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09" name="Line 17"/>
          <p:cNvSpPr>
            <a:spLocks noChangeShapeType="1"/>
          </p:cNvSpPr>
          <p:nvPr/>
        </p:nvSpPr>
        <p:spPr bwMode="auto">
          <a:xfrm flipV="1">
            <a:off x="5292725"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10" name="Line 18"/>
          <p:cNvSpPr>
            <a:spLocks noChangeShapeType="1"/>
          </p:cNvSpPr>
          <p:nvPr/>
        </p:nvSpPr>
        <p:spPr bwMode="auto">
          <a:xfrm>
            <a:off x="5364163" y="1166813"/>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11" name="Line 19"/>
          <p:cNvSpPr>
            <a:spLocks noChangeShapeType="1"/>
          </p:cNvSpPr>
          <p:nvPr/>
        </p:nvSpPr>
        <p:spPr bwMode="auto">
          <a:xfrm>
            <a:off x="5797550"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12" name="Line 20"/>
          <p:cNvSpPr>
            <a:spLocks noChangeShapeType="1"/>
          </p:cNvSpPr>
          <p:nvPr/>
        </p:nvSpPr>
        <p:spPr bwMode="auto">
          <a:xfrm>
            <a:off x="5868988" y="1455738"/>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13" name="Line 21"/>
          <p:cNvSpPr>
            <a:spLocks noChangeShapeType="1"/>
          </p:cNvSpPr>
          <p:nvPr/>
        </p:nvSpPr>
        <p:spPr bwMode="auto">
          <a:xfrm flipV="1">
            <a:off x="6302375"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14" name="Line 22"/>
          <p:cNvSpPr>
            <a:spLocks noChangeShapeType="1"/>
          </p:cNvSpPr>
          <p:nvPr/>
        </p:nvSpPr>
        <p:spPr bwMode="auto">
          <a:xfrm>
            <a:off x="6373813" y="1166813"/>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15" name="Line 23"/>
          <p:cNvSpPr>
            <a:spLocks noChangeShapeType="1"/>
          </p:cNvSpPr>
          <p:nvPr/>
        </p:nvSpPr>
        <p:spPr bwMode="auto">
          <a:xfrm>
            <a:off x="6807200"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16" name="Line 24"/>
          <p:cNvSpPr>
            <a:spLocks noChangeShapeType="1"/>
          </p:cNvSpPr>
          <p:nvPr/>
        </p:nvSpPr>
        <p:spPr bwMode="auto">
          <a:xfrm>
            <a:off x="6878638" y="1455738"/>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17" name="Line 25"/>
          <p:cNvSpPr>
            <a:spLocks noChangeShapeType="1"/>
          </p:cNvSpPr>
          <p:nvPr/>
        </p:nvSpPr>
        <p:spPr bwMode="auto">
          <a:xfrm flipV="1">
            <a:off x="7310438" y="1166813"/>
            <a:ext cx="71437" cy="288925"/>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018" name="Line 26"/>
          <p:cNvSpPr>
            <a:spLocks noChangeShapeType="1"/>
          </p:cNvSpPr>
          <p:nvPr/>
        </p:nvSpPr>
        <p:spPr bwMode="auto">
          <a:xfrm>
            <a:off x="7381875" y="1166813"/>
            <a:ext cx="433388"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019" name="Line 27"/>
          <p:cNvSpPr>
            <a:spLocks noChangeShapeType="1"/>
          </p:cNvSpPr>
          <p:nvPr/>
        </p:nvSpPr>
        <p:spPr bwMode="auto">
          <a:xfrm>
            <a:off x="7815263" y="1166813"/>
            <a:ext cx="71437" cy="288925"/>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020" name="Line 28"/>
          <p:cNvSpPr>
            <a:spLocks noChangeShapeType="1"/>
          </p:cNvSpPr>
          <p:nvPr/>
        </p:nvSpPr>
        <p:spPr bwMode="auto">
          <a:xfrm>
            <a:off x="7886700" y="1455738"/>
            <a:ext cx="433388" cy="0"/>
          </a:xfrm>
          <a:prstGeom prst="line">
            <a:avLst/>
          </a:prstGeom>
          <a:noFill/>
          <a:ln w="28575">
            <a:solidFill>
              <a:srgbClr val="009900"/>
            </a:solidFill>
            <a:round/>
            <a:headEnd/>
            <a:tailEnd type="none" w="med" len="lg"/>
          </a:ln>
          <a:effectLst/>
        </p:spPr>
        <p:txBody>
          <a:bodyPr wrap="none" anchor="ctr"/>
          <a:lstStyle/>
          <a:p>
            <a:endParaRPr lang="zh-CN" altLang="en-US"/>
          </a:p>
        </p:txBody>
      </p:sp>
      <p:grpSp>
        <p:nvGrpSpPr>
          <p:cNvPr id="725021" name="Group 29"/>
          <p:cNvGrpSpPr>
            <a:grpSpLocks/>
          </p:cNvGrpSpPr>
          <p:nvPr/>
        </p:nvGrpSpPr>
        <p:grpSpPr bwMode="auto">
          <a:xfrm>
            <a:off x="2803525" y="987425"/>
            <a:ext cx="5041900" cy="5761038"/>
            <a:chOff x="1766" y="572"/>
            <a:chExt cx="3176" cy="3434"/>
          </a:xfrm>
        </p:grpSpPr>
        <p:sp>
          <p:nvSpPr>
            <p:cNvPr id="725022" name="Line 30"/>
            <p:cNvSpPr>
              <a:spLocks noChangeShapeType="1"/>
            </p:cNvSpPr>
            <p:nvPr/>
          </p:nvSpPr>
          <p:spPr bwMode="auto">
            <a:xfrm>
              <a:off x="1766" y="572"/>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sp>
          <p:nvSpPr>
            <p:cNvPr id="725023" name="Line 31"/>
            <p:cNvSpPr>
              <a:spLocks noChangeShapeType="1"/>
            </p:cNvSpPr>
            <p:nvPr/>
          </p:nvSpPr>
          <p:spPr bwMode="auto">
            <a:xfrm>
              <a:off x="2402" y="576"/>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sp>
          <p:nvSpPr>
            <p:cNvPr id="725024" name="Line 32"/>
            <p:cNvSpPr>
              <a:spLocks noChangeShapeType="1"/>
            </p:cNvSpPr>
            <p:nvPr/>
          </p:nvSpPr>
          <p:spPr bwMode="auto">
            <a:xfrm>
              <a:off x="3038" y="576"/>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sp>
          <p:nvSpPr>
            <p:cNvPr id="725025" name="Line 33"/>
            <p:cNvSpPr>
              <a:spLocks noChangeShapeType="1"/>
            </p:cNvSpPr>
            <p:nvPr/>
          </p:nvSpPr>
          <p:spPr bwMode="auto">
            <a:xfrm>
              <a:off x="3674" y="576"/>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sp>
          <p:nvSpPr>
            <p:cNvPr id="725026" name="Line 34"/>
            <p:cNvSpPr>
              <a:spLocks noChangeShapeType="1"/>
            </p:cNvSpPr>
            <p:nvPr/>
          </p:nvSpPr>
          <p:spPr bwMode="auto">
            <a:xfrm>
              <a:off x="4310" y="576"/>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sp>
          <p:nvSpPr>
            <p:cNvPr id="725027" name="Line 35"/>
            <p:cNvSpPr>
              <a:spLocks noChangeShapeType="1"/>
            </p:cNvSpPr>
            <p:nvPr/>
          </p:nvSpPr>
          <p:spPr bwMode="auto">
            <a:xfrm>
              <a:off x="4942" y="576"/>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grpSp>
      <p:sp>
        <p:nvSpPr>
          <p:cNvPr id="725028" name="Line 36"/>
          <p:cNvSpPr>
            <a:spLocks noChangeShapeType="1"/>
          </p:cNvSpPr>
          <p:nvPr/>
        </p:nvSpPr>
        <p:spPr bwMode="auto">
          <a:xfrm>
            <a:off x="1835150" y="1708150"/>
            <a:ext cx="5762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29" name="Line 37"/>
          <p:cNvSpPr>
            <a:spLocks noChangeShapeType="1"/>
          </p:cNvSpPr>
          <p:nvPr/>
        </p:nvSpPr>
        <p:spPr bwMode="auto">
          <a:xfrm>
            <a:off x="1835150" y="1995488"/>
            <a:ext cx="576263" cy="1587"/>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30" name="Line 38"/>
          <p:cNvSpPr>
            <a:spLocks noChangeShapeType="1"/>
          </p:cNvSpPr>
          <p:nvPr/>
        </p:nvSpPr>
        <p:spPr bwMode="auto">
          <a:xfrm>
            <a:off x="2411413" y="1708150"/>
            <a:ext cx="144462"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31" name="Line 39"/>
          <p:cNvSpPr>
            <a:spLocks noChangeShapeType="1"/>
          </p:cNvSpPr>
          <p:nvPr/>
        </p:nvSpPr>
        <p:spPr bwMode="auto">
          <a:xfrm flipH="1">
            <a:off x="2411413" y="1852613"/>
            <a:ext cx="144462"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32" name="Line 40"/>
          <p:cNvSpPr>
            <a:spLocks noChangeShapeType="1"/>
          </p:cNvSpPr>
          <p:nvPr/>
        </p:nvSpPr>
        <p:spPr bwMode="auto">
          <a:xfrm>
            <a:off x="2555875" y="1852613"/>
            <a:ext cx="3603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33" name="Line 41"/>
          <p:cNvSpPr>
            <a:spLocks noChangeShapeType="1"/>
          </p:cNvSpPr>
          <p:nvPr/>
        </p:nvSpPr>
        <p:spPr bwMode="auto">
          <a:xfrm flipH="1">
            <a:off x="2914650" y="1708150"/>
            <a:ext cx="144463"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34" name="Line 42"/>
          <p:cNvSpPr>
            <a:spLocks noChangeShapeType="1"/>
          </p:cNvSpPr>
          <p:nvPr/>
        </p:nvSpPr>
        <p:spPr bwMode="auto">
          <a:xfrm>
            <a:off x="2914650" y="1852613"/>
            <a:ext cx="144463"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35" name="Line 43"/>
          <p:cNvSpPr>
            <a:spLocks noChangeShapeType="1"/>
          </p:cNvSpPr>
          <p:nvPr/>
        </p:nvSpPr>
        <p:spPr bwMode="auto">
          <a:xfrm>
            <a:off x="3995738" y="1708150"/>
            <a:ext cx="215900" cy="28098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36" name="Line 44"/>
          <p:cNvSpPr>
            <a:spLocks noChangeShapeType="1"/>
          </p:cNvSpPr>
          <p:nvPr/>
        </p:nvSpPr>
        <p:spPr bwMode="auto">
          <a:xfrm flipV="1">
            <a:off x="3995738" y="1700213"/>
            <a:ext cx="215900" cy="29527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37" name="Text Box 45"/>
          <p:cNvSpPr txBox="1">
            <a:spLocks noChangeArrowheads="1"/>
          </p:cNvSpPr>
          <p:nvPr/>
        </p:nvSpPr>
        <p:spPr bwMode="auto">
          <a:xfrm>
            <a:off x="2987675" y="836613"/>
            <a:ext cx="576263" cy="366712"/>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FF6600"/>
                </a:solidFill>
                <a:latin typeface="Times New Roman" pitchFamily="18" charset="0"/>
              </a:rPr>
              <a:t>T1</a:t>
            </a:r>
          </a:p>
        </p:txBody>
      </p:sp>
      <p:sp>
        <p:nvSpPr>
          <p:cNvPr id="725038" name="Text Box 46"/>
          <p:cNvSpPr txBox="1">
            <a:spLocks noChangeArrowheads="1"/>
          </p:cNvSpPr>
          <p:nvPr/>
        </p:nvSpPr>
        <p:spPr bwMode="auto">
          <a:xfrm>
            <a:off x="3995738" y="844550"/>
            <a:ext cx="576262"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FF6600"/>
                </a:solidFill>
                <a:latin typeface="Times New Roman" pitchFamily="18" charset="0"/>
              </a:rPr>
              <a:t>T2</a:t>
            </a:r>
          </a:p>
        </p:txBody>
      </p:sp>
      <p:sp>
        <p:nvSpPr>
          <p:cNvPr id="725039" name="Text Box 47"/>
          <p:cNvSpPr txBox="1">
            <a:spLocks noChangeArrowheads="1"/>
          </p:cNvSpPr>
          <p:nvPr/>
        </p:nvSpPr>
        <p:spPr bwMode="auto">
          <a:xfrm>
            <a:off x="5003800" y="844550"/>
            <a:ext cx="576263"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FF6600"/>
                </a:solidFill>
                <a:latin typeface="Times New Roman" pitchFamily="18" charset="0"/>
              </a:rPr>
              <a:t>T3</a:t>
            </a:r>
          </a:p>
        </p:txBody>
      </p:sp>
      <p:sp>
        <p:nvSpPr>
          <p:cNvPr id="725041" name="Text Box 49"/>
          <p:cNvSpPr txBox="1">
            <a:spLocks noChangeArrowheads="1"/>
          </p:cNvSpPr>
          <p:nvPr/>
        </p:nvSpPr>
        <p:spPr bwMode="auto">
          <a:xfrm>
            <a:off x="6011863" y="765175"/>
            <a:ext cx="576262"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009900"/>
                </a:solidFill>
                <a:latin typeface="Times New Roman" pitchFamily="18" charset="0"/>
              </a:rPr>
              <a:t>T</a:t>
            </a:r>
            <a:r>
              <a:rPr lang="en-US" altLang="zh-CN" sz="1200" b="1">
                <a:solidFill>
                  <a:srgbClr val="009900"/>
                </a:solidFill>
                <a:latin typeface="Times New Roman" pitchFamily="18" charset="0"/>
              </a:rPr>
              <a:t>W</a:t>
            </a:r>
          </a:p>
        </p:txBody>
      </p:sp>
      <p:sp>
        <p:nvSpPr>
          <p:cNvPr id="725042" name="Text Box 50"/>
          <p:cNvSpPr txBox="1">
            <a:spLocks noChangeArrowheads="1"/>
          </p:cNvSpPr>
          <p:nvPr/>
        </p:nvSpPr>
        <p:spPr bwMode="auto">
          <a:xfrm>
            <a:off x="7019925" y="765175"/>
            <a:ext cx="576263"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009900"/>
                </a:solidFill>
                <a:latin typeface="Times New Roman" pitchFamily="18" charset="0"/>
              </a:rPr>
              <a:t>T4</a:t>
            </a:r>
          </a:p>
        </p:txBody>
      </p:sp>
      <p:sp>
        <p:nvSpPr>
          <p:cNvPr id="725045" name="Line 53"/>
          <p:cNvSpPr>
            <a:spLocks noChangeShapeType="1"/>
          </p:cNvSpPr>
          <p:nvPr/>
        </p:nvSpPr>
        <p:spPr bwMode="auto">
          <a:xfrm>
            <a:off x="3059113" y="1700213"/>
            <a:ext cx="9366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46" name="Line 54"/>
          <p:cNvSpPr>
            <a:spLocks noChangeShapeType="1"/>
          </p:cNvSpPr>
          <p:nvPr/>
        </p:nvSpPr>
        <p:spPr bwMode="auto">
          <a:xfrm>
            <a:off x="4211638" y="1700213"/>
            <a:ext cx="21605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47" name="Line 55"/>
          <p:cNvSpPr>
            <a:spLocks noChangeShapeType="1"/>
          </p:cNvSpPr>
          <p:nvPr/>
        </p:nvSpPr>
        <p:spPr bwMode="auto">
          <a:xfrm>
            <a:off x="3059113" y="1989138"/>
            <a:ext cx="9366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48" name="Line 56"/>
          <p:cNvSpPr>
            <a:spLocks noChangeShapeType="1"/>
          </p:cNvSpPr>
          <p:nvPr/>
        </p:nvSpPr>
        <p:spPr bwMode="auto">
          <a:xfrm>
            <a:off x="4211638" y="1989138"/>
            <a:ext cx="21605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50" name="Line 58"/>
          <p:cNvSpPr>
            <a:spLocks noChangeShapeType="1"/>
          </p:cNvSpPr>
          <p:nvPr/>
        </p:nvSpPr>
        <p:spPr bwMode="auto">
          <a:xfrm>
            <a:off x="1835150" y="2276475"/>
            <a:ext cx="5762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51" name="Line 59"/>
          <p:cNvSpPr>
            <a:spLocks noChangeShapeType="1"/>
          </p:cNvSpPr>
          <p:nvPr/>
        </p:nvSpPr>
        <p:spPr bwMode="auto">
          <a:xfrm>
            <a:off x="1835150" y="2563813"/>
            <a:ext cx="576263" cy="1587"/>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52" name="Line 60"/>
          <p:cNvSpPr>
            <a:spLocks noChangeShapeType="1"/>
          </p:cNvSpPr>
          <p:nvPr/>
        </p:nvSpPr>
        <p:spPr bwMode="auto">
          <a:xfrm>
            <a:off x="2411413" y="2276475"/>
            <a:ext cx="144462"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53" name="Line 61"/>
          <p:cNvSpPr>
            <a:spLocks noChangeShapeType="1"/>
          </p:cNvSpPr>
          <p:nvPr/>
        </p:nvSpPr>
        <p:spPr bwMode="auto">
          <a:xfrm flipH="1">
            <a:off x="2411413" y="2420938"/>
            <a:ext cx="144462"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54" name="Line 62"/>
          <p:cNvSpPr>
            <a:spLocks noChangeShapeType="1"/>
          </p:cNvSpPr>
          <p:nvPr/>
        </p:nvSpPr>
        <p:spPr bwMode="auto">
          <a:xfrm>
            <a:off x="2555875" y="2420938"/>
            <a:ext cx="3603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55" name="Line 63"/>
          <p:cNvSpPr>
            <a:spLocks noChangeShapeType="1"/>
          </p:cNvSpPr>
          <p:nvPr/>
        </p:nvSpPr>
        <p:spPr bwMode="auto">
          <a:xfrm flipH="1">
            <a:off x="2914650" y="2276475"/>
            <a:ext cx="144463"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56" name="Line 64"/>
          <p:cNvSpPr>
            <a:spLocks noChangeShapeType="1"/>
          </p:cNvSpPr>
          <p:nvPr/>
        </p:nvSpPr>
        <p:spPr bwMode="auto">
          <a:xfrm>
            <a:off x="2914650" y="2420938"/>
            <a:ext cx="144463"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59" name="Line 67"/>
          <p:cNvSpPr>
            <a:spLocks noChangeShapeType="1"/>
          </p:cNvSpPr>
          <p:nvPr/>
        </p:nvSpPr>
        <p:spPr bwMode="auto">
          <a:xfrm>
            <a:off x="3059113" y="2276475"/>
            <a:ext cx="3313112"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60" name="Line 68"/>
          <p:cNvSpPr>
            <a:spLocks noChangeShapeType="1"/>
          </p:cNvSpPr>
          <p:nvPr/>
        </p:nvSpPr>
        <p:spPr bwMode="auto">
          <a:xfrm>
            <a:off x="3059113" y="2565400"/>
            <a:ext cx="3313112"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62" name="Line 70"/>
          <p:cNvSpPr>
            <a:spLocks noChangeShapeType="1"/>
          </p:cNvSpPr>
          <p:nvPr/>
        </p:nvSpPr>
        <p:spPr bwMode="auto">
          <a:xfrm>
            <a:off x="1835150" y="2852738"/>
            <a:ext cx="5762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63" name="Line 71"/>
          <p:cNvSpPr>
            <a:spLocks noChangeShapeType="1"/>
          </p:cNvSpPr>
          <p:nvPr/>
        </p:nvSpPr>
        <p:spPr bwMode="auto">
          <a:xfrm>
            <a:off x="1835150" y="3140075"/>
            <a:ext cx="576263" cy="158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64" name="Line 72"/>
          <p:cNvSpPr>
            <a:spLocks noChangeShapeType="1"/>
          </p:cNvSpPr>
          <p:nvPr/>
        </p:nvSpPr>
        <p:spPr bwMode="auto">
          <a:xfrm>
            <a:off x="2411413" y="2852738"/>
            <a:ext cx="144462"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65" name="Line 73"/>
          <p:cNvSpPr>
            <a:spLocks noChangeShapeType="1"/>
          </p:cNvSpPr>
          <p:nvPr/>
        </p:nvSpPr>
        <p:spPr bwMode="auto">
          <a:xfrm flipH="1">
            <a:off x="2411413" y="2997200"/>
            <a:ext cx="144462"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66" name="Line 74"/>
          <p:cNvSpPr>
            <a:spLocks noChangeShapeType="1"/>
          </p:cNvSpPr>
          <p:nvPr/>
        </p:nvSpPr>
        <p:spPr bwMode="auto">
          <a:xfrm>
            <a:off x="2555875" y="2997200"/>
            <a:ext cx="3603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67" name="Line 75"/>
          <p:cNvSpPr>
            <a:spLocks noChangeShapeType="1"/>
          </p:cNvSpPr>
          <p:nvPr/>
        </p:nvSpPr>
        <p:spPr bwMode="auto">
          <a:xfrm flipH="1">
            <a:off x="2914650" y="2852738"/>
            <a:ext cx="144463"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68" name="Line 76"/>
          <p:cNvSpPr>
            <a:spLocks noChangeShapeType="1"/>
          </p:cNvSpPr>
          <p:nvPr/>
        </p:nvSpPr>
        <p:spPr bwMode="auto">
          <a:xfrm>
            <a:off x="2914650" y="2997200"/>
            <a:ext cx="144463"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69" name="Line 77"/>
          <p:cNvSpPr>
            <a:spLocks noChangeShapeType="1"/>
          </p:cNvSpPr>
          <p:nvPr/>
        </p:nvSpPr>
        <p:spPr bwMode="auto">
          <a:xfrm>
            <a:off x="3059113" y="2852738"/>
            <a:ext cx="9366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70" name="Line 78"/>
          <p:cNvSpPr>
            <a:spLocks noChangeShapeType="1"/>
          </p:cNvSpPr>
          <p:nvPr/>
        </p:nvSpPr>
        <p:spPr bwMode="auto">
          <a:xfrm>
            <a:off x="3059113" y="3141663"/>
            <a:ext cx="9366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71" name="Line 79"/>
          <p:cNvSpPr>
            <a:spLocks noChangeShapeType="1"/>
          </p:cNvSpPr>
          <p:nvPr/>
        </p:nvSpPr>
        <p:spPr bwMode="auto">
          <a:xfrm>
            <a:off x="3995738" y="2852738"/>
            <a:ext cx="144462"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72" name="Line 80"/>
          <p:cNvSpPr>
            <a:spLocks noChangeShapeType="1"/>
          </p:cNvSpPr>
          <p:nvPr/>
        </p:nvSpPr>
        <p:spPr bwMode="auto">
          <a:xfrm flipH="1">
            <a:off x="3995738" y="2997200"/>
            <a:ext cx="144462"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73" name="Line 81"/>
          <p:cNvSpPr>
            <a:spLocks noChangeShapeType="1"/>
          </p:cNvSpPr>
          <p:nvPr/>
        </p:nvSpPr>
        <p:spPr bwMode="auto">
          <a:xfrm flipH="1">
            <a:off x="4932363" y="2852738"/>
            <a:ext cx="144462"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74" name="Line 82"/>
          <p:cNvSpPr>
            <a:spLocks noChangeShapeType="1"/>
          </p:cNvSpPr>
          <p:nvPr/>
        </p:nvSpPr>
        <p:spPr bwMode="auto">
          <a:xfrm>
            <a:off x="4932363" y="2997200"/>
            <a:ext cx="144462"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75" name="Line 83"/>
          <p:cNvSpPr>
            <a:spLocks noChangeShapeType="1"/>
          </p:cNvSpPr>
          <p:nvPr/>
        </p:nvSpPr>
        <p:spPr bwMode="auto">
          <a:xfrm>
            <a:off x="4140200" y="2997200"/>
            <a:ext cx="7921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78" name="Line 86"/>
          <p:cNvSpPr>
            <a:spLocks noChangeShapeType="1"/>
          </p:cNvSpPr>
          <p:nvPr/>
        </p:nvSpPr>
        <p:spPr bwMode="auto">
          <a:xfrm>
            <a:off x="5076825" y="2852738"/>
            <a:ext cx="12954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79" name="Line 87"/>
          <p:cNvSpPr>
            <a:spLocks noChangeShapeType="1"/>
          </p:cNvSpPr>
          <p:nvPr/>
        </p:nvSpPr>
        <p:spPr bwMode="auto">
          <a:xfrm>
            <a:off x="5076825" y="3141663"/>
            <a:ext cx="12954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81" name="Line 89"/>
          <p:cNvSpPr>
            <a:spLocks noChangeShapeType="1"/>
          </p:cNvSpPr>
          <p:nvPr/>
        </p:nvSpPr>
        <p:spPr bwMode="auto">
          <a:xfrm>
            <a:off x="1835150" y="3716338"/>
            <a:ext cx="11525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82" name="Line 90"/>
          <p:cNvSpPr>
            <a:spLocks noChangeShapeType="1"/>
          </p:cNvSpPr>
          <p:nvPr/>
        </p:nvSpPr>
        <p:spPr bwMode="auto">
          <a:xfrm flipV="1">
            <a:off x="2987675" y="3429000"/>
            <a:ext cx="144463"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83" name="Line 91"/>
          <p:cNvSpPr>
            <a:spLocks noChangeShapeType="1"/>
          </p:cNvSpPr>
          <p:nvPr/>
        </p:nvSpPr>
        <p:spPr bwMode="auto">
          <a:xfrm>
            <a:off x="3132138" y="3429000"/>
            <a:ext cx="360362"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84" name="Line 92"/>
          <p:cNvSpPr>
            <a:spLocks noChangeShapeType="1"/>
          </p:cNvSpPr>
          <p:nvPr/>
        </p:nvSpPr>
        <p:spPr bwMode="auto">
          <a:xfrm>
            <a:off x="3492500" y="3429000"/>
            <a:ext cx="142875"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85" name="Line 93"/>
          <p:cNvSpPr>
            <a:spLocks noChangeShapeType="1"/>
          </p:cNvSpPr>
          <p:nvPr/>
        </p:nvSpPr>
        <p:spPr bwMode="auto">
          <a:xfrm>
            <a:off x="3635375" y="3716338"/>
            <a:ext cx="352901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86" name="Line 94"/>
          <p:cNvSpPr>
            <a:spLocks noChangeShapeType="1"/>
          </p:cNvSpPr>
          <p:nvPr/>
        </p:nvSpPr>
        <p:spPr bwMode="auto">
          <a:xfrm>
            <a:off x="1835150" y="4005263"/>
            <a:ext cx="1081088"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87" name="Line 95"/>
          <p:cNvSpPr>
            <a:spLocks noChangeShapeType="1"/>
          </p:cNvSpPr>
          <p:nvPr/>
        </p:nvSpPr>
        <p:spPr bwMode="auto">
          <a:xfrm>
            <a:off x="2916238" y="4005263"/>
            <a:ext cx="144462" cy="287337"/>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88" name="Line 96"/>
          <p:cNvSpPr>
            <a:spLocks noChangeShapeType="1"/>
          </p:cNvSpPr>
          <p:nvPr/>
        </p:nvSpPr>
        <p:spPr bwMode="auto">
          <a:xfrm>
            <a:off x="3059113" y="4292600"/>
            <a:ext cx="367347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91" name="Line 99"/>
          <p:cNvSpPr>
            <a:spLocks noChangeShapeType="1"/>
          </p:cNvSpPr>
          <p:nvPr/>
        </p:nvSpPr>
        <p:spPr bwMode="auto">
          <a:xfrm>
            <a:off x="1835150" y="4581525"/>
            <a:ext cx="22320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92" name="Line 100"/>
          <p:cNvSpPr>
            <a:spLocks noChangeShapeType="1"/>
          </p:cNvSpPr>
          <p:nvPr/>
        </p:nvSpPr>
        <p:spPr bwMode="auto">
          <a:xfrm>
            <a:off x="4067175" y="4581525"/>
            <a:ext cx="144463"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93" name="Line 101"/>
          <p:cNvSpPr>
            <a:spLocks noChangeShapeType="1"/>
          </p:cNvSpPr>
          <p:nvPr/>
        </p:nvSpPr>
        <p:spPr bwMode="auto">
          <a:xfrm>
            <a:off x="4211638" y="4868863"/>
            <a:ext cx="20161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96" name="Line 104"/>
          <p:cNvSpPr>
            <a:spLocks noChangeShapeType="1"/>
          </p:cNvSpPr>
          <p:nvPr/>
        </p:nvSpPr>
        <p:spPr bwMode="auto">
          <a:xfrm>
            <a:off x="2843213" y="5445125"/>
            <a:ext cx="3960812"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097" name="Line 105"/>
          <p:cNvSpPr>
            <a:spLocks noChangeShapeType="1"/>
          </p:cNvSpPr>
          <p:nvPr/>
        </p:nvSpPr>
        <p:spPr bwMode="auto">
          <a:xfrm>
            <a:off x="1835150" y="5157788"/>
            <a:ext cx="865188"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725098" name="Line 106"/>
          <p:cNvSpPr>
            <a:spLocks noChangeShapeType="1"/>
          </p:cNvSpPr>
          <p:nvPr/>
        </p:nvSpPr>
        <p:spPr bwMode="auto">
          <a:xfrm>
            <a:off x="2700338" y="5157788"/>
            <a:ext cx="144462" cy="287337"/>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725099" name="Line 107"/>
          <p:cNvSpPr>
            <a:spLocks noChangeShapeType="1"/>
          </p:cNvSpPr>
          <p:nvPr/>
        </p:nvSpPr>
        <p:spPr bwMode="auto">
          <a:xfrm>
            <a:off x="1835150" y="5445125"/>
            <a:ext cx="1008063"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725102" name="Line 110"/>
          <p:cNvSpPr>
            <a:spLocks noChangeShapeType="1"/>
          </p:cNvSpPr>
          <p:nvPr/>
        </p:nvSpPr>
        <p:spPr bwMode="auto">
          <a:xfrm>
            <a:off x="2700338" y="5734050"/>
            <a:ext cx="136683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103" name="Line 111"/>
          <p:cNvSpPr>
            <a:spLocks noChangeShapeType="1"/>
          </p:cNvSpPr>
          <p:nvPr/>
        </p:nvSpPr>
        <p:spPr bwMode="auto">
          <a:xfrm>
            <a:off x="4067175" y="5734050"/>
            <a:ext cx="144463"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104" name="Line 112"/>
          <p:cNvSpPr>
            <a:spLocks noChangeShapeType="1"/>
          </p:cNvSpPr>
          <p:nvPr/>
        </p:nvSpPr>
        <p:spPr bwMode="auto">
          <a:xfrm>
            <a:off x="4211638" y="6021388"/>
            <a:ext cx="22320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725107" name="Line 115"/>
          <p:cNvSpPr>
            <a:spLocks noChangeShapeType="1"/>
          </p:cNvSpPr>
          <p:nvPr/>
        </p:nvSpPr>
        <p:spPr bwMode="auto">
          <a:xfrm flipV="1">
            <a:off x="2555875" y="5734050"/>
            <a:ext cx="144463" cy="287338"/>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725108" name="Line 116"/>
          <p:cNvSpPr>
            <a:spLocks noChangeShapeType="1"/>
          </p:cNvSpPr>
          <p:nvPr/>
        </p:nvSpPr>
        <p:spPr bwMode="auto">
          <a:xfrm>
            <a:off x="1835150" y="6021388"/>
            <a:ext cx="722313"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725109" name="Line 117"/>
          <p:cNvSpPr>
            <a:spLocks noChangeShapeType="1"/>
          </p:cNvSpPr>
          <p:nvPr/>
        </p:nvSpPr>
        <p:spPr bwMode="auto">
          <a:xfrm>
            <a:off x="1835150" y="5734050"/>
            <a:ext cx="865188"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725110" name="Line 118"/>
          <p:cNvSpPr>
            <a:spLocks noChangeShapeType="1"/>
          </p:cNvSpPr>
          <p:nvPr/>
        </p:nvSpPr>
        <p:spPr bwMode="auto">
          <a:xfrm>
            <a:off x="1835150" y="6308725"/>
            <a:ext cx="266541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11" name="Line 119"/>
          <p:cNvSpPr>
            <a:spLocks noChangeShapeType="1"/>
          </p:cNvSpPr>
          <p:nvPr/>
        </p:nvSpPr>
        <p:spPr bwMode="auto">
          <a:xfrm>
            <a:off x="4500563" y="6308725"/>
            <a:ext cx="144462" cy="287338"/>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12" name="Line 120"/>
          <p:cNvSpPr>
            <a:spLocks noChangeShapeType="1"/>
          </p:cNvSpPr>
          <p:nvPr/>
        </p:nvSpPr>
        <p:spPr bwMode="auto">
          <a:xfrm flipV="1">
            <a:off x="5580063" y="6308725"/>
            <a:ext cx="144462" cy="287338"/>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13" name="Line 121"/>
          <p:cNvSpPr>
            <a:spLocks noChangeShapeType="1"/>
          </p:cNvSpPr>
          <p:nvPr/>
        </p:nvSpPr>
        <p:spPr bwMode="auto">
          <a:xfrm>
            <a:off x="4643438" y="6597650"/>
            <a:ext cx="936625"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14" name="Line 122"/>
          <p:cNvSpPr>
            <a:spLocks noChangeShapeType="1"/>
          </p:cNvSpPr>
          <p:nvPr/>
        </p:nvSpPr>
        <p:spPr bwMode="auto">
          <a:xfrm>
            <a:off x="5724525" y="6308725"/>
            <a:ext cx="2592388"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15" name="Line 123"/>
          <p:cNvSpPr>
            <a:spLocks noChangeShapeType="1"/>
          </p:cNvSpPr>
          <p:nvPr/>
        </p:nvSpPr>
        <p:spPr bwMode="auto">
          <a:xfrm flipV="1">
            <a:off x="7451725" y="5734050"/>
            <a:ext cx="144463" cy="287338"/>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16" name="Line 124"/>
          <p:cNvSpPr>
            <a:spLocks noChangeShapeType="1"/>
          </p:cNvSpPr>
          <p:nvPr/>
        </p:nvSpPr>
        <p:spPr bwMode="auto">
          <a:xfrm>
            <a:off x="7596188" y="5734050"/>
            <a:ext cx="720725"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17" name="Line 125"/>
          <p:cNvSpPr>
            <a:spLocks noChangeShapeType="1"/>
          </p:cNvSpPr>
          <p:nvPr/>
        </p:nvSpPr>
        <p:spPr bwMode="auto">
          <a:xfrm flipH="1">
            <a:off x="6443663" y="6021388"/>
            <a:ext cx="1008062"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19" name="Line 127"/>
          <p:cNvSpPr>
            <a:spLocks noChangeShapeType="1"/>
          </p:cNvSpPr>
          <p:nvPr/>
        </p:nvSpPr>
        <p:spPr bwMode="auto">
          <a:xfrm flipV="1">
            <a:off x="7812088" y="5157788"/>
            <a:ext cx="144462" cy="287337"/>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20" name="Line 128"/>
          <p:cNvSpPr>
            <a:spLocks noChangeShapeType="1"/>
          </p:cNvSpPr>
          <p:nvPr/>
        </p:nvSpPr>
        <p:spPr bwMode="auto">
          <a:xfrm>
            <a:off x="7956550" y="5157788"/>
            <a:ext cx="36036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21" name="Line 129"/>
          <p:cNvSpPr>
            <a:spLocks noChangeShapeType="1"/>
          </p:cNvSpPr>
          <p:nvPr/>
        </p:nvSpPr>
        <p:spPr bwMode="auto">
          <a:xfrm>
            <a:off x="6804025" y="5445125"/>
            <a:ext cx="100806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22" name="Line 130"/>
          <p:cNvSpPr>
            <a:spLocks noChangeShapeType="1"/>
          </p:cNvSpPr>
          <p:nvPr/>
        </p:nvSpPr>
        <p:spPr bwMode="auto">
          <a:xfrm flipV="1">
            <a:off x="7164388" y="4581525"/>
            <a:ext cx="144462" cy="287338"/>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23" name="Line 131"/>
          <p:cNvSpPr>
            <a:spLocks noChangeShapeType="1"/>
          </p:cNvSpPr>
          <p:nvPr/>
        </p:nvSpPr>
        <p:spPr bwMode="auto">
          <a:xfrm>
            <a:off x="7308850" y="4581525"/>
            <a:ext cx="863600"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24" name="Line 132"/>
          <p:cNvSpPr>
            <a:spLocks noChangeShapeType="1"/>
          </p:cNvSpPr>
          <p:nvPr/>
        </p:nvSpPr>
        <p:spPr bwMode="auto">
          <a:xfrm flipH="1">
            <a:off x="6227763" y="4868863"/>
            <a:ext cx="936625"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25" name="Line 133"/>
          <p:cNvSpPr>
            <a:spLocks noChangeShapeType="1"/>
          </p:cNvSpPr>
          <p:nvPr/>
        </p:nvSpPr>
        <p:spPr bwMode="auto">
          <a:xfrm flipV="1">
            <a:off x="7740650" y="4005263"/>
            <a:ext cx="144463" cy="287337"/>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26" name="Line 134"/>
          <p:cNvSpPr>
            <a:spLocks noChangeShapeType="1"/>
          </p:cNvSpPr>
          <p:nvPr/>
        </p:nvSpPr>
        <p:spPr bwMode="auto">
          <a:xfrm>
            <a:off x="7885113" y="4005263"/>
            <a:ext cx="358775"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27" name="Line 135"/>
          <p:cNvSpPr>
            <a:spLocks noChangeShapeType="1"/>
          </p:cNvSpPr>
          <p:nvPr/>
        </p:nvSpPr>
        <p:spPr bwMode="auto">
          <a:xfrm flipH="1">
            <a:off x="6732588" y="4292600"/>
            <a:ext cx="1008062"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28" name="Line 136"/>
          <p:cNvSpPr>
            <a:spLocks noChangeShapeType="1"/>
          </p:cNvSpPr>
          <p:nvPr/>
        </p:nvSpPr>
        <p:spPr bwMode="auto">
          <a:xfrm flipH="1">
            <a:off x="7092950" y="3716338"/>
            <a:ext cx="1150938"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29" name="Line 137"/>
          <p:cNvSpPr>
            <a:spLocks noChangeShapeType="1"/>
          </p:cNvSpPr>
          <p:nvPr/>
        </p:nvSpPr>
        <p:spPr bwMode="auto">
          <a:xfrm>
            <a:off x="7380288" y="1700213"/>
            <a:ext cx="144462" cy="144462"/>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30" name="Line 138"/>
          <p:cNvSpPr>
            <a:spLocks noChangeShapeType="1"/>
          </p:cNvSpPr>
          <p:nvPr/>
        </p:nvSpPr>
        <p:spPr bwMode="auto">
          <a:xfrm flipH="1">
            <a:off x="7380288" y="1844675"/>
            <a:ext cx="144462" cy="144463"/>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31" name="Line 139"/>
          <p:cNvSpPr>
            <a:spLocks noChangeShapeType="1"/>
          </p:cNvSpPr>
          <p:nvPr/>
        </p:nvSpPr>
        <p:spPr bwMode="auto">
          <a:xfrm>
            <a:off x="7524750" y="1844675"/>
            <a:ext cx="79216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32" name="Line 140"/>
          <p:cNvSpPr>
            <a:spLocks noChangeShapeType="1"/>
          </p:cNvSpPr>
          <p:nvPr/>
        </p:nvSpPr>
        <p:spPr bwMode="auto">
          <a:xfrm>
            <a:off x="7380288" y="2276475"/>
            <a:ext cx="144462" cy="144463"/>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33" name="Line 141"/>
          <p:cNvSpPr>
            <a:spLocks noChangeShapeType="1"/>
          </p:cNvSpPr>
          <p:nvPr/>
        </p:nvSpPr>
        <p:spPr bwMode="auto">
          <a:xfrm flipH="1">
            <a:off x="7380288" y="2420938"/>
            <a:ext cx="144462" cy="144462"/>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34" name="Line 142"/>
          <p:cNvSpPr>
            <a:spLocks noChangeShapeType="1"/>
          </p:cNvSpPr>
          <p:nvPr/>
        </p:nvSpPr>
        <p:spPr bwMode="auto">
          <a:xfrm>
            <a:off x="7524750" y="2420938"/>
            <a:ext cx="863600"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35" name="Line 143"/>
          <p:cNvSpPr>
            <a:spLocks noChangeShapeType="1"/>
          </p:cNvSpPr>
          <p:nvPr/>
        </p:nvSpPr>
        <p:spPr bwMode="auto">
          <a:xfrm>
            <a:off x="7380288" y="2852738"/>
            <a:ext cx="144462" cy="144462"/>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36" name="Line 144"/>
          <p:cNvSpPr>
            <a:spLocks noChangeShapeType="1"/>
          </p:cNvSpPr>
          <p:nvPr/>
        </p:nvSpPr>
        <p:spPr bwMode="auto">
          <a:xfrm flipH="1">
            <a:off x="7380288" y="2997200"/>
            <a:ext cx="144462" cy="144463"/>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37" name="Line 145"/>
          <p:cNvSpPr>
            <a:spLocks noChangeShapeType="1"/>
          </p:cNvSpPr>
          <p:nvPr/>
        </p:nvSpPr>
        <p:spPr bwMode="auto">
          <a:xfrm>
            <a:off x="7524750" y="2997200"/>
            <a:ext cx="863600"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38" name="Line 146"/>
          <p:cNvSpPr>
            <a:spLocks noChangeShapeType="1"/>
          </p:cNvSpPr>
          <p:nvPr/>
        </p:nvSpPr>
        <p:spPr bwMode="auto">
          <a:xfrm flipH="1">
            <a:off x="6372225" y="1700213"/>
            <a:ext cx="100806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39" name="Line 147"/>
          <p:cNvSpPr>
            <a:spLocks noChangeShapeType="1"/>
          </p:cNvSpPr>
          <p:nvPr/>
        </p:nvSpPr>
        <p:spPr bwMode="auto">
          <a:xfrm flipH="1">
            <a:off x="6372225" y="1989138"/>
            <a:ext cx="100806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40" name="Line 148"/>
          <p:cNvSpPr>
            <a:spLocks noChangeShapeType="1"/>
          </p:cNvSpPr>
          <p:nvPr/>
        </p:nvSpPr>
        <p:spPr bwMode="auto">
          <a:xfrm flipH="1">
            <a:off x="6372225" y="2276475"/>
            <a:ext cx="100806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41" name="Line 149"/>
          <p:cNvSpPr>
            <a:spLocks noChangeShapeType="1"/>
          </p:cNvSpPr>
          <p:nvPr/>
        </p:nvSpPr>
        <p:spPr bwMode="auto">
          <a:xfrm flipH="1">
            <a:off x="6372225" y="2565400"/>
            <a:ext cx="100806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42" name="Line 150"/>
          <p:cNvSpPr>
            <a:spLocks noChangeShapeType="1"/>
          </p:cNvSpPr>
          <p:nvPr/>
        </p:nvSpPr>
        <p:spPr bwMode="auto">
          <a:xfrm flipH="1">
            <a:off x="6372225" y="2852738"/>
            <a:ext cx="100806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43" name="Line 151"/>
          <p:cNvSpPr>
            <a:spLocks noChangeShapeType="1"/>
          </p:cNvSpPr>
          <p:nvPr/>
        </p:nvSpPr>
        <p:spPr bwMode="auto">
          <a:xfrm flipH="1">
            <a:off x="6372225" y="3141663"/>
            <a:ext cx="100806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725158" name="Text Box 166"/>
          <p:cNvSpPr txBox="1">
            <a:spLocks noChangeArrowheads="1"/>
          </p:cNvSpPr>
          <p:nvPr/>
        </p:nvSpPr>
        <p:spPr bwMode="auto">
          <a:xfrm>
            <a:off x="2687638" y="1666875"/>
            <a:ext cx="1655762" cy="336550"/>
          </a:xfrm>
          <a:prstGeom prst="rect">
            <a:avLst/>
          </a:prstGeom>
          <a:noFill/>
          <a:ln w="28575" algn="ctr">
            <a:noFill/>
            <a:miter lim="800000"/>
            <a:headEnd/>
            <a:tailEnd type="none" w="med" len="lg"/>
          </a:ln>
          <a:effectLst/>
        </p:spPr>
        <p:txBody>
          <a:bodyPr>
            <a:spAutoFit/>
          </a:bodyPr>
          <a:lstStyle/>
          <a:p>
            <a:pPr>
              <a:spcBef>
                <a:spcPct val="50000"/>
              </a:spcBef>
            </a:pPr>
            <a:r>
              <a:rPr lang="zh-CN" altLang="en-US" sz="1600" b="1">
                <a:solidFill>
                  <a:srgbClr val="0000FF"/>
                </a:solidFill>
                <a:latin typeface="Times New Roman" pitchFamily="18" charset="0"/>
              </a:rPr>
              <a:t>地址输出</a:t>
            </a:r>
          </a:p>
        </p:txBody>
      </p:sp>
      <p:sp>
        <p:nvSpPr>
          <p:cNvPr id="725159" name="Text Box 167"/>
          <p:cNvSpPr txBox="1">
            <a:spLocks noChangeArrowheads="1"/>
          </p:cNvSpPr>
          <p:nvPr/>
        </p:nvSpPr>
        <p:spPr bwMode="auto">
          <a:xfrm>
            <a:off x="4456113" y="1666875"/>
            <a:ext cx="1655762" cy="336550"/>
          </a:xfrm>
          <a:prstGeom prst="rect">
            <a:avLst/>
          </a:prstGeom>
          <a:noFill/>
          <a:ln w="28575" algn="ctr">
            <a:noFill/>
            <a:miter lim="800000"/>
            <a:headEnd/>
            <a:tailEnd type="none" w="med" len="lg"/>
          </a:ln>
          <a:effectLst/>
        </p:spPr>
        <p:txBody>
          <a:bodyPr>
            <a:spAutoFit/>
          </a:bodyPr>
          <a:lstStyle/>
          <a:p>
            <a:pPr>
              <a:spcBef>
                <a:spcPct val="50000"/>
              </a:spcBef>
            </a:pPr>
            <a:r>
              <a:rPr lang="zh-CN" altLang="en-US" sz="1600" b="1">
                <a:solidFill>
                  <a:srgbClr val="0000FF"/>
                </a:solidFill>
                <a:latin typeface="Times New Roman" pitchFamily="18" charset="0"/>
              </a:rPr>
              <a:t>状态输出</a:t>
            </a:r>
          </a:p>
        </p:txBody>
      </p:sp>
      <p:sp>
        <p:nvSpPr>
          <p:cNvPr id="725160" name="Text Box 168"/>
          <p:cNvSpPr txBox="1">
            <a:spLocks noChangeArrowheads="1"/>
          </p:cNvSpPr>
          <p:nvPr/>
        </p:nvSpPr>
        <p:spPr bwMode="auto">
          <a:xfrm>
            <a:off x="3570288" y="2254250"/>
            <a:ext cx="2360612" cy="336550"/>
          </a:xfrm>
          <a:prstGeom prst="rect">
            <a:avLst/>
          </a:prstGeom>
          <a:noFill/>
          <a:ln w="28575" algn="ctr">
            <a:noFill/>
            <a:miter lim="800000"/>
            <a:headEnd/>
            <a:tailEnd type="none" w="med" len="lg"/>
          </a:ln>
          <a:effectLst/>
        </p:spPr>
        <p:txBody>
          <a:bodyPr>
            <a:spAutoFit/>
          </a:bodyPr>
          <a:lstStyle/>
          <a:p>
            <a:pPr>
              <a:spcBef>
                <a:spcPct val="50000"/>
              </a:spcBef>
            </a:pPr>
            <a:r>
              <a:rPr lang="zh-CN" altLang="en-US" sz="1600" b="1">
                <a:solidFill>
                  <a:srgbClr val="0000FF"/>
                </a:solidFill>
                <a:latin typeface="Times New Roman" pitchFamily="18" charset="0"/>
              </a:rPr>
              <a:t>地    址    输    出</a:t>
            </a:r>
          </a:p>
        </p:txBody>
      </p:sp>
      <p:sp>
        <p:nvSpPr>
          <p:cNvPr id="725161" name="Text Box 169"/>
          <p:cNvSpPr txBox="1">
            <a:spLocks noChangeArrowheads="1"/>
          </p:cNvSpPr>
          <p:nvPr/>
        </p:nvSpPr>
        <p:spPr bwMode="auto">
          <a:xfrm>
            <a:off x="2700338" y="2828925"/>
            <a:ext cx="1655762" cy="336550"/>
          </a:xfrm>
          <a:prstGeom prst="rect">
            <a:avLst/>
          </a:prstGeom>
          <a:noFill/>
          <a:ln w="28575" algn="ctr">
            <a:noFill/>
            <a:miter lim="800000"/>
            <a:headEnd/>
            <a:tailEnd type="none" w="med" len="lg"/>
          </a:ln>
          <a:effectLst/>
        </p:spPr>
        <p:txBody>
          <a:bodyPr>
            <a:spAutoFit/>
          </a:bodyPr>
          <a:lstStyle/>
          <a:p>
            <a:pPr>
              <a:spcBef>
                <a:spcPct val="50000"/>
              </a:spcBef>
            </a:pPr>
            <a:r>
              <a:rPr lang="zh-CN" altLang="en-US" sz="1600" b="1">
                <a:solidFill>
                  <a:srgbClr val="0000FF"/>
                </a:solidFill>
                <a:latin typeface="Times New Roman" pitchFamily="18" charset="0"/>
              </a:rPr>
              <a:t>地址输出</a:t>
            </a:r>
          </a:p>
        </p:txBody>
      </p:sp>
      <p:sp>
        <p:nvSpPr>
          <p:cNvPr id="725162" name="Text Box 170"/>
          <p:cNvSpPr txBox="1">
            <a:spLocks noChangeArrowheads="1"/>
          </p:cNvSpPr>
          <p:nvPr/>
        </p:nvSpPr>
        <p:spPr bwMode="auto">
          <a:xfrm>
            <a:off x="4935538" y="2828925"/>
            <a:ext cx="1655762" cy="336550"/>
          </a:xfrm>
          <a:prstGeom prst="rect">
            <a:avLst/>
          </a:prstGeom>
          <a:noFill/>
          <a:ln w="28575" algn="ctr">
            <a:noFill/>
            <a:miter lim="800000"/>
            <a:headEnd/>
            <a:tailEnd type="none" w="med" len="lg"/>
          </a:ln>
          <a:effectLst/>
        </p:spPr>
        <p:txBody>
          <a:bodyPr>
            <a:spAutoFit/>
          </a:bodyPr>
          <a:lstStyle/>
          <a:p>
            <a:pPr>
              <a:spcBef>
                <a:spcPct val="50000"/>
              </a:spcBef>
            </a:pPr>
            <a:r>
              <a:rPr lang="zh-CN" altLang="en-US" sz="1600" b="1">
                <a:solidFill>
                  <a:srgbClr val="0000FF"/>
                </a:solidFill>
                <a:latin typeface="Times New Roman" pitchFamily="18" charset="0"/>
              </a:rPr>
              <a:t>数据输入</a:t>
            </a:r>
          </a:p>
        </p:txBody>
      </p:sp>
      <p:sp>
        <p:nvSpPr>
          <p:cNvPr id="725164" name="Text Box 172"/>
          <p:cNvSpPr txBox="1">
            <a:spLocks noChangeArrowheads="1"/>
          </p:cNvSpPr>
          <p:nvPr/>
        </p:nvSpPr>
        <p:spPr bwMode="auto">
          <a:xfrm>
            <a:off x="6881813" y="4737100"/>
            <a:ext cx="1655762" cy="336550"/>
          </a:xfrm>
          <a:prstGeom prst="rect">
            <a:avLst/>
          </a:prstGeom>
          <a:noFill/>
          <a:ln w="28575" algn="ctr">
            <a:noFill/>
            <a:miter lim="800000"/>
            <a:headEnd/>
            <a:tailEnd type="none" w="med" len="lg"/>
          </a:ln>
          <a:effectLst/>
        </p:spPr>
        <p:txBody>
          <a:bodyPr>
            <a:spAutoFit/>
          </a:bodyPr>
          <a:lstStyle/>
          <a:p>
            <a:pPr>
              <a:spcBef>
                <a:spcPct val="50000"/>
              </a:spcBef>
            </a:pPr>
            <a:r>
              <a:rPr lang="zh-CN" altLang="en-US" sz="1600" b="1">
                <a:solidFill>
                  <a:srgbClr val="008000"/>
                </a:solidFill>
                <a:latin typeface="Times New Roman" pitchFamily="18" charset="0"/>
              </a:rPr>
              <a:t>获得数据</a:t>
            </a:r>
          </a:p>
        </p:txBody>
      </p:sp>
      <p:sp>
        <p:nvSpPr>
          <p:cNvPr id="725166" name="Freeform 174"/>
          <p:cNvSpPr>
            <a:spLocks/>
          </p:cNvSpPr>
          <p:nvPr/>
        </p:nvSpPr>
        <p:spPr bwMode="auto">
          <a:xfrm>
            <a:off x="7289800" y="4699000"/>
            <a:ext cx="247650" cy="88900"/>
          </a:xfrm>
          <a:custGeom>
            <a:avLst/>
            <a:gdLst/>
            <a:ahLst/>
            <a:cxnLst>
              <a:cxn ang="0">
                <a:pos x="156" y="56"/>
              </a:cxn>
              <a:cxn ang="0">
                <a:pos x="92" y="16"/>
              </a:cxn>
              <a:cxn ang="0">
                <a:pos x="0" y="0"/>
              </a:cxn>
            </a:cxnLst>
            <a:rect l="0" t="0" r="r" b="b"/>
            <a:pathLst>
              <a:path w="156" h="56">
                <a:moveTo>
                  <a:pt x="156" y="56"/>
                </a:moveTo>
                <a:cubicBezTo>
                  <a:pt x="137" y="40"/>
                  <a:pt x="118" y="25"/>
                  <a:pt x="92" y="16"/>
                </a:cubicBezTo>
                <a:cubicBezTo>
                  <a:pt x="66" y="7"/>
                  <a:pt x="33" y="3"/>
                  <a:pt x="0" y="0"/>
                </a:cubicBezTo>
              </a:path>
            </a:pathLst>
          </a:custGeom>
          <a:noFill/>
          <a:ln w="28575" cap="flat" cmpd="sng">
            <a:solidFill>
              <a:srgbClr val="009900"/>
            </a:solidFill>
            <a:prstDash val="solid"/>
            <a:round/>
            <a:headEnd type="none" w="med" len="med"/>
            <a:tailEnd type="triangle" w="med" len="lg"/>
          </a:ln>
          <a:effectLst/>
        </p:spPr>
        <p:txBody>
          <a:bodyPr wrap="none" anchor="ctr"/>
          <a:lstStyle/>
          <a:p>
            <a:endParaRPr lang="zh-CN" altLang="en-US"/>
          </a:p>
        </p:txBody>
      </p:sp>
      <p:sp>
        <p:nvSpPr>
          <p:cNvPr id="725167" name="Text Box 175"/>
          <p:cNvSpPr txBox="1">
            <a:spLocks noChangeArrowheads="1"/>
          </p:cNvSpPr>
          <p:nvPr/>
        </p:nvSpPr>
        <p:spPr bwMode="auto">
          <a:xfrm>
            <a:off x="4652963" y="6426200"/>
            <a:ext cx="347662" cy="336550"/>
          </a:xfrm>
          <a:prstGeom prst="rect">
            <a:avLst/>
          </a:prstGeom>
          <a:noFill/>
          <a:ln w="28575" algn="ctr">
            <a:noFill/>
            <a:miter lim="800000"/>
            <a:headEnd/>
            <a:tailEnd type="none" w="med" len="lg"/>
          </a:ln>
          <a:effectLst/>
        </p:spPr>
        <p:txBody>
          <a:bodyPr>
            <a:spAutoFit/>
          </a:bodyPr>
          <a:lstStyle/>
          <a:p>
            <a:pPr>
              <a:spcBef>
                <a:spcPct val="50000"/>
              </a:spcBef>
            </a:pPr>
            <a:r>
              <a:rPr lang="en-US" altLang="zh-CN" sz="1600" b="1">
                <a:solidFill>
                  <a:srgbClr val="008000"/>
                </a:solidFill>
                <a:ea typeface="黑体" pitchFamily="2" charset="-122"/>
              </a:rPr>
              <a:t>X</a:t>
            </a:r>
          </a:p>
        </p:txBody>
      </p:sp>
      <p:sp>
        <p:nvSpPr>
          <p:cNvPr id="725168" name="Text Box 176"/>
          <p:cNvSpPr txBox="1">
            <a:spLocks noChangeArrowheads="1"/>
          </p:cNvSpPr>
          <p:nvPr/>
        </p:nvSpPr>
        <p:spPr bwMode="auto">
          <a:xfrm>
            <a:off x="5662613" y="6140450"/>
            <a:ext cx="347662" cy="336550"/>
          </a:xfrm>
          <a:prstGeom prst="rect">
            <a:avLst/>
          </a:prstGeom>
          <a:noFill/>
          <a:ln w="28575" algn="ctr">
            <a:noFill/>
            <a:miter lim="800000"/>
            <a:headEnd/>
            <a:tailEnd type="none" w="med" len="lg"/>
          </a:ln>
          <a:effectLst/>
        </p:spPr>
        <p:txBody>
          <a:bodyPr>
            <a:spAutoFit/>
          </a:bodyPr>
          <a:lstStyle/>
          <a:p>
            <a:pPr>
              <a:spcBef>
                <a:spcPct val="50000"/>
              </a:spcBef>
            </a:pPr>
            <a:r>
              <a:rPr lang="en-US" altLang="zh-CN" sz="1600" b="1">
                <a:solidFill>
                  <a:srgbClr val="008000"/>
                </a:solidFill>
                <a:ea typeface="黑体" pitchFamily="2" charset="-122"/>
              </a:rPr>
              <a:t>X</a:t>
            </a:r>
          </a:p>
        </p:txBody>
      </p:sp>
      <p:sp>
        <p:nvSpPr>
          <p:cNvPr id="725169" name="Line 177"/>
          <p:cNvSpPr>
            <a:spLocks noChangeShapeType="1"/>
          </p:cNvSpPr>
          <p:nvPr/>
        </p:nvSpPr>
        <p:spPr bwMode="auto">
          <a:xfrm flipH="1">
            <a:off x="3059113" y="3860800"/>
            <a:ext cx="144462" cy="288925"/>
          </a:xfrm>
          <a:prstGeom prst="line">
            <a:avLst/>
          </a:prstGeom>
          <a:noFill/>
          <a:ln w="28575">
            <a:solidFill>
              <a:srgbClr val="FF0000"/>
            </a:solidFill>
            <a:round/>
            <a:headEnd/>
            <a:tailEnd type="triangle" w="med" len="lg"/>
          </a:ln>
          <a:effectLst/>
        </p:spPr>
        <p:txBody>
          <a:bodyPr wrap="none" anchor="ctr"/>
          <a:lstStyle/>
          <a:p>
            <a:endParaRPr lang="zh-CN" altLang="en-US"/>
          </a:p>
        </p:txBody>
      </p:sp>
      <p:sp>
        <p:nvSpPr>
          <p:cNvPr id="725170" name="Line 178"/>
          <p:cNvSpPr>
            <a:spLocks noChangeShapeType="1"/>
          </p:cNvSpPr>
          <p:nvPr/>
        </p:nvSpPr>
        <p:spPr bwMode="auto">
          <a:xfrm flipH="1">
            <a:off x="4211638" y="4437063"/>
            <a:ext cx="144462" cy="288925"/>
          </a:xfrm>
          <a:prstGeom prst="line">
            <a:avLst/>
          </a:prstGeom>
          <a:noFill/>
          <a:ln w="28575">
            <a:solidFill>
              <a:srgbClr val="FF0000"/>
            </a:solidFill>
            <a:round/>
            <a:headEnd/>
            <a:tailEnd type="triangle" w="med" len="lg"/>
          </a:ln>
          <a:effectLst/>
        </p:spPr>
        <p:txBody>
          <a:bodyPr wrap="none" anchor="ctr"/>
          <a:lstStyle/>
          <a:p>
            <a:endParaRPr lang="zh-CN" altLang="en-US"/>
          </a:p>
        </p:txBody>
      </p:sp>
      <p:sp>
        <p:nvSpPr>
          <p:cNvPr id="725171" name="Line 179"/>
          <p:cNvSpPr>
            <a:spLocks noChangeShapeType="1"/>
          </p:cNvSpPr>
          <p:nvPr/>
        </p:nvSpPr>
        <p:spPr bwMode="auto">
          <a:xfrm flipH="1">
            <a:off x="2987675" y="5084763"/>
            <a:ext cx="144463" cy="288925"/>
          </a:xfrm>
          <a:prstGeom prst="line">
            <a:avLst/>
          </a:prstGeom>
          <a:noFill/>
          <a:ln w="28575">
            <a:solidFill>
              <a:srgbClr val="FF0000"/>
            </a:solidFill>
            <a:round/>
            <a:headEnd/>
            <a:tailEnd type="triangle" w="med" len="lg"/>
          </a:ln>
          <a:effectLst/>
        </p:spPr>
        <p:txBody>
          <a:bodyPr wrap="none" anchor="ctr"/>
          <a:lstStyle/>
          <a:p>
            <a:endParaRPr lang="zh-CN" altLang="en-US"/>
          </a:p>
        </p:txBody>
      </p:sp>
      <p:sp>
        <p:nvSpPr>
          <p:cNvPr id="725172" name="Line 180"/>
          <p:cNvSpPr>
            <a:spLocks noChangeShapeType="1"/>
          </p:cNvSpPr>
          <p:nvPr/>
        </p:nvSpPr>
        <p:spPr bwMode="auto">
          <a:xfrm flipH="1">
            <a:off x="4211638" y="5661025"/>
            <a:ext cx="144462" cy="288925"/>
          </a:xfrm>
          <a:prstGeom prst="line">
            <a:avLst/>
          </a:prstGeom>
          <a:noFill/>
          <a:ln w="28575">
            <a:solidFill>
              <a:srgbClr val="FF0000"/>
            </a:solidFill>
            <a:round/>
            <a:headEnd/>
            <a:tailEnd type="triangle" w="med" len="lg"/>
          </a:ln>
          <a:effectLst/>
        </p:spPr>
        <p:txBody>
          <a:bodyPr wrap="none" anchor="ctr"/>
          <a:lstStyle/>
          <a:p>
            <a:endParaRPr lang="zh-CN" altLang="en-US"/>
          </a:p>
        </p:txBody>
      </p:sp>
      <p:sp>
        <p:nvSpPr>
          <p:cNvPr id="725190" name="Line 198"/>
          <p:cNvSpPr>
            <a:spLocks noChangeShapeType="1"/>
          </p:cNvSpPr>
          <p:nvPr/>
        </p:nvSpPr>
        <p:spPr bwMode="auto">
          <a:xfrm>
            <a:off x="7235825" y="2708275"/>
            <a:ext cx="0" cy="2305050"/>
          </a:xfrm>
          <a:prstGeom prst="line">
            <a:avLst/>
          </a:prstGeom>
          <a:noFill/>
          <a:ln w="19050">
            <a:solidFill>
              <a:srgbClr val="FF0000"/>
            </a:solidFill>
            <a:round/>
            <a:headEnd/>
            <a:tailEnd type="none" w="med" len="lg"/>
          </a:ln>
          <a:effectLst/>
        </p:spPr>
        <p:txBody>
          <a:bodyPr wrap="none" anchor="ctr"/>
          <a:lstStyle/>
          <a:p>
            <a:endParaRPr lang="zh-CN" altLang="en-US"/>
          </a:p>
        </p:txBody>
      </p:sp>
      <p:sp>
        <p:nvSpPr>
          <p:cNvPr id="168" name="Text Box 161"/>
          <p:cNvSpPr txBox="1">
            <a:spLocks noChangeArrowheads="1"/>
          </p:cNvSpPr>
          <p:nvPr/>
        </p:nvSpPr>
        <p:spPr bwMode="auto">
          <a:xfrm>
            <a:off x="681038" y="6237288"/>
            <a:ext cx="1370012"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sz="2400" b="1">
                <a:solidFill>
                  <a:srgbClr val="008000"/>
                </a:solidFill>
                <a:latin typeface="Times New Roman" pitchFamily="18" charset="0"/>
              </a:rPr>
              <a:t>Ready</a:t>
            </a:r>
          </a:p>
        </p:txBody>
      </p:sp>
      <p:sp>
        <p:nvSpPr>
          <p:cNvPr id="169" name="Text Box 181"/>
          <p:cNvSpPr txBox="1">
            <a:spLocks noChangeArrowheads="1"/>
          </p:cNvSpPr>
          <p:nvPr/>
        </p:nvSpPr>
        <p:spPr bwMode="auto">
          <a:xfrm>
            <a:off x="936625" y="1117600"/>
            <a:ext cx="1042988"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latin typeface="Times New Roman" pitchFamily="18" charset="0"/>
              </a:rPr>
              <a:t>CLK</a:t>
            </a:r>
          </a:p>
        </p:txBody>
      </p:sp>
      <p:sp>
        <p:nvSpPr>
          <p:cNvPr id="170" name="Text Box 182"/>
          <p:cNvSpPr txBox="1">
            <a:spLocks noChangeArrowheads="1"/>
          </p:cNvSpPr>
          <p:nvPr/>
        </p:nvSpPr>
        <p:spPr bwMode="auto">
          <a:xfrm>
            <a:off x="38100" y="1694098"/>
            <a:ext cx="1870075" cy="366712"/>
          </a:xfrm>
          <a:prstGeom prst="rect">
            <a:avLst/>
          </a:prstGeom>
          <a:noFill/>
          <a:ln w="28575" algn="ctr">
            <a:noFill/>
            <a:miter lim="800000"/>
            <a:headEnd/>
            <a:tailEnd type="none" w="med" len="lg"/>
          </a:ln>
          <a:effectLst/>
        </p:spPr>
        <p:txBody>
          <a:bodyPr>
            <a:spAutoFit/>
          </a:bodyPr>
          <a:lstStyle/>
          <a:p>
            <a:pPr>
              <a:spcBef>
                <a:spcPct val="50000"/>
              </a:spcBef>
            </a:pPr>
            <a:r>
              <a:rPr lang="en-US" altLang="zh-CN" b="1">
                <a:latin typeface="Times New Roman" pitchFamily="18" charset="0"/>
              </a:rPr>
              <a:t>A19/S6</a:t>
            </a:r>
            <a:r>
              <a:rPr lang="zh-CN" altLang="en-US" b="1">
                <a:latin typeface="Times New Roman" pitchFamily="18" charset="0"/>
              </a:rPr>
              <a:t>～</a:t>
            </a:r>
            <a:r>
              <a:rPr lang="en-US" altLang="zh-CN" b="1">
                <a:latin typeface="Times New Roman" pitchFamily="18" charset="0"/>
              </a:rPr>
              <a:t>A16/S3</a:t>
            </a:r>
          </a:p>
        </p:txBody>
      </p:sp>
      <p:sp>
        <p:nvSpPr>
          <p:cNvPr id="171" name="Text Box 183"/>
          <p:cNvSpPr txBox="1">
            <a:spLocks noChangeArrowheads="1"/>
          </p:cNvSpPr>
          <p:nvPr/>
        </p:nvSpPr>
        <p:spPr bwMode="auto">
          <a:xfrm>
            <a:off x="611188" y="2232025"/>
            <a:ext cx="1296987"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0000FF"/>
                </a:solidFill>
                <a:latin typeface="Times New Roman" pitchFamily="18" charset="0"/>
              </a:rPr>
              <a:t>A15</a:t>
            </a:r>
            <a:r>
              <a:rPr lang="zh-CN" altLang="en-US" b="1">
                <a:solidFill>
                  <a:srgbClr val="0000FF"/>
                </a:solidFill>
                <a:latin typeface="Times New Roman" pitchFamily="18" charset="0"/>
              </a:rPr>
              <a:t>～</a:t>
            </a:r>
            <a:r>
              <a:rPr lang="en-US" altLang="zh-CN" b="1">
                <a:solidFill>
                  <a:srgbClr val="0000FF"/>
                </a:solidFill>
                <a:latin typeface="Times New Roman" pitchFamily="18" charset="0"/>
              </a:rPr>
              <a:t>A8</a:t>
            </a:r>
          </a:p>
        </p:txBody>
      </p:sp>
      <p:sp>
        <p:nvSpPr>
          <p:cNvPr id="172" name="Text Box 184"/>
          <p:cNvSpPr txBox="1">
            <a:spLocks noChangeArrowheads="1"/>
          </p:cNvSpPr>
          <p:nvPr/>
        </p:nvSpPr>
        <p:spPr bwMode="auto">
          <a:xfrm>
            <a:off x="466725" y="2846258"/>
            <a:ext cx="1441450" cy="366712"/>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0000FF"/>
                </a:solidFill>
                <a:latin typeface="Times New Roman" pitchFamily="18" charset="0"/>
              </a:rPr>
              <a:t>AD7</a:t>
            </a:r>
            <a:r>
              <a:rPr lang="zh-CN" altLang="en-US" b="1">
                <a:solidFill>
                  <a:srgbClr val="0000FF"/>
                </a:solidFill>
                <a:latin typeface="Times New Roman" pitchFamily="18" charset="0"/>
              </a:rPr>
              <a:t>～</a:t>
            </a:r>
            <a:r>
              <a:rPr lang="en-US" altLang="zh-CN" b="1">
                <a:solidFill>
                  <a:srgbClr val="0000FF"/>
                </a:solidFill>
                <a:latin typeface="Times New Roman" pitchFamily="18" charset="0"/>
              </a:rPr>
              <a:t>AD0</a:t>
            </a:r>
          </a:p>
        </p:txBody>
      </p:sp>
      <p:sp>
        <p:nvSpPr>
          <p:cNvPr id="173" name="Text Box 185"/>
          <p:cNvSpPr txBox="1">
            <a:spLocks noChangeArrowheads="1"/>
          </p:cNvSpPr>
          <p:nvPr/>
        </p:nvSpPr>
        <p:spPr bwMode="auto">
          <a:xfrm>
            <a:off x="900113" y="3429000"/>
            <a:ext cx="1042987" cy="366712"/>
          </a:xfrm>
          <a:prstGeom prst="rect">
            <a:avLst/>
          </a:prstGeom>
          <a:noFill/>
          <a:ln w="28575" algn="ctr">
            <a:noFill/>
            <a:miter lim="800000"/>
            <a:headEnd/>
            <a:tailEnd type="none" w="med" len="lg"/>
          </a:ln>
          <a:effectLst/>
        </p:spPr>
        <p:txBody>
          <a:bodyPr>
            <a:spAutoFit/>
          </a:bodyPr>
          <a:lstStyle/>
          <a:p>
            <a:pPr>
              <a:spcBef>
                <a:spcPct val="50000"/>
              </a:spcBef>
            </a:pPr>
            <a:r>
              <a:rPr lang="en-US" altLang="zh-CN" b="1">
                <a:latin typeface="Times New Roman" pitchFamily="18" charset="0"/>
              </a:rPr>
              <a:t>ALE</a:t>
            </a:r>
          </a:p>
        </p:txBody>
      </p:sp>
      <p:sp>
        <p:nvSpPr>
          <p:cNvPr id="174" name="Text Box 186"/>
          <p:cNvSpPr txBox="1">
            <a:spLocks noChangeArrowheads="1"/>
          </p:cNvSpPr>
          <p:nvPr/>
        </p:nvSpPr>
        <p:spPr bwMode="auto">
          <a:xfrm>
            <a:off x="900113" y="3998417"/>
            <a:ext cx="1042987"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solidFill>
                  <a:srgbClr val="0000FF"/>
                </a:solidFill>
                <a:latin typeface="Times New Roman" pitchFamily="18" charset="0"/>
              </a:rPr>
              <a:t>IO/M</a:t>
            </a:r>
          </a:p>
        </p:txBody>
      </p:sp>
      <p:sp>
        <p:nvSpPr>
          <p:cNvPr id="175" name="Text Box 187"/>
          <p:cNvSpPr txBox="1">
            <a:spLocks noChangeArrowheads="1"/>
          </p:cNvSpPr>
          <p:nvPr/>
        </p:nvSpPr>
        <p:spPr bwMode="auto">
          <a:xfrm>
            <a:off x="936625" y="5149850"/>
            <a:ext cx="1042988"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latin typeface="Times New Roman" pitchFamily="18" charset="0"/>
              </a:rPr>
              <a:t>DT/R</a:t>
            </a:r>
          </a:p>
        </p:txBody>
      </p:sp>
      <p:sp>
        <p:nvSpPr>
          <p:cNvPr id="176" name="Text Box 188"/>
          <p:cNvSpPr txBox="1">
            <a:spLocks noChangeArrowheads="1"/>
          </p:cNvSpPr>
          <p:nvPr/>
        </p:nvSpPr>
        <p:spPr bwMode="auto">
          <a:xfrm>
            <a:off x="936625" y="5726113"/>
            <a:ext cx="1042988" cy="366712"/>
          </a:xfrm>
          <a:prstGeom prst="rect">
            <a:avLst/>
          </a:prstGeom>
          <a:noFill/>
          <a:ln w="28575" algn="ctr">
            <a:noFill/>
            <a:miter lim="800000"/>
            <a:headEnd/>
            <a:tailEnd type="none" w="med" len="lg"/>
          </a:ln>
          <a:effectLst/>
        </p:spPr>
        <p:txBody>
          <a:bodyPr>
            <a:spAutoFit/>
          </a:bodyPr>
          <a:lstStyle/>
          <a:p>
            <a:pPr>
              <a:spcBef>
                <a:spcPct val="50000"/>
              </a:spcBef>
            </a:pPr>
            <a:r>
              <a:rPr lang="en-US" altLang="zh-CN" b="1">
                <a:latin typeface="Times New Roman" pitchFamily="18" charset="0"/>
              </a:rPr>
              <a:t>DEN</a:t>
            </a:r>
          </a:p>
        </p:txBody>
      </p:sp>
      <p:sp>
        <p:nvSpPr>
          <p:cNvPr id="177" name="Line 189"/>
          <p:cNvSpPr>
            <a:spLocks noChangeShapeType="1"/>
          </p:cNvSpPr>
          <p:nvPr/>
        </p:nvSpPr>
        <p:spPr bwMode="auto">
          <a:xfrm>
            <a:off x="1476375" y="4069855"/>
            <a:ext cx="215900" cy="0"/>
          </a:xfrm>
          <a:prstGeom prst="line">
            <a:avLst/>
          </a:prstGeom>
          <a:noFill/>
          <a:ln w="19050">
            <a:solidFill>
              <a:srgbClr val="0000FF"/>
            </a:solidFill>
            <a:round/>
            <a:headEnd/>
            <a:tailEnd type="none" w="med" len="lg"/>
          </a:ln>
          <a:effectLst/>
        </p:spPr>
        <p:txBody>
          <a:bodyPr wrap="none" anchor="ctr"/>
          <a:lstStyle/>
          <a:p>
            <a:endParaRPr lang="zh-CN" altLang="en-US"/>
          </a:p>
        </p:txBody>
      </p:sp>
      <p:sp>
        <p:nvSpPr>
          <p:cNvPr id="178" name="Line 190"/>
          <p:cNvSpPr>
            <a:spLocks noChangeShapeType="1"/>
          </p:cNvSpPr>
          <p:nvPr/>
        </p:nvSpPr>
        <p:spPr bwMode="auto">
          <a:xfrm>
            <a:off x="1344613" y="4581525"/>
            <a:ext cx="360362" cy="0"/>
          </a:xfrm>
          <a:prstGeom prst="line">
            <a:avLst/>
          </a:prstGeom>
          <a:noFill/>
          <a:ln w="19050">
            <a:solidFill>
              <a:schemeClr val="tx1"/>
            </a:solidFill>
            <a:round/>
            <a:headEnd/>
            <a:tailEnd type="none" w="med" len="lg"/>
          </a:ln>
          <a:effectLst/>
        </p:spPr>
        <p:txBody>
          <a:bodyPr wrap="none" anchor="ctr"/>
          <a:lstStyle/>
          <a:p>
            <a:endParaRPr lang="zh-CN" altLang="en-US"/>
          </a:p>
        </p:txBody>
      </p:sp>
      <p:sp>
        <p:nvSpPr>
          <p:cNvPr id="179" name="Line 191"/>
          <p:cNvSpPr>
            <a:spLocks noChangeShapeType="1"/>
          </p:cNvSpPr>
          <p:nvPr/>
        </p:nvSpPr>
        <p:spPr bwMode="auto">
          <a:xfrm>
            <a:off x="1560513" y="5222875"/>
            <a:ext cx="144462" cy="0"/>
          </a:xfrm>
          <a:prstGeom prst="line">
            <a:avLst/>
          </a:prstGeom>
          <a:noFill/>
          <a:ln w="19050">
            <a:solidFill>
              <a:schemeClr val="tx1"/>
            </a:solidFill>
            <a:round/>
            <a:headEnd/>
            <a:tailEnd type="none" w="med" len="lg"/>
          </a:ln>
          <a:effectLst/>
        </p:spPr>
        <p:txBody>
          <a:bodyPr wrap="none" anchor="ctr"/>
          <a:lstStyle/>
          <a:p>
            <a:endParaRPr lang="zh-CN" altLang="en-US"/>
          </a:p>
        </p:txBody>
      </p:sp>
      <p:sp>
        <p:nvSpPr>
          <p:cNvPr id="180" name="Line 192"/>
          <p:cNvSpPr>
            <a:spLocks noChangeShapeType="1"/>
          </p:cNvSpPr>
          <p:nvPr/>
        </p:nvSpPr>
        <p:spPr bwMode="auto">
          <a:xfrm>
            <a:off x="1206500" y="5786438"/>
            <a:ext cx="504825" cy="0"/>
          </a:xfrm>
          <a:prstGeom prst="line">
            <a:avLst/>
          </a:prstGeom>
          <a:noFill/>
          <a:ln w="19050">
            <a:solidFill>
              <a:schemeClr val="tx1"/>
            </a:solidFill>
            <a:round/>
            <a:headEnd/>
            <a:tailEnd type="none" w="med" len="lg"/>
          </a:ln>
          <a:effectLst/>
        </p:spPr>
        <p:txBody>
          <a:bodyPr wrap="none" anchor="ctr"/>
          <a:lstStyle/>
          <a:p>
            <a:endParaRPr lang="zh-CN" altLang="en-US"/>
          </a:p>
        </p:txBody>
      </p:sp>
      <p:sp>
        <p:nvSpPr>
          <p:cNvPr id="181" name="Text Box 198"/>
          <p:cNvSpPr txBox="1">
            <a:spLocks noChangeArrowheads="1"/>
          </p:cNvSpPr>
          <p:nvPr/>
        </p:nvSpPr>
        <p:spPr bwMode="auto">
          <a:xfrm>
            <a:off x="1008063" y="4508500"/>
            <a:ext cx="1042987" cy="366713"/>
          </a:xfrm>
          <a:prstGeom prst="rect">
            <a:avLst/>
          </a:prstGeom>
          <a:noFill/>
          <a:ln w="28575" algn="ctr">
            <a:noFill/>
            <a:miter lim="800000"/>
            <a:headEnd/>
            <a:tailEnd type="none" w="med" len="lg"/>
          </a:ln>
          <a:effectLst/>
        </p:spPr>
        <p:txBody>
          <a:bodyPr>
            <a:spAutoFit/>
          </a:bodyPr>
          <a:lstStyle/>
          <a:p>
            <a:pPr>
              <a:spcBef>
                <a:spcPct val="50000"/>
              </a:spcBef>
            </a:pPr>
            <a:r>
              <a:rPr lang="en-US" altLang="zh-CN" b="1">
                <a:latin typeface="Times New Roman" pitchFamily="18" charset="0"/>
              </a:rPr>
              <a:t>RD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86436" name="Picture 4"/>
          <p:cNvPicPr>
            <a:picLocks noChangeAspect="1" noChangeArrowheads="1"/>
          </p:cNvPicPr>
          <p:nvPr/>
        </p:nvPicPr>
        <p:blipFill>
          <a:blip r:embed="rId2" cstate="print"/>
          <a:srcRect/>
          <a:stretch>
            <a:fillRect/>
          </a:stretch>
        </p:blipFill>
        <p:spPr bwMode="auto">
          <a:xfrm>
            <a:off x="833438" y="36513"/>
            <a:ext cx="7620000" cy="6738937"/>
          </a:xfrm>
          <a:prstGeom prst="rect">
            <a:avLst/>
          </a:prstGeom>
          <a:noFill/>
          <a:ln w="28575" algn="ctr">
            <a:noFill/>
            <a:miter lim="800000"/>
            <a:headEnd/>
            <a:tailEnd type="none" w="med" len="lg"/>
          </a:ln>
          <a:effectLst/>
        </p:spPr>
      </p:pic>
      <p:sp>
        <p:nvSpPr>
          <p:cNvPr id="786437" name="Text Box 5"/>
          <p:cNvSpPr txBox="1">
            <a:spLocks noChangeArrowheads="1"/>
          </p:cNvSpPr>
          <p:nvPr/>
        </p:nvSpPr>
        <p:spPr bwMode="auto">
          <a:xfrm>
            <a:off x="98425" y="2027238"/>
            <a:ext cx="611188" cy="2781300"/>
          </a:xfrm>
          <a:prstGeom prst="rect">
            <a:avLst/>
          </a:prstGeom>
          <a:noFill/>
          <a:ln w="28575" algn="ctr">
            <a:noFill/>
            <a:miter lim="800000"/>
            <a:headEnd/>
            <a:tailEnd type="none" w="med" len="lg"/>
          </a:ln>
          <a:effectLst/>
        </p:spPr>
        <p:txBody>
          <a:bodyPr vert="eaVert">
            <a:spAutoFit/>
          </a:bodyPr>
          <a:lstStyle/>
          <a:p>
            <a:pPr>
              <a:spcBef>
                <a:spcPct val="50000"/>
              </a:spcBef>
            </a:pPr>
            <a:r>
              <a:rPr lang="en-US" altLang="zh-CN" sz="2800" b="1">
                <a:solidFill>
                  <a:srgbClr val="006600"/>
                </a:solidFill>
              </a:rPr>
              <a:t>8086 </a:t>
            </a:r>
            <a:r>
              <a:rPr lang="zh-CN" altLang="en-US" sz="2800" b="1">
                <a:solidFill>
                  <a:srgbClr val="006600"/>
                </a:solidFill>
              </a:rPr>
              <a:t>基本时序</a:t>
            </a:r>
          </a:p>
        </p:txBody>
      </p:sp>
      <p:sp>
        <p:nvSpPr>
          <p:cNvPr id="786438" name="Line 6"/>
          <p:cNvSpPr>
            <a:spLocks noChangeShapeType="1"/>
          </p:cNvSpPr>
          <p:nvPr/>
        </p:nvSpPr>
        <p:spPr bwMode="auto">
          <a:xfrm>
            <a:off x="1966913" y="525463"/>
            <a:ext cx="14287" cy="6256337"/>
          </a:xfrm>
          <a:prstGeom prst="line">
            <a:avLst/>
          </a:prstGeom>
          <a:noFill/>
          <a:ln w="19050">
            <a:solidFill>
              <a:srgbClr val="0000FF"/>
            </a:solidFill>
            <a:prstDash val="dash"/>
            <a:round/>
            <a:headEnd/>
            <a:tailEnd type="none" w="med" len="lg"/>
          </a:ln>
          <a:effectLst/>
        </p:spPr>
        <p:txBody>
          <a:bodyPr wrap="none" anchor="ctr"/>
          <a:lstStyle/>
          <a:p>
            <a:endParaRPr lang="zh-CN" altLang="en-US"/>
          </a:p>
        </p:txBody>
      </p:sp>
      <p:sp>
        <p:nvSpPr>
          <p:cNvPr id="786439" name="Line 7"/>
          <p:cNvSpPr>
            <a:spLocks noChangeShapeType="1"/>
          </p:cNvSpPr>
          <p:nvPr/>
        </p:nvSpPr>
        <p:spPr bwMode="auto">
          <a:xfrm>
            <a:off x="2571750" y="525463"/>
            <a:ext cx="14288" cy="6256337"/>
          </a:xfrm>
          <a:prstGeom prst="line">
            <a:avLst/>
          </a:prstGeom>
          <a:noFill/>
          <a:ln w="12700">
            <a:solidFill>
              <a:srgbClr val="FF0000"/>
            </a:solidFill>
            <a:prstDash val="dash"/>
            <a:round/>
            <a:headEnd/>
            <a:tailEnd type="none" w="med" len="lg"/>
          </a:ln>
          <a:effectLst/>
        </p:spPr>
        <p:txBody>
          <a:bodyPr wrap="none" anchor="ctr"/>
          <a:lstStyle/>
          <a:p>
            <a:endParaRPr lang="zh-CN" altLang="en-US"/>
          </a:p>
        </p:txBody>
      </p:sp>
      <p:sp>
        <p:nvSpPr>
          <p:cNvPr id="786440" name="Line 8"/>
          <p:cNvSpPr>
            <a:spLocks noChangeShapeType="1"/>
          </p:cNvSpPr>
          <p:nvPr/>
        </p:nvSpPr>
        <p:spPr bwMode="auto">
          <a:xfrm>
            <a:off x="3127375" y="544513"/>
            <a:ext cx="14288" cy="6256337"/>
          </a:xfrm>
          <a:prstGeom prst="line">
            <a:avLst/>
          </a:prstGeom>
          <a:noFill/>
          <a:ln w="12700">
            <a:solidFill>
              <a:srgbClr val="FF0000"/>
            </a:solidFill>
            <a:prstDash val="dash"/>
            <a:round/>
            <a:headEnd/>
            <a:tailEnd type="none" w="med" len="lg"/>
          </a:ln>
          <a:effectLst/>
        </p:spPr>
        <p:txBody>
          <a:bodyPr wrap="none" anchor="ctr"/>
          <a:lstStyle/>
          <a:p>
            <a:endParaRPr lang="zh-CN" altLang="en-US"/>
          </a:p>
        </p:txBody>
      </p:sp>
      <p:sp>
        <p:nvSpPr>
          <p:cNvPr id="786441" name="Line 9"/>
          <p:cNvSpPr>
            <a:spLocks noChangeShapeType="1"/>
          </p:cNvSpPr>
          <p:nvPr/>
        </p:nvSpPr>
        <p:spPr bwMode="auto">
          <a:xfrm>
            <a:off x="3698875" y="525463"/>
            <a:ext cx="14288" cy="6256337"/>
          </a:xfrm>
          <a:prstGeom prst="line">
            <a:avLst/>
          </a:prstGeom>
          <a:noFill/>
          <a:ln w="12700">
            <a:solidFill>
              <a:srgbClr val="FF0000"/>
            </a:solidFill>
            <a:prstDash val="dash"/>
            <a:round/>
            <a:headEnd/>
            <a:tailEnd type="none" w="med" len="lg"/>
          </a:ln>
          <a:effectLst/>
        </p:spPr>
        <p:txBody>
          <a:bodyPr wrap="none" anchor="ctr"/>
          <a:lstStyle/>
          <a:p>
            <a:endParaRPr lang="zh-CN" altLang="en-US"/>
          </a:p>
        </p:txBody>
      </p:sp>
      <p:sp>
        <p:nvSpPr>
          <p:cNvPr id="786442" name="Line 10"/>
          <p:cNvSpPr>
            <a:spLocks noChangeShapeType="1"/>
          </p:cNvSpPr>
          <p:nvPr/>
        </p:nvSpPr>
        <p:spPr bwMode="auto">
          <a:xfrm>
            <a:off x="4219575" y="525463"/>
            <a:ext cx="14288" cy="6256337"/>
          </a:xfrm>
          <a:prstGeom prst="line">
            <a:avLst/>
          </a:prstGeom>
          <a:noFill/>
          <a:ln w="12700">
            <a:solidFill>
              <a:srgbClr val="FF0000"/>
            </a:solidFill>
            <a:prstDash val="dash"/>
            <a:round/>
            <a:headEnd/>
            <a:tailEnd type="none" w="med" len="lg"/>
          </a:ln>
          <a:effectLst/>
        </p:spPr>
        <p:txBody>
          <a:bodyPr wrap="none" anchor="ctr"/>
          <a:lstStyle/>
          <a:p>
            <a:endParaRPr lang="zh-CN" altLang="en-US"/>
          </a:p>
        </p:txBody>
      </p:sp>
      <p:sp>
        <p:nvSpPr>
          <p:cNvPr id="786443" name="Line 11"/>
          <p:cNvSpPr>
            <a:spLocks noChangeShapeType="1"/>
          </p:cNvSpPr>
          <p:nvPr/>
        </p:nvSpPr>
        <p:spPr bwMode="auto">
          <a:xfrm>
            <a:off x="4762500" y="544513"/>
            <a:ext cx="14288" cy="6256337"/>
          </a:xfrm>
          <a:prstGeom prst="line">
            <a:avLst/>
          </a:prstGeom>
          <a:noFill/>
          <a:ln w="19050">
            <a:solidFill>
              <a:srgbClr val="0000FF"/>
            </a:solidFill>
            <a:prstDash val="dash"/>
            <a:round/>
            <a:headEnd/>
            <a:tailEnd type="none" w="med" len="lg"/>
          </a:ln>
          <a:effectLst/>
        </p:spPr>
        <p:txBody>
          <a:bodyPr wrap="none" anchor="ctr"/>
          <a:lstStyle/>
          <a:p>
            <a:endParaRPr lang="zh-CN" altLang="en-US"/>
          </a:p>
        </p:txBody>
      </p:sp>
      <p:sp>
        <p:nvSpPr>
          <p:cNvPr id="786444" name="Line 12"/>
          <p:cNvSpPr>
            <a:spLocks noChangeShapeType="1"/>
          </p:cNvSpPr>
          <p:nvPr/>
        </p:nvSpPr>
        <p:spPr bwMode="auto">
          <a:xfrm>
            <a:off x="5334000" y="534988"/>
            <a:ext cx="14288" cy="6256337"/>
          </a:xfrm>
          <a:prstGeom prst="line">
            <a:avLst/>
          </a:prstGeom>
          <a:noFill/>
          <a:ln w="12700">
            <a:solidFill>
              <a:srgbClr val="FF0000"/>
            </a:solidFill>
            <a:prstDash val="dash"/>
            <a:round/>
            <a:headEnd/>
            <a:tailEnd type="none" w="med" len="lg"/>
          </a:ln>
          <a:effectLst/>
        </p:spPr>
        <p:txBody>
          <a:bodyPr wrap="none" anchor="ctr"/>
          <a:lstStyle/>
          <a:p>
            <a:endParaRPr lang="zh-CN" altLang="en-US"/>
          </a:p>
        </p:txBody>
      </p:sp>
      <p:sp>
        <p:nvSpPr>
          <p:cNvPr id="786445" name="Line 13"/>
          <p:cNvSpPr>
            <a:spLocks noChangeShapeType="1"/>
          </p:cNvSpPr>
          <p:nvPr/>
        </p:nvSpPr>
        <p:spPr bwMode="auto">
          <a:xfrm>
            <a:off x="5895975" y="544513"/>
            <a:ext cx="14288" cy="6256337"/>
          </a:xfrm>
          <a:prstGeom prst="line">
            <a:avLst/>
          </a:prstGeom>
          <a:noFill/>
          <a:ln w="12700">
            <a:solidFill>
              <a:srgbClr val="FF0000"/>
            </a:solidFill>
            <a:prstDash val="dash"/>
            <a:round/>
            <a:headEnd/>
            <a:tailEnd type="none" w="med" len="lg"/>
          </a:ln>
          <a:effectLst/>
        </p:spPr>
        <p:txBody>
          <a:bodyPr wrap="none" anchor="ctr"/>
          <a:lstStyle/>
          <a:p>
            <a:endParaRPr lang="zh-CN" altLang="en-US"/>
          </a:p>
        </p:txBody>
      </p:sp>
      <p:sp>
        <p:nvSpPr>
          <p:cNvPr id="786446" name="Line 14"/>
          <p:cNvSpPr>
            <a:spLocks noChangeShapeType="1"/>
          </p:cNvSpPr>
          <p:nvPr/>
        </p:nvSpPr>
        <p:spPr bwMode="auto">
          <a:xfrm>
            <a:off x="6494463" y="530225"/>
            <a:ext cx="14287" cy="6256338"/>
          </a:xfrm>
          <a:prstGeom prst="line">
            <a:avLst/>
          </a:prstGeom>
          <a:noFill/>
          <a:ln w="12700">
            <a:solidFill>
              <a:srgbClr val="FF0000"/>
            </a:solidFill>
            <a:prstDash val="dash"/>
            <a:round/>
            <a:headEnd/>
            <a:tailEnd type="none" w="med" len="lg"/>
          </a:ln>
          <a:effectLst/>
        </p:spPr>
        <p:txBody>
          <a:bodyPr wrap="none" anchor="ctr"/>
          <a:lstStyle/>
          <a:p>
            <a:endParaRPr lang="zh-CN" altLang="en-US"/>
          </a:p>
        </p:txBody>
      </p:sp>
      <p:sp>
        <p:nvSpPr>
          <p:cNvPr id="786448" name="Line 16"/>
          <p:cNvSpPr>
            <a:spLocks noChangeShapeType="1"/>
          </p:cNvSpPr>
          <p:nvPr/>
        </p:nvSpPr>
        <p:spPr bwMode="auto">
          <a:xfrm>
            <a:off x="7600950" y="534988"/>
            <a:ext cx="14288" cy="6256337"/>
          </a:xfrm>
          <a:prstGeom prst="line">
            <a:avLst/>
          </a:prstGeom>
          <a:noFill/>
          <a:ln w="12700">
            <a:solidFill>
              <a:srgbClr val="FF0000"/>
            </a:solidFill>
            <a:prstDash val="dash"/>
            <a:round/>
            <a:headEnd/>
            <a:tailEnd type="none" w="med" len="lg"/>
          </a:ln>
          <a:effectLst/>
        </p:spPr>
        <p:txBody>
          <a:bodyPr wrap="none" anchor="ctr"/>
          <a:lstStyle/>
          <a:p>
            <a:endParaRPr lang="zh-CN" altLang="en-US"/>
          </a:p>
        </p:txBody>
      </p:sp>
      <p:sp>
        <p:nvSpPr>
          <p:cNvPr id="25" name="矩形 24"/>
          <p:cNvSpPr/>
          <p:nvPr/>
        </p:nvSpPr>
        <p:spPr bwMode="auto">
          <a:xfrm>
            <a:off x="6902450" y="6261100"/>
            <a:ext cx="368300" cy="463550"/>
          </a:xfrm>
          <a:prstGeom prst="rect">
            <a:avLst/>
          </a:prstGeom>
          <a:solidFill>
            <a:schemeClr val="bg1"/>
          </a:solid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grpSp>
        <p:nvGrpSpPr>
          <p:cNvPr id="24" name="组合 23"/>
          <p:cNvGrpSpPr/>
          <p:nvPr/>
        </p:nvGrpSpPr>
        <p:grpSpPr>
          <a:xfrm>
            <a:off x="6591300" y="6330950"/>
            <a:ext cx="1162050" cy="338500"/>
            <a:chOff x="6591300" y="6330950"/>
            <a:chExt cx="1162050" cy="338500"/>
          </a:xfrm>
        </p:grpSpPr>
        <p:cxnSp>
          <p:nvCxnSpPr>
            <p:cNvPr id="16" name="直接连接符 15"/>
            <p:cNvCxnSpPr/>
            <p:nvPr/>
          </p:nvCxnSpPr>
          <p:spPr bwMode="auto">
            <a:xfrm>
              <a:off x="6591300" y="6663100"/>
              <a:ext cx="501050" cy="0"/>
            </a:xfrm>
            <a:prstGeom prst="line">
              <a:avLst/>
            </a:prstGeom>
            <a:noFill/>
            <a:ln w="31750" cap="rnd" cmpd="sng" algn="ctr">
              <a:solidFill>
                <a:schemeClr val="tx1"/>
              </a:solidFill>
              <a:prstDash val="solid"/>
              <a:round/>
              <a:headEnd type="none" w="med" len="med"/>
              <a:tailEnd type="none" w="med" len="lg"/>
            </a:ln>
            <a:effectLst/>
          </p:spPr>
        </p:cxnSp>
        <p:cxnSp>
          <p:nvCxnSpPr>
            <p:cNvPr id="18" name="直接连接符 17"/>
            <p:cNvCxnSpPr/>
            <p:nvPr/>
          </p:nvCxnSpPr>
          <p:spPr bwMode="auto">
            <a:xfrm rot="5400000" flipH="1" flipV="1">
              <a:off x="6980550" y="6449100"/>
              <a:ext cx="332150" cy="108550"/>
            </a:xfrm>
            <a:prstGeom prst="line">
              <a:avLst/>
            </a:prstGeom>
            <a:noFill/>
            <a:ln w="31750" cap="rnd" cmpd="sng" algn="ctr">
              <a:solidFill>
                <a:schemeClr val="tx1"/>
              </a:solidFill>
              <a:prstDash val="solid"/>
              <a:round/>
              <a:headEnd type="none" w="med" len="med"/>
              <a:tailEnd type="none" w="med" len="lg"/>
            </a:ln>
            <a:effectLst/>
          </p:spPr>
        </p:cxnSp>
        <p:cxnSp>
          <p:nvCxnSpPr>
            <p:cNvPr id="22" name="直接连接符 21"/>
            <p:cNvCxnSpPr/>
            <p:nvPr/>
          </p:nvCxnSpPr>
          <p:spPr bwMode="auto">
            <a:xfrm>
              <a:off x="7207250" y="6330950"/>
              <a:ext cx="546100" cy="0"/>
            </a:xfrm>
            <a:prstGeom prst="line">
              <a:avLst/>
            </a:prstGeom>
            <a:noFill/>
            <a:ln w="31750" cap="rnd" cmpd="sng" algn="ctr">
              <a:solidFill>
                <a:schemeClr val="tx1"/>
              </a:solidFill>
              <a:prstDash val="solid"/>
              <a:round/>
              <a:headEnd type="none" w="med" len="med"/>
              <a:tailEnd type="none" w="med" len="lg"/>
            </a:ln>
            <a:effectLst/>
          </p:spPr>
        </p:cxnSp>
      </p:grpSp>
      <p:sp>
        <p:nvSpPr>
          <p:cNvPr id="786447" name="Line 15"/>
          <p:cNvSpPr>
            <a:spLocks noChangeShapeType="1"/>
          </p:cNvSpPr>
          <p:nvPr/>
        </p:nvSpPr>
        <p:spPr bwMode="auto">
          <a:xfrm>
            <a:off x="7034213" y="534988"/>
            <a:ext cx="14287" cy="6256337"/>
          </a:xfrm>
          <a:prstGeom prst="line">
            <a:avLst/>
          </a:prstGeom>
          <a:noFill/>
          <a:ln w="12700">
            <a:solidFill>
              <a:srgbClr val="FF0000"/>
            </a:solidFill>
            <a:prstDash val="dash"/>
            <a:round/>
            <a:headEnd/>
            <a:tailEnd type="none" w="med" len="lg"/>
          </a:ln>
          <a:effectLst/>
        </p:spPr>
        <p:txBody>
          <a:bodyPr wrap="none"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9155" name="Text Box 3"/>
          <p:cNvSpPr txBox="1">
            <a:spLocks noChangeArrowheads="1"/>
          </p:cNvSpPr>
          <p:nvPr/>
        </p:nvSpPr>
        <p:spPr bwMode="auto">
          <a:xfrm>
            <a:off x="98425" y="2027238"/>
            <a:ext cx="611188" cy="2781300"/>
          </a:xfrm>
          <a:prstGeom prst="rect">
            <a:avLst/>
          </a:prstGeom>
          <a:noFill/>
          <a:ln w="28575" algn="ctr">
            <a:noFill/>
            <a:miter lim="800000"/>
            <a:headEnd/>
            <a:tailEnd type="none" w="med" len="lg"/>
          </a:ln>
          <a:effectLst/>
        </p:spPr>
        <p:txBody>
          <a:bodyPr vert="eaVert">
            <a:spAutoFit/>
          </a:bodyPr>
          <a:lstStyle/>
          <a:p>
            <a:pPr>
              <a:spcBef>
                <a:spcPct val="50000"/>
              </a:spcBef>
            </a:pPr>
            <a:r>
              <a:rPr lang="en-US" altLang="zh-CN" sz="2800" b="1">
                <a:solidFill>
                  <a:srgbClr val="006600"/>
                </a:solidFill>
              </a:rPr>
              <a:t>8088 </a:t>
            </a:r>
            <a:r>
              <a:rPr lang="zh-CN" altLang="en-US" sz="2800" b="1">
                <a:solidFill>
                  <a:srgbClr val="006600"/>
                </a:solidFill>
              </a:rPr>
              <a:t>基本时序</a:t>
            </a:r>
          </a:p>
        </p:txBody>
      </p:sp>
      <p:pic>
        <p:nvPicPr>
          <p:cNvPr id="689157" name="Picture 5"/>
          <p:cNvPicPr>
            <a:picLocks noChangeAspect="1" noChangeArrowheads="1"/>
          </p:cNvPicPr>
          <p:nvPr/>
        </p:nvPicPr>
        <p:blipFill>
          <a:blip r:embed="rId2" cstate="print"/>
          <a:srcRect/>
          <a:stretch>
            <a:fillRect/>
          </a:stretch>
        </p:blipFill>
        <p:spPr bwMode="auto">
          <a:xfrm>
            <a:off x="762000" y="61913"/>
            <a:ext cx="7951788" cy="6705600"/>
          </a:xfrm>
          <a:prstGeom prst="rect">
            <a:avLst/>
          </a:prstGeom>
          <a:noFill/>
          <a:ln w="28575" algn="ctr">
            <a:noFill/>
            <a:miter lim="800000"/>
            <a:headEnd/>
            <a:tailEnd type="none" w="med" len="lg"/>
          </a:ln>
          <a:effectLst/>
        </p:spPr>
      </p:pic>
      <p:sp>
        <p:nvSpPr>
          <p:cNvPr id="689158" name="Line 6"/>
          <p:cNvSpPr>
            <a:spLocks noChangeShapeType="1"/>
          </p:cNvSpPr>
          <p:nvPr/>
        </p:nvSpPr>
        <p:spPr bwMode="auto">
          <a:xfrm>
            <a:off x="1957388" y="525463"/>
            <a:ext cx="14287" cy="6256337"/>
          </a:xfrm>
          <a:prstGeom prst="line">
            <a:avLst/>
          </a:prstGeom>
          <a:noFill/>
          <a:ln w="19050">
            <a:solidFill>
              <a:srgbClr val="0000FF"/>
            </a:solidFill>
            <a:prstDash val="dash"/>
            <a:round/>
            <a:headEnd/>
            <a:tailEnd type="none" w="med" len="lg"/>
          </a:ln>
          <a:effectLst/>
        </p:spPr>
        <p:txBody>
          <a:bodyPr wrap="none" anchor="ctr"/>
          <a:lstStyle/>
          <a:p>
            <a:endParaRPr lang="zh-CN" altLang="en-US"/>
          </a:p>
        </p:txBody>
      </p:sp>
      <p:sp>
        <p:nvSpPr>
          <p:cNvPr id="689159" name="Line 7"/>
          <p:cNvSpPr>
            <a:spLocks noChangeShapeType="1"/>
          </p:cNvSpPr>
          <p:nvPr/>
        </p:nvSpPr>
        <p:spPr bwMode="auto">
          <a:xfrm>
            <a:off x="2581275" y="525463"/>
            <a:ext cx="14288" cy="6256337"/>
          </a:xfrm>
          <a:prstGeom prst="line">
            <a:avLst/>
          </a:prstGeom>
          <a:noFill/>
          <a:ln w="12700">
            <a:solidFill>
              <a:srgbClr val="FF0000"/>
            </a:solidFill>
            <a:prstDash val="dash"/>
            <a:round/>
            <a:headEnd/>
            <a:tailEnd type="none" w="med" len="lg"/>
          </a:ln>
          <a:effectLst/>
        </p:spPr>
        <p:txBody>
          <a:bodyPr wrap="none" anchor="ctr"/>
          <a:lstStyle/>
          <a:p>
            <a:endParaRPr lang="zh-CN" altLang="en-US"/>
          </a:p>
        </p:txBody>
      </p:sp>
      <p:sp>
        <p:nvSpPr>
          <p:cNvPr id="689160" name="Line 8"/>
          <p:cNvSpPr>
            <a:spLocks noChangeShapeType="1"/>
          </p:cNvSpPr>
          <p:nvPr/>
        </p:nvSpPr>
        <p:spPr bwMode="auto">
          <a:xfrm>
            <a:off x="3175000" y="544513"/>
            <a:ext cx="14288" cy="6256337"/>
          </a:xfrm>
          <a:prstGeom prst="line">
            <a:avLst/>
          </a:prstGeom>
          <a:noFill/>
          <a:ln w="12700">
            <a:solidFill>
              <a:srgbClr val="FF0000"/>
            </a:solidFill>
            <a:prstDash val="dash"/>
            <a:round/>
            <a:headEnd/>
            <a:tailEnd type="none" w="med" len="lg"/>
          </a:ln>
          <a:effectLst/>
        </p:spPr>
        <p:txBody>
          <a:bodyPr wrap="none" anchor="ctr"/>
          <a:lstStyle/>
          <a:p>
            <a:endParaRPr lang="zh-CN" altLang="en-US"/>
          </a:p>
        </p:txBody>
      </p:sp>
      <p:sp>
        <p:nvSpPr>
          <p:cNvPr id="689161" name="Line 9"/>
          <p:cNvSpPr>
            <a:spLocks noChangeShapeType="1"/>
          </p:cNvSpPr>
          <p:nvPr/>
        </p:nvSpPr>
        <p:spPr bwMode="auto">
          <a:xfrm>
            <a:off x="3765550" y="525463"/>
            <a:ext cx="14288" cy="6256337"/>
          </a:xfrm>
          <a:prstGeom prst="line">
            <a:avLst/>
          </a:prstGeom>
          <a:noFill/>
          <a:ln w="12700">
            <a:solidFill>
              <a:srgbClr val="FF0000"/>
            </a:solidFill>
            <a:prstDash val="dash"/>
            <a:round/>
            <a:headEnd/>
            <a:tailEnd type="none" w="med" len="lg"/>
          </a:ln>
          <a:effectLst/>
        </p:spPr>
        <p:txBody>
          <a:bodyPr wrap="none" anchor="ctr"/>
          <a:lstStyle/>
          <a:p>
            <a:endParaRPr lang="zh-CN" altLang="en-US"/>
          </a:p>
        </p:txBody>
      </p:sp>
      <p:sp>
        <p:nvSpPr>
          <p:cNvPr id="689162" name="Line 10"/>
          <p:cNvSpPr>
            <a:spLocks noChangeShapeType="1"/>
          </p:cNvSpPr>
          <p:nvPr/>
        </p:nvSpPr>
        <p:spPr bwMode="auto">
          <a:xfrm>
            <a:off x="4305300" y="525463"/>
            <a:ext cx="14288" cy="6256337"/>
          </a:xfrm>
          <a:prstGeom prst="line">
            <a:avLst/>
          </a:prstGeom>
          <a:noFill/>
          <a:ln w="12700">
            <a:solidFill>
              <a:srgbClr val="FF0000"/>
            </a:solidFill>
            <a:prstDash val="dash"/>
            <a:round/>
            <a:headEnd/>
            <a:tailEnd type="none" w="med" len="lg"/>
          </a:ln>
          <a:effectLst/>
        </p:spPr>
        <p:txBody>
          <a:bodyPr wrap="none" anchor="ctr"/>
          <a:lstStyle/>
          <a:p>
            <a:endParaRPr lang="zh-CN" altLang="en-US"/>
          </a:p>
        </p:txBody>
      </p:sp>
      <p:sp>
        <p:nvSpPr>
          <p:cNvPr id="689163" name="Line 11"/>
          <p:cNvSpPr>
            <a:spLocks noChangeShapeType="1"/>
          </p:cNvSpPr>
          <p:nvPr/>
        </p:nvSpPr>
        <p:spPr bwMode="auto">
          <a:xfrm>
            <a:off x="4867275" y="544513"/>
            <a:ext cx="14288" cy="6256337"/>
          </a:xfrm>
          <a:prstGeom prst="line">
            <a:avLst/>
          </a:prstGeom>
          <a:noFill/>
          <a:ln w="19050">
            <a:solidFill>
              <a:srgbClr val="0000FF"/>
            </a:solidFill>
            <a:prstDash val="dash"/>
            <a:round/>
            <a:headEnd/>
            <a:tailEnd type="none" w="med" len="lg"/>
          </a:ln>
          <a:effectLst/>
        </p:spPr>
        <p:txBody>
          <a:bodyPr wrap="none" anchor="ctr"/>
          <a:lstStyle/>
          <a:p>
            <a:endParaRPr lang="zh-CN" altLang="en-US"/>
          </a:p>
        </p:txBody>
      </p:sp>
      <p:sp>
        <p:nvSpPr>
          <p:cNvPr id="689164" name="Line 12"/>
          <p:cNvSpPr>
            <a:spLocks noChangeShapeType="1"/>
          </p:cNvSpPr>
          <p:nvPr/>
        </p:nvSpPr>
        <p:spPr bwMode="auto">
          <a:xfrm>
            <a:off x="5457825" y="534988"/>
            <a:ext cx="14288" cy="6256337"/>
          </a:xfrm>
          <a:prstGeom prst="line">
            <a:avLst/>
          </a:prstGeom>
          <a:noFill/>
          <a:ln w="12700">
            <a:solidFill>
              <a:srgbClr val="FF0000"/>
            </a:solidFill>
            <a:prstDash val="dash"/>
            <a:round/>
            <a:headEnd/>
            <a:tailEnd type="none" w="med" len="lg"/>
          </a:ln>
          <a:effectLst/>
        </p:spPr>
        <p:txBody>
          <a:bodyPr wrap="none" anchor="ctr"/>
          <a:lstStyle/>
          <a:p>
            <a:endParaRPr lang="zh-CN" altLang="en-US"/>
          </a:p>
        </p:txBody>
      </p:sp>
      <p:sp>
        <p:nvSpPr>
          <p:cNvPr id="689165" name="Line 13"/>
          <p:cNvSpPr>
            <a:spLocks noChangeShapeType="1"/>
          </p:cNvSpPr>
          <p:nvPr/>
        </p:nvSpPr>
        <p:spPr bwMode="auto">
          <a:xfrm>
            <a:off x="6048375" y="544513"/>
            <a:ext cx="14288" cy="6256337"/>
          </a:xfrm>
          <a:prstGeom prst="line">
            <a:avLst/>
          </a:prstGeom>
          <a:noFill/>
          <a:ln w="12700">
            <a:solidFill>
              <a:srgbClr val="FF0000"/>
            </a:solidFill>
            <a:prstDash val="dash"/>
            <a:round/>
            <a:headEnd/>
            <a:tailEnd type="none" w="med" len="lg"/>
          </a:ln>
          <a:effectLst/>
        </p:spPr>
        <p:txBody>
          <a:bodyPr wrap="none" anchor="ctr"/>
          <a:lstStyle/>
          <a:p>
            <a:endParaRPr lang="zh-CN" altLang="en-US"/>
          </a:p>
        </p:txBody>
      </p:sp>
      <p:sp>
        <p:nvSpPr>
          <p:cNvPr id="689166" name="Line 14"/>
          <p:cNvSpPr>
            <a:spLocks noChangeShapeType="1"/>
          </p:cNvSpPr>
          <p:nvPr/>
        </p:nvSpPr>
        <p:spPr bwMode="auto">
          <a:xfrm>
            <a:off x="6662738" y="530225"/>
            <a:ext cx="14287" cy="6256338"/>
          </a:xfrm>
          <a:prstGeom prst="line">
            <a:avLst/>
          </a:prstGeom>
          <a:noFill/>
          <a:ln w="12700">
            <a:solidFill>
              <a:srgbClr val="FF0000"/>
            </a:solidFill>
            <a:prstDash val="dash"/>
            <a:round/>
            <a:headEnd/>
            <a:tailEnd type="none" w="med" len="lg"/>
          </a:ln>
          <a:effectLst/>
        </p:spPr>
        <p:txBody>
          <a:bodyPr wrap="none" anchor="ctr"/>
          <a:lstStyle/>
          <a:p>
            <a:endParaRPr lang="zh-CN" altLang="en-US"/>
          </a:p>
        </p:txBody>
      </p:sp>
      <p:sp>
        <p:nvSpPr>
          <p:cNvPr id="689168" name="Line 16"/>
          <p:cNvSpPr>
            <a:spLocks noChangeShapeType="1"/>
          </p:cNvSpPr>
          <p:nvPr/>
        </p:nvSpPr>
        <p:spPr bwMode="auto">
          <a:xfrm>
            <a:off x="7829550" y="534988"/>
            <a:ext cx="14288" cy="6256337"/>
          </a:xfrm>
          <a:prstGeom prst="line">
            <a:avLst/>
          </a:prstGeom>
          <a:noFill/>
          <a:ln w="12700">
            <a:solidFill>
              <a:srgbClr val="FF0000"/>
            </a:solidFill>
            <a:prstDash val="dash"/>
            <a:round/>
            <a:headEnd/>
            <a:tailEnd type="none" w="med" len="lg"/>
          </a:ln>
          <a:effectLst/>
        </p:spPr>
        <p:txBody>
          <a:bodyPr wrap="none" anchor="ctr"/>
          <a:lstStyle/>
          <a:p>
            <a:endParaRPr lang="zh-CN" altLang="en-US"/>
          </a:p>
        </p:txBody>
      </p:sp>
      <p:sp>
        <p:nvSpPr>
          <p:cNvPr id="19" name="矩形 18"/>
          <p:cNvSpPr/>
          <p:nvPr/>
        </p:nvSpPr>
        <p:spPr bwMode="auto">
          <a:xfrm>
            <a:off x="7092950" y="6299200"/>
            <a:ext cx="381000" cy="488950"/>
          </a:xfrm>
          <a:prstGeom prst="rect">
            <a:avLst/>
          </a:prstGeom>
          <a:solidFill>
            <a:schemeClr val="bg1"/>
          </a:solid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cxnSp>
        <p:nvCxnSpPr>
          <p:cNvPr id="16" name="直接连接符 15"/>
          <p:cNvCxnSpPr/>
          <p:nvPr/>
        </p:nvCxnSpPr>
        <p:spPr bwMode="auto">
          <a:xfrm>
            <a:off x="6788150" y="6718217"/>
            <a:ext cx="501050" cy="0"/>
          </a:xfrm>
          <a:prstGeom prst="line">
            <a:avLst/>
          </a:prstGeom>
          <a:noFill/>
          <a:ln w="34925" cap="rnd" cmpd="sng" algn="ctr">
            <a:solidFill>
              <a:schemeClr val="tx1"/>
            </a:solidFill>
            <a:prstDash val="solid"/>
            <a:round/>
            <a:headEnd type="none" w="med" len="med"/>
            <a:tailEnd type="none" w="med" len="lg"/>
          </a:ln>
          <a:effectLst/>
        </p:spPr>
      </p:cxnSp>
      <p:cxnSp>
        <p:nvCxnSpPr>
          <p:cNvPr id="17" name="直接连接符 16"/>
          <p:cNvCxnSpPr/>
          <p:nvPr/>
        </p:nvCxnSpPr>
        <p:spPr bwMode="auto">
          <a:xfrm rot="5400000" flipH="1" flipV="1">
            <a:off x="7175241" y="6495791"/>
            <a:ext cx="336467" cy="108550"/>
          </a:xfrm>
          <a:prstGeom prst="line">
            <a:avLst/>
          </a:prstGeom>
          <a:noFill/>
          <a:ln w="34925" cap="rnd" cmpd="sng" algn="ctr">
            <a:solidFill>
              <a:schemeClr val="tx1"/>
            </a:solidFill>
            <a:prstDash val="solid"/>
            <a:round/>
            <a:headEnd type="none" w="med" len="med"/>
            <a:tailEnd type="none" w="med" len="lg"/>
          </a:ln>
          <a:effectLst/>
        </p:spPr>
      </p:cxnSp>
      <p:cxnSp>
        <p:nvCxnSpPr>
          <p:cNvPr id="18" name="直接连接符 17"/>
          <p:cNvCxnSpPr/>
          <p:nvPr/>
        </p:nvCxnSpPr>
        <p:spPr bwMode="auto">
          <a:xfrm>
            <a:off x="7404100" y="6381750"/>
            <a:ext cx="546100" cy="0"/>
          </a:xfrm>
          <a:prstGeom prst="line">
            <a:avLst/>
          </a:prstGeom>
          <a:noFill/>
          <a:ln w="34925" cap="rnd" cmpd="sng" algn="ctr">
            <a:solidFill>
              <a:schemeClr val="tx1"/>
            </a:solidFill>
            <a:prstDash val="solid"/>
            <a:round/>
            <a:headEnd type="none" w="med" len="med"/>
            <a:tailEnd type="none" w="med" len="lg"/>
          </a:ln>
          <a:effectLst/>
        </p:spPr>
      </p:cxnSp>
      <p:sp>
        <p:nvSpPr>
          <p:cNvPr id="689167" name="Line 15"/>
          <p:cNvSpPr>
            <a:spLocks noChangeShapeType="1"/>
          </p:cNvSpPr>
          <p:nvPr/>
        </p:nvSpPr>
        <p:spPr bwMode="auto">
          <a:xfrm>
            <a:off x="7234238" y="534988"/>
            <a:ext cx="14287" cy="6256337"/>
          </a:xfrm>
          <a:prstGeom prst="line">
            <a:avLst/>
          </a:prstGeom>
          <a:noFill/>
          <a:ln w="12700">
            <a:solidFill>
              <a:srgbClr val="FF0000"/>
            </a:solidFill>
            <a:prstDash val="dash"/>
            <a:round/>
            <a:headEnd/>
            <a:tailEnd type="none" w="med" len="lg"/>
          </a:ln>
          <a:effectLst/>
        </p:spPr>
        <p:txBody>
          <a:bodyPr wrap="none"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9" name="Rectangle 3"/>
          <p:cNvSpPr>
            <a:spLocks noGrp="1" noChangeArrowheads="1"/>
          </p:cNvSpPr>
          <p:nvPr>
            <p:ph type="title"/>
          </p:nvPr>
        </p:nvSpPr>
        <p:spPr>
          <a:xfrm>
            <a:off x="323850" y="333375"/>
            <a:ext cx="8712770" cy="1027113"/>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8086/8088   </a:t>
            </a:r>
            <a:r>
              <a:rPr lang="en-US" altLang="zh-CN" sz="2400" b="1" dirty="0" smtClean="0">
                <a:solidFill>
                  <a:srgbClr val="006600"/>
                </a:solidFill>
                <a:ea typeface="黑体" pitchFamily="2" charset="-122"/>
              </a:rPr>
              <a:t>2.1.5 </a:t>
            </a:r>
            <a:r>
              <a:rPr lang="zh-CN" altLang="en-US" sz="2400" b="1" dirty="0">
                <a:solidFill>
                  <a:srgbClr val="006600"/>
                </a:solidFill>
                <a:ea typeface="黑体" pitchFamily="2" charset="-122"/>
              </a:rPr>
              <a:t>工作时序</a:t>
            </a:r>
            <a:r>
              <a:rPr lang="en-US" altLang="zh-CN" sz="2400" b="1" dirty="0" smtClean="0">
                <a:solidFill>
                  <a:srgbClr val="006600"/>
                </a:solidFill>
                <a:latin typeface="宋体" pitchFamily="2" charset="-122"/>
              </a:rPr>
              <a:t>:</a:t>
            </a:r>
            <a:r>
              <a:rPr lang="zh-CN" altLang="en-US" sz="2400" b="1" dirty="0">
                <a:solidFill>
                  <a:srgbClr val="006600"/>
                </a:solidFill>
                <a:ea typeface="黑体" pitchFamily="2" charset="-122"/>
              </a:rPr>
              <a:t>中断响应周期</a:t>
            </a:r>
          </a:p>
        </p:txBody>
      </p:sp>
      <p:sp>
        <p:nvSpPr>
          <p:cNvPr id="9" name="灯片编号占位符 4"/>
          <p:cNvSpPr>
            <a:spLocks noGrp="1"/>
          </p:cNvSpPr>
          <p:nvPr>
            <p:ph type="sldNum" sz="quarter" idx="11"/>
          </p:nvPr>
        </p:nvSpPr>
        <p:spPr/>
        <p:txBody>
          <a:bodyPr/>
          <a:lstStyle/>
          <a:p>
            <a:fld id="{D82A139B-64D1-4BC5-AC84-4FE61928531D}" type="slidenum">
              <a:rPr lang="zh-CN" altLang="en-US"/>
              <a:pPr/>
              <a:t>39</a:t>
            </a:fld>
            <a:endParaRPr lang="en-US" altLang="zh-CN"/>
          </a:p>
        </p:txBody>
      </p:sp>
      <p:pic>
        <p:nvPicPr>
          <p:cNvPr id="787629" name="Picture 173"/>
          <p:cNvPicPr>
            <a:picLocks noChangeAspect="1" noChangeArrowheads="1"/>
          </p:cNvPicPr>
          <p:nvPr/>
        </p:nvPicPr>
        <p:blipFill>
          <a:blip r:embed="rId2" cstate="print"/>
          <a:srcRect b="8717"/>
          <a:stretch>
            <a:fillRect/>
          </a:stretch>
        </p:blipFill>
        <p:spPr bwMode="auto">
          <a:xfrm>
            <a:off x="1003300" y="1293813"/>
            <a:ext cx="6797675" cy="3840162"/>
          </a:xfrm>
          <a:prstGeom prst="rect">
            <a:avLst/>
          </a:prstGeom>
          <a:noFill/>
          <a:ln w="28575" algn="ctr">
            <a:noFill/>
            <a:miter lim="800000"/>
            <a:headEnd/>
            <a:tailEnd type="none" w="med" len="lg"/>
          </a:ln>
          <a:effectLst/>
        </p:spPr>
      </p:pic>
      <p:sp>
        <p:nvSpPr>
          <p:cNvPr id="787625" name="AutoShape 169">
            <a:hlinkClick r:id="" action="ppaction://hlinkshowjump?jump=lastslideviewed" highlightClick="1"/>
          </p:cNvPr>
          <p:cNvSpPr>
            <a:spLocks noChangeArrowheads="1"/>
          </p:cNvSpPr>
          <p:nvPr/>
        </p:nvSpPr>
        <p:spPr bwMode="auto">
          <a:xfrm>
            <a:off x="7884460" y="5518787"/>
            <a:ext cx="433388" cy="431800"/>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787627" name="Line 171"/>
          <p:cNvSpPr>
            <a:spLocks noChangeShapeType="1"/>
          </p:cNvSpPr>
          <p:nvPr/>
        </p:nvSpPr>
        <p:spPr bwMode="auto">
          <a:xfrm>
            <a:off x="6858000" y="3335338"/>
            <a:ext cx="0" cy="1839912"/>
          </a:xfrm>
          <a:prstGeom prst="line">
            <a:avLst/>
          </a:prstGeom>
          <a:noFill/>
          <a:ln w="28575">
            <a:solidFill>
              <a:srgbClr val="FF0000"/>
            </a:solidFill>
            <a:round/>
            <a:headEnd/>
            <a:tailEnd type="none" w="med" len="lg"/>
          </a:ln>
          <a:effectLst/>
        </p:spPr>
        <p:txBody>
          <a:bodyPr wrap="none" anchor="ctr"/>
          <a:lstStyle/>
          <a:p>
            <a:endParaRPr lang="zh-CN" altLang="en-US"/>
          </a:p>
        </p:txBody>
      </p:sp>
      <p:sp>
        <p:nvSpPr>
          <p:cNvPr id="787630" name="Freeform 174"/>
          <p:cNvSpPr>
            <a:spLocks/>
          </p:cNvSpPr>
          <p:nvPr/>
        </p:nvSpPr>
        <p:spPr bwMode="auto">
          <a:xfrm>
            <a:off x="5522913" y="3532188"/>
            <a:ext cx="395287" cy="941387"/>
          </a:xfrm>
          <a:custGeom>
            <a:avLst/>
            <a:gdLst/>
            <a:ahLst/>
            <a:cxnLst>
              <a:cxn ang="0">
                <a:pos x="0" y="102"/>
              </a:cxn>
              <a:cxn ang="0">
                <a:pos x="203" y="48"/>
              </a:cxn>
              <a:cxn ang="0">
                <a:pos x="78" y="390"/>
              </a:cxn>
              <a:cxn ang="0">
                <a:pos x="249" y="593"/>
              </a:cxn>
            </a:cxnLst>
            <a:rect l="0" t="0" r="r" b="b"/>
            <a:pathLst>
              <a:path w="249" h="593">
                <a:moveTo>
                  <a:pt x="0" y="102"/>
                </a:moveTo>
                <a:cubicBezTo>
                  <a:pt x="95" y="51"/>
                  <a:pt x="190" y="0"/>
                  <a:pt x="203" y="48"/>
                </a:cubicBezTo>
                <a:cubicBezTo>
                  <a:pt x="216" y="96"/>
                  <a:pt x="70" y="299"/>
                  <a:pt x="78" y="390"/>
                </a:cubicBezTo>
                <a:cubicBezTo>
                  <a:pt x="86" y="481"/>
                  <a:pt x="167" y="537"/>
                  <a:pt x="249" y="593"/>
                </a:cubicBezTo>
              </a:path>
            </a:pathLst>
          </a:custGeom>
          <a:noFill/>
          <a:ln w="28575" cap="flat" cmpd="sng">
            <a:solidFill>
              <a:srgbClr val="FF0000"/>
            </a:solidFill>
            <a:prstDash val="solid"/>
            <a:round/>
            <a:headEnd type="none" w="med" len="med"/>
            <a:tailEnd type="triangle" w="med" len="lg"/>
          </a:ln>
          <a:effectLst/>
        </p:spPr>
        <p:txBody>
          <a:bodyPr wrap="none" anchor="ctr"/>
          <a:lstStyle/>
          <a:p>
            <a:endParaRPr lang="zh-CN" altLang="en-US"/>
          </a:p>
        </p:txBody>
      </p:sp>
      <p:sp>
        <p:nvSpPr>
          <p:cNvPr id="787631" name="Text Box 175"/>
          <p:cNvSpPr txBox="1">
            <a:spLocks noChangeArrowheads="1"/>
          </p:cNvSpPr>
          <p:nvPr/>
        </p:nvSpPr>
        <p:spPr bwMode="auto">
          <a:xfrm>
            <a:off x="1717675" y="5556250"/>
            <a:ext cx="5473700"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sz="2400" b="1"/>
              <a:t>Interrupt Acknowledge Sequence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5" name="Rectangle 3"/>
          <p:cNvSpPr>
            <a:spLocks noGrp="1" noChangeArrowheads="1"/>
          </p:cNvSpPr>
          <p:nvPr>
            <p:ph type="title"/>
          </p:nvPr>
        </p:nvSpPr>
        <p:spPr>
          <a:xfrm>
            <a:off x="323850" y="333375"/>
            <a:ext cx="8351838" cy="1027113"/>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 </a:t>
            </a:r>
            <a:r>
              <a:rPr lang="en-US" altLang="zh-CN" sz="2800" b="1" dirty="0">
                <a:solidFill>
                  <a:srgbClr val="00007D"/>
                </a:solidFill>
                <a:ea typeface="黑体" pitchFamily="2" charset="-122"/>
              </a:rPr>
              <a:t>8086/8088</a:t>
            </a:r>
            <a:r>
              <a:rPr lang="zh-CN" altLang="en-US" sz="2800" b="1" dirty="0">
                <a:solidFill>
                  <a:srgbClr val="00007D"/>
                </a:solidFill>
                <a:ea typeface="黑体" pitchFamily="2" charset="-122"/>
              </a:rPr>
              <a:t/>
            </a:r>
            <a:br>
              <a:rPr lang="zh-CN" altLang="en-US" sz="2800" b="1" dirty="0">
                <a:solidFill>
                  <a:srgbClr val="00007D"/>
                </a:solidFill>
                <a:ea typeface="黑体" pitchFamily="2" charset="-122"/>
              </a:rPr>
            </a:br>
            <a:r>
              <a:rPr lang="zh-CN" altLang="en-US" sz="2800" b="1" dirty="0">
                <a:solidFill>
                  <a:srgbClr val="00007D"/>
                </a:solidFill>
                <a:ea typeface="黑体" pitchFamily="2" charset="-122"/>
              </a:rPr>
              <a:t>      </a:t>
            </a:r>
            <a:r>
              <a:rPr lang="en-US" altLang="zh-CN" sz="2800" b="1" dirty="0">
                <a:solidFill>
                  <a:srgbClr val="006600"/>
                </a:solidFill>
                <a:ea typeface="黑体" pitchFamily="2" charset="-122"/>
              </a:rPr>
              <a:t>2.1.1 8086/8088</a:t>
            </a:r>
            <a:r>
              <a:rPr lang="zh-CN" altLang="en-US" sz="2800" b="1" dirty="0">
                <a:solidFill>
                  <a:srgbClr val="006600"/>
                </a:solidFill>
                <a:ea typeface="黑体" pitchFamily="2" charset="-122"/>
              </a:rPr>
              <a:t>处理器功能特性</a:t>
            </a:r>
            <a:endParaRPr lang="zh-CN" altLang="en-US" sz="2800" b="1" dirty="0">
              <a:solidFill>
                <a:srgbClr val="FF6600"/>
              </a:solidFill>
              <a:ea typeface="黑体" pitchFamily="2" charset="-122"/>
            </a:endParaRPr>
          </a:p>
        </p:txBody>
      </p:sp>
      <p:sp>
        <p:nvSpPr>
          <p:cNvPr id="5" name="灯片编号占位符 4"/>
          <p:cNvSpPr>
            <a:spLocks noGrp="1"/>
          </p:cNvSpPr>
          <p:nvPr>
            <p:ph type="sldNum" sz="quarter" idx="11"/>
          </p:nvPr>
        </p:nvSpPr>
        <p:spPr/>
        <p:txBody>
          <a:bodyPr/>
          <a:lstStyle/>
          <a:p>
            <a:fld id="{2EA4BF30-FB16-4339-AA99-61DC349AD07D}" type="slidenum">
              <a:rPr lang="zh-CN" altLang="en-US"/>
              <a:pPr/>
              <a:t>4</a:t>
            </a:fld>
            <a:endParaRPr lang="en-US" altLang="zh-CN"/>
          </a:p>
        </p:txBody>
      </p:sp>
      <p:pic>
        <p:nvPicPr>
          <p:cNvPr id="776198" name="Picture 6"/>
          <p:cNvPicPr>
            <a:picLocks noChangeAspect="1" noChangeArrowheads="1"/>
          </p:cNvPicPr>
          <p:nvPr/>
        </p:nvPicPr>
        <p:blipFill>
          <a:blip r:embed="rId2" cstate="print"/>
          <a:srcRect/>
          <a:stretch>
            <a:fillRect/>
          </a:stretch>
        </p:blipFill>
        <p:spPr bwMode="auto">
          <a:xfrm>
            <a:off x="539750" y="1452563"/>
            <a:ext cx="8208963" cy="4640262"/>
          </a:xfrm>
          <a:prstGeom prst="rect">
            <a:avLst/>
          </a:prstGeom>
          <a:noFill/>
          <a:ln w="28575" algn="ctr">
            <a:noFill/>
            <a:miter lim="800000"/>
            <a:headEnd/>
            <a:tailEnd type="none" w="med" len="lg"/>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5" name="Rectangle 5"/>
          <p:cNvSpPr>
            <a:spLocks noGrp="1" noChangeArrowheads="1"/>
          </p:cNvSpPr>
          <p:nvPr>
            <p:ph type="title"/>
          </p:nvPr>
        </p:nvSpPr>
        <p:spPr>
          <a:xfrm>
            <a:off x="323850" y="333375"/>
            <a:ext cx="8351838" cy="574675"/>
          </a:xfrm>
          <a:noFill/>
          <a:ln/>
        </p:spPr>
        <p:txBody>
          <a:bodyPr anchor="t"/>
          <a:lstStyle/>
          <a:p>
            <a:r>
              <a:rPr lang="en-US" altLang="zh-CN" sz="2800" b="1" dirty="0">
                <a:solidFill>
                  <a:schemeClr val="bg2"/>
                </a:solidFill>
                <a:ea typeface="黑体" pitchFamily="2" charset="-122"/>
              </a:rPr>
              <a:t>2.1 </a:t>
            </a:r>
            <a:r>
              <a:rPr lang="zh-CN" altLang="en-US" sz="2800" b="1" dirty="0" smtClean="0">
                <a:solidFill>
                  <a:schemeClr val="bg2"/>
                </a:solidFill>
                <a:ea typeface="黑体" pitchFamily="2" charset="-122"/>
              </a:rPr>
              <a:t>单核处理器</a:t>
            </a:r>
            <a:r>
              <a:rPr lang="en-US" altLang="zh-CN" sz="2800" b="1" dirty="0" smtClean="0">
                <a:solidFill>
                  <a:schemeClr val="bg2"/>
                </a:solidFill>
                <a:ea typeface="黑体" pitchFamily="2" charset="-122"/>
              </a:rPr>
              <a:t>8086/8088</a:t>
            </a:r>
            <a:r>
              <a:rPr lang="zh-CN" altLang="en-US" sz="2800" b="1" dirty="0" smtClean="0">
                <a:solidFill>
                  <a:schemeClr val="bg2"/>
                </a:solidFill>
                <a:ea typeface="黑体" pitchFamily="2" charset="-122"/>
              </a:rPr>
              <a:t>     </a:t>
            </a:r>
            <a:r>
              <a:rPr lang="en-US" altLang="zh-CN" sz="2400" b="1" dirty="0" smtClean="0">
                <a:solidFill>
                  <a:srgbClr val="006600"/>
                </a:solidFill>
                <a:ea typeface="黑体" pitchFamily="2" charset="-122"/>
              </a:rPr>
              <a:t>2.1.6 </a:t>
            </a:r>
            <a:r>
              <a:rPr lang="zh-CN" altLang="en-US" sz="2400" b="1" dirty="0">
                <a:solidFill>
                  <a:srgbClr val="006600"/>
                </a:solidFill>
                <a:ea typeface="黑体" pitchFamily="2" charset="-122"/>
              </a:rPr>
              <a:t>系统总线的形成</a:t>
            </a:r>
          </a:p>
        </p:txBody>
      </p:sp>
      <p:sp>
        <p:nvSpPr>
          <p:cNvPr id="706567" name="Rectangle 7"/>
          <p:cNvSpPr>
            <a:spLocks noGrp="1" noChangeArrowheads="1"/>
          </p:cNvSpPr>
          <p:nvPr>
            <p:ph idx="1"/>
          </p:nvPr>
        </p:nvSpPr>
        <p:spPr>
          <a:xfrm>
            <a:off x="457200" y="1556740"/>
            <a:ext cx="8362950" cy="5040910"/>
          </a:xfrm>
          <a:noFill/>
          <a:ln/>
        </p:spPr>
        <p:txBody>
          <a:bodyPr/>
          <a:lstStyle/>
          <a:p>
            <a:pPr marL="444500" indent="-444500">
              <a:buSzTx/>
              <a:buFont typeface="Wingdings" pitchFamily="2" charset="2"/>
              <a:buAutoNum type="arabicPeriod"/>
            </a:pPr>
            <a:r>
              <a:rPr lang="zh-CN" altLang="en-US" sz="2800" b="1" dirty="0">
                <a:solidFill>
                  <a:schemeClr val="bg2"/>
                </a:solidFill>
              </a:rPr>
              <a:t>单向总线：单向三态门驱动器</a:t>
            </a:r>
            <a:r>
              <a:rPr lang="en-US" altLang="zh-CN" sz="2800" b="1" dirty="0">
                <a:solidFill>
                  <a:schemeClr val="bg2"/>
                </a:solidFill>
              </a:rPr>
              <a:t>74LS244</a:t>
            </a:r>
          </a:p>
          <a:p>
            <a:pPr marL="444500" indent="-444500">
              <a:buSzTx/>
              <a:buFont typeface="Wingdings" pitchFamily="2" charset="2"/>
              <a:buAutoNum type="arabicPeriod"/>
            </a:pPr>
            <a:r>
              <a:rPr lang="zh-CN" altLang="en-US" sz="2800" b="1" dirty="0">
                <a:solidFill>
                  <a:schemeClr val="bg2"/>
                </a:solidFill>
              </a:rPr>
              <a:t>双向总线：双向三态门驱动器</a:t>
            </a:r>
          </a:p>
          <a:p>
            <a:pPr marL="1162050" lvl="1" indent="-538163">
              <a:buClr>
                <a:srgbClr val="008000"/>
              </a:buClr>
              <a:buSzTx/>
              <a:buFont typeface="Wingdings" pitchFamily="2" charset="2"/>
              <a:buAutoNum type="circleNumDbPlain"/>
            </a:pPr>
            <a:r>
              <a:rPr lang="en-US" altLang="zh-CN" b="1" dirty="0">
                <a:solidFill>
                  <a:srgbClr val="008000"/>
                </a:solidFill>
                <a:latin typeface="Times New Roman" pitchFamily="18" charset="0"/>
              </a:rPr>
              <a:t>8286</a:t>
            </a:r>
          </a:p>
          <a:p>
            <a:pPr marL="1162050" lvl="1" indent="-538163">
              <a:buClr>
                <a:srgbClr val="008000"/>
              </a:buClr>
              <a:buSzTx/>
              <a:buFont typeface="Wingdings" pitchFamily="2" charset="2"/>
              <a:buAutoNum type="circleNumDbPlain"/>
            </a:pPr>
            <a:r>
              <a:rPr lang="en-US" altLang="zh-CN" b="1" dirty="0">
                <a:solidFill>
                  <a:srgbClr val="008000"/>
                </a:solidFill>
                <a:latin typeface="Times New Roman" pitchFamily="18" charset="0"/>
              </a:rPr>
              <a:t>8287</a:t>
            </a:r>
            <a:r>
              <a:rPr lang="zh-CN" altLang="en-US" b="1" dirty="0">
                <a:solidFill>
                  <a:srgbClr val="008000"/>
                </a:solidFill>
                <a:latin typeface="Times New Roman" pitchFamily="18" charset="0"/>
              </a:rPr>
              <a:t>（带反向）</a:t>
            </a:r>
          </a:p>
          <a:p>
            <a:pPr marL="1162050" lvl="1" indent="-538163">
              <a:buClr>
                <a:srgbClr val="008000"/>
              </a:buClr>
              <a:buSzTx/>
              <a:buFont typeface="Wingdings" pitchFamily="2" charset="2"/>
              <a:buAutoNum type="circleNumDbPlain"/>
            </a:pPr>
            <a:r>
              <a:rPr lang="en-US" altLang="zh-CN" b="1" dirty="0">
                <a:solidFill>
                  <a:srgbClr val="FF0000"/>
                </a:solidFill>
                <a:latin typeface="Times New Roman" pitchFamily="18" charset="0"/>
              </a:rPr>
              <a:t>74LS245</a:t>
            </a:r>
          </a:p>
          <a:p>
            <a:pPr marL="444500" indent="-444500">
              <a:buSzTx/>
              <a:buFont typeface="Wingdings" pitchFamily="2" charset="2"/>
              <a:buAutoNum type="arabicPeriod"/>
            </a:pPr>
            <a:r>
              <a:rPr lang="zh-CN" altLang="en-US" sz="2800" b="1" dirty="0">
                <a:solidFill>
                  <a:schemeClr val="bg2"/>
                </a:solidFill>
              </a:rPr>
              <a:t>带有三态输出的锁存器</a:t>
            </a:r>
          </a:p>
          <a:p>
            <a:pPr marL="1162050" lvl="1" indent="-538163">
              <a:buClr>
                <a:srgbClr val="008000"/>
              </a:buClr>
              <a:buSzTx/>
              <a:buFont typeface="Wingdings" pitchFamily="2" charset="2"/>
              <a:buAutoNum type="circleNumDbPlain"/>
            </a:pPr>
            <a:r>
              <a:rPr lang="en-US" altLang="zh-CN" b="1" dirty="0">
                <a:solidFill>
                  <a:srgbClr val="008000"/>
                </a:solidFill>
                <a:latin typeface="Times New Roman" pitchFamily="18" charset="0"/>
              </a:rPr>
              <a:t>8282</a:t>
            </a:r>
          </a:p>
          <a:p>
            <a:pPr marL="1162050" lvl="1" indent="-538163">
              <a:buClr>
                <a:srgbClr val="008000"/>
              </a:buClr>
              <a:buSzTx/>
              <a:buFont typeface="Wingdings" pitchFamily="2" charset="2"/>
              <a:buAutoNum type="circleNumDbPlain"/>
            </a:pPr>
            <a:r>
              <a:rPr lang="en-US" altLang="zh-CN" b="1" dirty="0">
                <a:solidFill>
                  <a:srgbClr val="008000"/>
                </a:solidFill>
                <a:latin typeface="Times New Roman" pitchFamily="18" charset="0"/>
              </a:rPr>
              <a:t>8283</a:t>
            </a:r>
            <a:r>
              <a:rPr lang="zh-CN" altLang="en-US" b="1" dirty="0">
                <a:solidFill>
                  <a:srgbClr val="008000"/>
                </a:solidFill>
                <a:latin typeface="Times New Roman" pitchFamily="18" charset="0"/>
              </a:rPr>
              <a:t>（带反向）</a:t>
            </a:r>
          </a:p>
          <a:p>
            <a:pPr marL="1162050" lvl="1" indent="-538163">
              <a:buClr>
                <a:srgbClr val="008000"/>
              </a:buClr>
              <a:buSzTx/>
              <a:buFont typeface="Wingdings" pitchFamily="2" charset="2"/>
              <a:buAutoNum type="circleNumDbPlain"/>
            </a:pPr>
            <a:r>
              <a:rPr lang="en-US" altLang="zh-CN" b="1" dirty="0">
                <a:solidFill>
                  <a:srgbClr val="FF0000"/>
                </a:solidFill>
                <a:latin typeface="Times New Roman" pitchFamily="18" charset="0"/>
              </a:rPr>
              <a:t>74LS373</a:t>
            </a:r>
            <a:r>
              <a:rPr lang="zh-CN" altLang="en-US" b="1" dirty="0">
                <a:solidFill>
                  <a:srgbClr val="008000"/>
                </a:solidFill>
                <a:latin typeface="Times New Roman" pitchFamily="18" charset="0"/>
              </a:rPr>
              <a:t>、</a:t>
            </a:r>
            <a:r>
              <a:rPr lang="en-US" altLang="zh-CN" b="1" dirty="0">
                <a:solidFill>
                  <a:srgbClr val="D60093"/>
                </a:solidFill>
                <a:latin typeface="Times New Roman" pitchFamily="18" charset="0"/>
              </a:rPr>
              <a:t>74LS374</a:t>
            </a:r>
          </a:p>
        </p:txBody>
      </p:sp>
      <p:sp>
        <p:nvSpPr>
          <p:cNvPr id="5" name="灯片编号占位符 4"/>
          <p:cNvSpPr>
            <a:spLocks noGrp="1"/>
          </p:cNvSpPr>
          <p:nvPr>
            <p:ph type="sldNum" sz="quarter" idx="11"/>
          </p:nvPr>
        </p:nvSpPr>
        <p:spPr/>
        <p:txBody>
          <a:bodyPr/>
          <a:lstStyle/>
          <a:p>
            <a:fld id="{C49CD913-DF0C-4775-B48F-E14FD566FBF7}" type="slidenum">
              <a:rPr lang="zh-CN" altLang="en-US"/>
              <a:pPr/>
              <a:t>40</a:t>
            </a:fld>
            <a:endParaRPr lang="en-US" altLang="zh-CN"/>
          </a:p>
        </p:txBody>
      </p:sp>
      <p:sp>
        <p:nvSpPr>
          <p:cNvPr id="3" name="矩形 2"/>
          <p:cNvSpPr/>
          <p:nvPr/>
        </p:nvSpPr>
        <p:spPr>
          <a:xfrm>
            <a:off x="457200" y="933321"/>
            <a:ext cx="2244524"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solidFill>
                  <a:srgbClr val="C00000"/>
                </a:solidFill>
                <a:effectLst/>
                <a:uLnTx/>
                <a:uFillTx/>
                <a:latin typeface="Arial"/>
                <a:ea typeface="楷体_GB2312" pitchFamily="49" charset="-122"/>
              </a:rPr>
              <a:t>使用的器件</a:t>
            </a:r>
            <a:endParaRPr kumimoji="0" lang="zh-CN" altLang="en-US" sz="1800" b="0" i="0" u="none" strike="noStrike" kern="0" cap="none" spc="0" normalizeH="0" baseline="0" noProof="0" dirty="0" smtClean="0">
              <a:ln>
                <a:noFill/>
              </a:ln>
              <a:solidFill>
                <a:sysClr val="windowText" lastClr="000000"/>
              </a:solidFill>
              <a:effectLst/>
              <a:uLnTx/>
              <a:uFillTx/>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5" name="Rectangle 5"/>
          <p:cNvSpPr>
            <a:spLocks noGrp="1" noChangeArrowheads="1"/>
          </p:cNvSpPr>
          <p:nvPr>
            <p:ph type="title"/>
          </p:nvPr>
        </p:nvSpPr>
        <p:spPr>
          <a:xfrm>
            <a:off x="323850" y="333375"/>
            <a:ext cx="8351838" cy="574675"/>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8086/8088</a:t>
            </a:r>
            <a:r>
              <a:rPr lang="zh-CN" altLang="en-US" sz="2800" b="1" dirty="0">
                <a:solidFill>
                  <a:srgbClr val="00007D"/>
                </a:solidFill>
                <a:ea typeface="黑体" pitchFamily="2" charset="-122"/>
              </a:rPr>
              <a:t>     </a:t>
            </a:r>
            <a:r>
              <a:rPr lang="en-US" altLang="zh-CN" sz="2400" b="1" dirty="0">
                <a:solidFill>
                  <a:srgbClr val="006600"/>
                </a:solidFill>
                <a:ea typeface="黑体" pitchFamily="2" charset="-122"/>
              </a:rPr>
              <a:t>2.1.6 </a:t>
            </a:r>
            <a:r>
              <a:rPr lang="zh-CN" altLang="en-US" sz="2400" b="1" dirty="0">
                <a:solidFill>
                  <a:srgbClr val="006600"/>
                </a:solidFill>
                <a:ea typeface="黑体" pitchFamily="2" charset="-122"/>
              </a:rPr>
              <a:t>系统总线的形成</a:t>
            </a:r>
          </a:p>
        </p:txBody>
      </p:sp>
      <p:sp>
        <p:nvSpPr>
          <p:cNvPr id="706567" name="Rectangle 7"/>
          <p:cNvSpPr>
            <a:spLocks noGrp="1" noChangeArrowheads="1"/>
          </p:cNvSpPr>
          <p:nvPr>
            <p:ph idx="1"/>
          </p:nvPr>
        </p:nvSpPr>
        <p:spPr>
          <a:xfrm>
            <a:off x="467430" y="908440"/>
            <a:ext cx="1954500" cy="432270"/>
          </a:xfrm>
          <a:noFill/>
          <a:ln w="9525">
            <a:noFill/>
            <a:miter lim="800000"/>
            <a:headEnd/>
            <a:tailEnd/>
          </a:ln>
          <a:effectLst/>
        </p:spPr>
        <p:txBody>
          <a:bodyPr vert="horz" wrap="square" lIns="91440" tIns="45720" rIns="91440" bIns="45720" numCol="1" anchor="t" anchorCtr="0" compatLnSpc="1">
            <a:prstTxWarp prst="textNoShape">
              <a:avLst/>
            </a:prstTxWarp>
          </a:bodyPr>
          <a:lstStyle/>
          <a:p>
            <a:pPr marL="0" indent="0" algn="ctr">
              <a:buClr>
                <a:srgbClr val="008000"/>
              </a:buClr>
              <a:buSzTx/>
              <a:buNone/>
            </a:pPr>
            <a:r>
              <a:rPr lang="en-US" altLang="zh-CN" sz="2000" b="1" smtClean="0"/>
              <a:t>74LS244</a:t>
            </a:r>
            <a:endParaRPr lang="en-US" altLang="zh-CN" sz="2000" b="1"/>
          </a:p>
        </p:txBody>
      </p:sp>
      <p:sp>
        <p:nvSpPr>
          <p:cNvPr id="5" name="灯片编号占位符 4"/>
          <p:cNvSpPr>
            <a:spLocks noGrp="1"/>
          </p:cNvSpPr>
          <p:nvPr>
            <p:ph type="sldNum" sz="quarter" idx="11"/>
          </p:nvPr>
        </p:nvSpPr>
        <p:spPr/>
        <p:txBody>
          <a:bodyPr/>
          <a:lstStyle/>
          <a:p>
            <a:fld id="{C49CD913-DF0C-4775-B48F-E14FD566FBF7}" type="slidenum">
              <a:rPr lang="zh-CN" altLang="en-US"/>
              <a:pPr/>
              <a:t>41</a:t>
            </a:fld>
            <a:endParaRPr lang="en-US" altLang="zh-CN"/>
          </a:p>
        </p:txBody>
      </p:sp>
      <p:sp>
        <p:nvSpPr>
          <p:cNvPr id="7" name="Rectangle 7"/>
          <p:cNvSpPr txBox="1">
            <a:spLocks noChangeArrowheads="1"/>
          </p:cNvSpPr>
          <p:nvPr/>
        </p:nvSpPr>
        <p:spPr bwMode="auto">
          <a:xfrm>
            <a:off x="4427980" y="836640"/>
            <a:ext cx="3528490" cy="3602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spcBef>
                <a:spcPct val="20000"/>
              </a:spcBef>
              <a:buClr>
                <a:srgbClr val="008000"/>
              </a:buClr>
            </a:pPr>
            <a:r>
              <a:rPr lang="en-US" altLang="zh-CN" sz="2000" b="1" smtClean="0"/>
              <a:t>Logic Diagram</a:t>
            </a:r>
            <a:endParaRPr kumimoji="0" lang="en-US" altLang="zh-CN" sz="2000" b="1" i="0" u="none" strike="noStrike" kern="0" cap="none" spc="0" normalizeH="0" baseline="0" noProof="0">
              <a:ln>
                <a:noFill/>
              </a:ln>
              <a:effectLst/>
              <a:uLnTx/>
              <a:uFillTx/>
              <a:latin typeface="+mn-lt"/>
              <a:ea typeface="+mn-ea"/>
              <a:cs typeface="+mn-cs"/>
            </a:endParaRPr>
          </a:p>
        </p:txBody>
      </p:sp>
      <p:pic>
        <p:nvPicPr>
          <p:cNvPr id="898053"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23410" y="1268701"/>
            <a:ext cx="2160300" cy="2948454"/>
          </a:xfrm>
          <a:prstGeom prst="rect">
            <a:avLst/>
          </a:prstGeom>
          <a:noFill/>
          <a:ln w="9525">
            <a:noFill/>
            <a:miter lim="800000"/>
            <a:headEnd/>
            <a:tailEnd/>
          </a:ln>
        </p:spPr>
      </p:pic>
      <p:pic>
        <p:nvPicPr>
          <p:cNvPr id="898054" name="Picture 6"/>
          <p:cNvPicPr>
            <a:picLocks noChangeAspect="1" noChangeArrowheads="1"/>
          </p:cNvPicPr>
          <p:nvPr/>
        </p:nvPicPr>
        <p:blipFill>
          <a:blip r:embed="rId3" cstate="print">
            <a:clrChange>
              <a:clrFrom>
                <a:srgbClr val="FFFFFF"/>
              </a:clrFrom>
              <a:clrTo>
                <a:srgbClr val="FFFFFF">
                  <a:alpha val="0"/>
                </a:srgbClr>
              </a:clrTo>
            </a:clrChange>
          </a:blip>
          <a:srcRect t="22973"/>
          <a:stretch>
            <a:fillRect/>
          </a:stretch>
        </p:blipFill>
        <p:spPr bwMode="auto">
          <a:xfrm>
            <a:off x="1475570" y="4581160"/>
            <a:ext cx="2952410" cy="1867893"/>
          </a:xfrm>
          <a:prstGeom prst="rect">
            <a:avLst/>
          </a:prstGeom>
          <a:noFill/>
          <a:ln w="9525">
            <a:noFill/>
            <a:miter lim="800000"/>
            <a:headEnd/>
            <a:tailEnd/>
          </a:ln>
        </p:spPr>
      </p:pic>
      <p:sp>
        <p:nvSpPr>
          <p:cNvPr id="13" name="Rectangle 7"/>
          <p:cNvSpPr txBox="1">
            <a:spLocks noChangeArrowheads="1"/>
          </p:cNvSpPr>
          <p:nvPr/>
        </p:nvSpPr>
        <p:spPr bwMode="auto">
          <a:xfrm>
            <a:off x="4355970" y="4797190"/>
            <a:ext cx="2808390" cy="8641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spcBef>
                <a:spcPct val="20000"/>
              </a:spcBef>
              <a:buClr>
                <a:srgbClr val="008000"/>
              </a:buClr>
            </a:pPr>
            <a:r>
              <a:rPr lang="en-US" altLang="zh-CN" sz="2000" b="1" kern="0" smtClean="0">
                <a:latin typeface="+mn-lt"/>
                <a:ea typeface="+mn-ea"/>
              </a:rPr>
              <a:t>Function Table</a:t>
            </a:r>
          </a:p>
          <a:p>
            <a:pPr lvl="0">
              <a:spcBef>
                <a:spcPct val="20000"/>
              </a:spcBef>
              <a:buClr>
                <a:srgbClr val="008000"/>
              </a:buClr>
            </a:pPr>
            <a:r>
              <a:rPr kumimoji="0" lang="en-US" altLang="zh-CN" sz="2000" b="1" i="0" u="none" strike="noStrike" kern="0" cap="none" spc="0" normalizeH="0" baseline="0" noProof="0" smtClean="0">
                <a:ln>
                  <a:noFill/>
                </a:ln>
                <a:effectLst/>
                <a:uLnTx/>
                <a:uFillTx/>
                <a:latin typeface="+mn-lt"/>
                <a:ea typeface="+mn-ea"/>
                <a:cs typeface="+mn-cs"/>
              </a:rPr>
              <a:t>(each buffer/driver)</a:t>
            </a:r>
            <a:endParaRPr kumimoji="0" lang="en-US" altLang="zh-CN" sz="2000" b="1" i="0" u="none" strike="noStrike" kern="0" cap="none" spc="0" normalizeH="0" baseline="0" noProof="0">
              <a:ln>
                <a:noFill/>
              </a:ln>
              <a:effectLst/>
              <a:uLnTx/>
              <a:uFillTx/>
              <a:latin typeface="+mn-lt"/>
              <a:ea typeface="+mn-ea"/>
              <a:cs typeface="+mn-cs"/>
            </a:endParaRPr>
          </a:p>
        </p:txBody>
      </p:sp>
      <p:pic>
        <p:nvPicPr>
          <p:cNvPr id="898056" name="Picture 8"/>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627730" y="1196690"/>
            <a:ext cx="6289426" cy="2952410"/>
          </a:xfrm>
          <a:prstGeom prst="rect">
            <a:avLst/>
          </a:prstGeom>
          <a:noFill/>
          <a:ln w="9525">
            <a:noFill/>
            <a:miter lim="800000"/>
            <a:headEnd/>
            <a:tailEnd/>
          </a:ln>
        </p:spPr>
      </p:pic>
      <p:cxnSp>
        <p:nvCxnSpPr>
          <p:cNvPr id="11" name="直接箭头连接符 10"/>
          <p:cNvCxnSpPr/>
          <p:nvPr/>
        </p:nvCxnSpPr>
        <p:spPr bwMode="auto">
          <a:xfrm>
            <a:off x="1158949" y="1892595"/>
            <a:ext cx="489098" cy="255182"/>
          </a:xfrm>
          <a:prstGeom prst="straightConnector1">
            <a:avLst/>
          </a:prstGeom>
          <a:noFill/>
          <a:ln w="28575" cap="flat" cmpd="sng" algn="ctr">
            <a:solidFill>
              <a:srgbClr val="FF0000"/>
            </a:solidFill>
            <a:prstDash val="solid"/>
            <a:round/>
            <a:headEnd type="none" w="med" len="med"/>
            <a:tailEnd type="triangle" w="med" len="lg"/>
          </a:ln>
          <a:effectLst/>
        </p:spPr>
      </p:cxnSp>
      <p:cxnSp>
        <p:nvCxnSpPr>
          <p:cNvPr id="14" name="直接箭头连接符 13"/>
          <p:cNvCxnSpPr/>
          <p:nvPr/>
        </p:nvCxnSpPr>
        <p:spPr bwMode="auto">
          <a:xfrm>
            <a:off x="1137684" y="2402957"/>
            <a:ext cx="489098" cy="255182"/>
          </a:xfrm>
          <a:prstGeom prst="straightConnector1">
            <a:avLst/>
          </a:prstGeom>
          <a:noFill/>
          <a:ln w="28575" cap="flat" cmpd="sng" algn="ctr">
            <a:solidFill>
              <a:srgbClr val="FF0000"/>
            </a:solidFill>
            <a:prstDash val="solid"/>
            <a:round/>
            <a:headEnd type="none" w="med" len="med"/>
            <a:tailEnd type="triangle" w="med" len="lg"/>
          </a:ln>
          <a:effectLst/>
        </p:spPr>
      </p:cxnSp>
      <p:cxnSp>
        <p:nvCxnSpPr>
          <p:cNvPr id="15" name="直接箭头连接符 14"/>
          <p:cNvCxnSpPr/>
          <p:nvPr/>
        </p:nvCxnSpPr>
        <p:spPr bwMode="auto">
          <a:xfrm>
            <a:off x="1148317" y="2934585"/>
            <a:ext cx="489098" cy="255182"/>
          </a:xfrm>
          <a:prstGeom prst="straightConnector1">
            <a:avLst/>
          </a:prstGeom>
          <a:noFill/>
          <a:ln w="28575" cap="flat" cmpd="sng" algn="ctr">
            <a:solidFill>
              <a:srgbClr val="FF0000"/>
            </a:solidFill>
            <a:prstDash val="solid"/>
            <a:round/>
            <a:headEnd type="none" w="med" len="med"/>
            <a:tailEnd type="triangle" w="med" len="lg"/>
          </a:ln>
          <a:effectLst/>
        </p:spPr>
      </p:cxnSp>
      <p:cxnSp>
        <p:nvCxnSpPr>
          <p:cNvPr id="16" name="直接箭头连接符 15"/>
          <p:cNvCxnSpPr/>
          <p:nvPr/>
        </p:nvCxnSpPr>
        <p:spPr bwMode="auto">
          <a:xfrm>
            <a:off x="1148317" y="3476846"/>
            <a:ext cx="489098" cy="255182"/>
          </a:xfrm>
          <a:prstGeom prst="straightConnector1">
            <a:avLst/>
          </a:prstGeom>
          <a:noFill/>
          <a:ln w="28575" cap="flat" cmpd="sng" algn="ctr">
            <a:solidFill>
              <a:srgbClr val="FF0000"/>
            </a:solidFill>
            <a:prstDash val="solid"/>
            <a:round/>
            <a:headEnd type="none" w="med" len="med"/>
            <a:tailEnd type="triangle" w="med" len="lg"/>
          </a:ln>
          <a:effectLst/>
        </p:spPr>
      </p:cxnSp>
      <p:cxnSp>
        <p:nvCxnSpPr>
          <p:cNvPr id="18" name="直接箭头连接符 17"/>
          <p:cNvCxnSpPr/>
          <p:nvPr/>
        </p:nvCxnSpPr>
        <p:spPr bwMode="auto">
          <a:xfrm rot="10800000">
            <a:off x="1148317" y="3732029"/>
            <a:ext cx="478465" cy="244549"/>
          </a:xfrm>
          <a:prstGeom prst="straightConnector1">
            <a:avLst/>
          </a:prstGeom>
          <a:noFill/>
          <a:ln w="28575" cap="flat" cmpd="sng" algn="ctr">
            <a:solidFill>
              <a:srgbClr val="00CC00"/>
            </a:solidFill>
            <a:prstDash val="solid"/>
            <a:round/>
            <a:headEnd type="none" w="med" len="med"/>
            <a:tailEnd type="triangle" w="med" len="lg"/>
          </a:ln>
          <a:effectLst/>
        </p:spPr>
      </p:cxnSp>
      <p:cxnSp>
        <p:nvCxnSpPr>
          <p:cNvPr id="19" name="直接箭头连接符 18"/>
          <p:cNvCxnSpPr/>
          <p:nvPr/>
        </p:nvCxnSpPr>
        <p:spPr bwMode="auto">
          <a:xfrm rot="10800000">
            <a:off x="1127052" y="3211033"/>
            <a:ext cx="478465" cy="244549"/>
          </a:xfrm>
          <a:prstGeom prst="straightConnector1">
            <a:avLst/>
          </a:prstGeom>
          <a:noFill/>
          <a:ln w="28575" cap="flat" cmpd="sng" algn="ctr">
            <a:solidFill>
              <a:srgbClr val="00CC00"/>
            </a:solidFill>
            <a:prstDash val="solid"/>
            <a:round/>
            <a:headEnd type="none" w="med" len="med"/>
            <a:tailEnd type="triangle" w="med" len="lg"/>
          </a:ln>
          <a:effectLst/>
        </p:spPr>
      </p:cxnSp>
      <p:cxnSp>
        <p:nvCxnSpPr>
          <p:cNvPr id="20" name="直接箭头连接符 19"/>
          <p:cNvCxnSpPr/>
          <p:nvPr/>
        </p:nvCxnSpPr>
        <p:spPr bwMode="auto">
          <a:xfrm rot="10800000">
            <a:off x="1137684" y="2679405"/>
            <a:ext cx="478465" cy="244549"/>
          </a:xfrm>
          <a:prstGeom prst="straightConnector1">
            <a:avLst/>
          </a:prstGeom>
          <a:noFill/>
          <a:ln w="28575" cap="flat" cmpd="sng" algn="ctr">
            <a:solidFill>
              <a:srgbClr val="00CC00"/>
            </a:solidFill>
            <a:prstDash val="solid"/>
            <a:round/>
            <a:headEnd type="none" w="med" len="med"/>
            <a:tailEnd type="triangle" w="med" len="lg"/>
          </a:ln>
          <a:effectLst/>
        </p:spPr>
      </p:cxnSp>
      <p:cxnSp>
        <p:nvCxnSpPr>
          <p:cNvPr id="21" name="直接箭头连接符 20"/>
          <p:cNvCxnSpPr/>
          <p:nvPr/>
        </p:nvCxnSpPr>
        <p:spPr bwMode="auto">
          <a:xfrm rot="10800000">
            <a:off x="1137684" y="2147776"/>
            <a:ext cx="478465" cy="244549"/>
          </a:xfrm>
          <a:prstGeom prst="straightConnector1">
            <a:avLst/>
          </a:prstGeom>
          <a:noFill/>
          <a:ln w="28575" cap="flat" cmpd="sng" algn="ctr">
            <a:solidFill>
              <a:srgbClr val="00CC00"/>
            </a:solidFill>
            <a:prstDash val="solid"/>
            <a:round/>
            <a:headEnd type="none" w="med" len="med"/>
            <a:tailEnd type="triangle" w="med" len="lg"/>
          </a:ln>
          <a:effectLst/>
        </p:spPr>
      </p:cxnSp>
      <p:sp>
        <p:nvSpPr>
          <p:cNvPr id="22" name="圆角矩形 21"/>
          <p:cNvSpPr/>
          <p:nvPr/>
        </p:nvSpPr>
        <p:spPr bwMode="auto">
          <a:xfrm>
            <a:off x="308344" y="1382232"/>
            <a:ext cx="531626" cy="318976"/>
          </a:xfrm>
          <a:prstGeom prst="roundRect">
            <a:avLst>
              <a:gd name="adj" fmla="val 40000"/>
            </a:avLst>
          </a:prstGeom>
          <a:noFill/>
          <a:ln w="28575" cap="flat" cmpd="sng" algn="ctr">
            <a:solidFill>
              <a:srgbClr val="FF0000"/>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23" name="圆角矩形 22"/>
          <p:cNvSpPr/>
          <p:nvPr/>
        </p:nvSpPr>
        <p:spPr bwMode="auto">
          <a:xfrm>
            <a:off x="2009553" y="1690576"/>
            <a:ext cx="531626" cy="276447"/>
          </a:xfrm>
          <a:prstGeom prst="roundRect">
            <a:avLst>
              <a:gd name="adj" fmla="val 40000"/>
            </a:avLst>
          </a:prstGeom>
          <a:noFill/>
          <a:ln w="28575" cap="flat" cmpd="sng" algn="ctr">
            <a:solidFill>
              <a:srgbClr val="00CC00"/>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5" name="Rectangle 5"/>
          <p:cNvSpPr>
            <a:spLocks noGrp="1" noChangeArrowheads="1"/>
          </p:cNvSpPr>
          <p:nvPr>
            <p:ph type="title"/>
          </p:nvPr>
        </p:nvSpPr>
        <p:spPr>
          <a:xfrm>
            <a:off x="323850" y="333375"/>
            <a:ext cx="8351838" cy="574675"/>
          </a:xfrm>
          <a:noFill/>
          <a:ln/>
        </p:spPr>
        <p:txBody>
          <a:bodyPr anchor="t"/>
          <a:lstStyle/>
          <a:p>
            <a:r>
              <a:rPr lang="en-US" altLang="zh-CN" sz="2800" b="1" dirty="0">
                <a:solidFill>
                  <a:schemeClr val="bg2"/>
                </a:solidFill>
                <a:ea typeface="黑体" pitchFamily="2" charset="-122"/>
              </a:rPr>
              <a:t>2.1 </a:t>
            </a:r>
            <a:r>
              <a:rPr lang="zh-CN" altLang="en-US" sz="2800" b="1" dirty="0">
                <a:solidFill>
                  <a:schemeClr val="bg2"/>
                </a:solidFill>
                <a:ea typeface="黑体" pitchFamily="2" charset="-122"/>
              </a:rPr>
              <a:t>单核处理器</a:t>
            </a:r>
            <a:r>
              <a:rPr lang="en-US" altLang="zh-CN" sz="2800" b="1" dirty="0">
                <a:solidFill>
                  <a:schemeClr val="bg2"/>
                </a:solidFill>
                <a:ea typeface="黑体" pitchFamily="2" charset="-122"/>
              </a:rPr>
              <a:t>8086/8088</a:t>
            </a:r>
            <a:r>
              <a:rPr lang="zh-CN" altLang="en-US" sz="2800" b="1" dirty="0">
                <a:solidFill>
                  <a:schemeClr val="bg2"/>
                </a:solidFill>
                <a:ea typeface="黑体" pitchFamily="2" charset="-122"/>
              </a:rPr>
              <a:t>     </a:t>
            </a:r>
            <a:r>
              <a:rPr lang="en-US" altLang="zh-CN" sz="2400" b="1" dirty="0">
                <a:solidFill>
                  <a:srgbClr val="006600"/>
                </a:solidFill>
                <a:ea typeface="黑体" pitchFamily="2" charset="-122"/>
              </a:rPr>
              <a:t>2.1.6 </a:t>
            </a:r>
            <a:r>
              <a:rPr lang="zh-CN" altLang="en-US" sz="2400" b="1" dirty="0">
                <a:solidFill>
                  <a:srgbClr val="006600"/>
                </a:solidFill>
                <a:ea typeface="黑体" pitchFamily="2" charset="-122"/>
              </a:rPr>
              <a:t>系统总线的形成</a:t>
            </a:r>
          </a:p>
        </p:txBody>
      </p:sp>
      <p:sp>
        <p:nvSpPr>
          <p:cNvPr id="706567" name="Rectangle 7"/>
          <p:cNvSpPr>
            <a:spLocks noGrp="1" noChangeArrowheads="1"/>
          </p:cNvSpPr>
          <p:nvPr>
            <p:ph idx="1"/>
          </p:nvPr>
        </p:nvSpPr>
        <p:spPr>
          <a:xfrm>
            <a:off x="1518502" y="908440"/>
            <a:ext cx="1954500" cy="432270"/>
          </a:xfrm>
          <a:noFill/>
          <a:ln w="9525">
            <a:noFill/>
            <a:miter lim="800000"/>
            <a:headEnd/>
            <a:tailEnd/>
          </a:ln>
          <a:effectLst/>
        </p:spPr>
        <p:txBody>
          <a:bodyPr vert="horz" wrap="square" lIns="91440" tIns="45720" rIns="91440" bIns="45720" numCol="1" anchor="t" anchorCtr="0" compatLnSpc="1">
            <a:prstTxWarp prst="textNoShape">
              <a:avLst/>
            </a:prstTxWarp>
          </a:bodyPr>
          <a:lstStyle/>
          <a:p>
            <a:pPr marL="0" indent="0" algn="ctr">
              <a:buClr>
                <a:srgbClr val="008000"/>
              </a:buClr>
              <a:buSzTx/>
              <a:buNone/>
            </a:pPr>
            <a:r>
              <a:rPr lang="en-US" altLang="zh-CN" sz="2000" b="1" smtClean="0"/>
              <a:t>74LS245</a:t>
            </a:r>
            <a:endParaRPr lang="en-US" altLang="zh-CN" sz="2000" b="1"/>
          </a:p>
        </p:txBody>
      </p:sp>
      <p:sp>
        <p:nvSpPr>
          <p:cNvPr id="5" name="灯片编号占位符 4"/>
          <p:cNvSpPr>
            <a:spLocks noGrp="1"/>
          </p:cNvSpPr>
          <p:nvPr>
            <p:ph type="sldNum" sz="quarter" idx="11"/>
          </p:nvPr>
        </p:nvSpPr>
        <p:spPr/>
        <p:txBody>
          <a:bodyPr/>
          <a:lstStyle/>
          <a:p>
            <a:fld id="{C49CD913-DF0C-4775-B48F-E14FD566FBF7}" type="slidenum">
              <a:rPr lang="zh-CN" altLang="en-US"/>
              <a:pPr/>
              <a:t>42</a:t>
            </a:fld>
            <a:endParaRPr lang="en-US" altLang="zh-CN"/>
          </a:p>
        </p:txBody>
      </p:sp>
      <p:pic>
        <p:nvPicPr>
          <p:cNvPr id="898050"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302472" y="1260917"/>
            <a:ext cx="2358116" cy="2888183"/>
          </a:xfrm>
          <a:prstGeom prst="rect">
            <a:avLst/>
          </a:prstGeom>
          <a:noFill/>
          <a:ln w="9525">
            <a:noFill/>
            <a:miter lim="800000"/>
            <a:headEnd/>
            <a:tailEnd/>
          </a:ln>
        </p:spPr>
      </p:pic>
      <p:pic>
        <p:nvPicPr>
          <p:cNvPr id="898051"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236668" y="1124680"/>
            <a:ext cx="3359752" cy="3259085"/>
          </a:xfrm>
          <a:prstGeom prst="rect">
            <a:avLst/>
          </a:prstGeom>
          <a:noFill/>
          <a:ln w="9525">
            <a:noFill/>
            <a:miter lim="800000"/>
            <a:headEnd/>
            <a:tailEnd/>
          </a:ln>
        </p:spPr>
      </p:pic>
      <p:sp>
        <p:nvSpPr>
          <p:cNvPr id="7" name="Rectangle 7"/>
          <p:cNvSpPr txBox="1">
            <a:spLocks noChangeArrowheads="1"/>
          </p:cNvSpPr>
          <p:nvPr/>
        </p:nvSpPr>
        <p:spPr bwMode="auto">
          <a:xfrm>
            <a:off x="4020638" y="764630"/>
            <a:ext cx="3528490" cy="3602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spcBef>
                <a:spcPct val="20000"/>
              </a:spcBef>
              <a:buClr>
                <a:srgbClr val="008000"/>
              </a:buClr>
            </a:pPr>
            <a:r>
              <a:rPr lang="en-US" altLang="zh-CN" sz="2000" b="1" kern="0" smtClean="0">
                <a:latin typeface="+mn-lt"/>
                <a:ea typeface="+mn-ea"/>
              </a:rPr>
              <a:t>Functional Diagram</a:t>
            </a:r>
            <a:endParaRPr kumimoji="0" lang="en-US" altLang="zh-CN" sz="2000" b="1" i="0" u="none" strike="noStrike" kern="0" cap="none" spc="0" normalizeH="0" baseline="0" noProof="0">
              <a:ln>
                <a:noFill/>
              </a:ln>
              <a:effectLst/>
              <a:uLnTx/>
              <a:uFillTx/>
              <a:latin typeface="+mn-lt"/>
              <a:ea typeface="+mn-ea"/>
              <a:cs typeface="+mn-cs"/>
            </a:endParaRPr>
          </a:p>
        </p:txBody>
      </p:sp>
      <p:pic>
        <p:nvPicPr>
          <p:cNvPr id="89805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83460" y="4581160"/>
            <a:ext cx="7642789" cy="2016280"/>
          </a:xfrm>
          <a:prstGeom prst="rect">
            <a:avLst/>
          </a:prstGeom>
          <a:noFill/>
          <a:ln w="9525">
            <a:noFill/>
            <a:miter lim="800000"/>
            <a:headEnd/>
            <a:tailEnd/>
          </a:ln>
        </p:spPr>
      </p:pic>
      <p:sp>
        <p:nvSpPr>
          <p:cNvPr id="9" name="Rectangle 7"/>
          <p:cNvSpPr txBox="1">
            <a:spLocks noChangeArrowheads="1"/>
          </p:cNvSpPr>
          <p:nvPr/>
        </p:nvSpPr>
        <p:spPr bwMode="auto">
          <a:xfrm>
            <a:off x="1547580" y="4292910"/>
            <a:ext cx="3528490" cy="3602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spcBef>
                <a:spcPct val="20000"/>
              </a:spcBef>
              <a:buClr>
                <a:srgbClr val="008000"/>
              </a:buClr>
            </a:pPr>
            <a:r>
              <a:rPr kumimoji="0" lang="en-US" altLang="zh-CN" sz="2000" b="1" i="0" u="none" strike="noStrike" kern="0" cap="none" spc="0" normalizeH="0" baseline="0" noProof="0" smtClean="0">
                <a:ln>
                  <a:noFill/>
                </a:ln>
                <a:effectLst/>
                <a:uLnTx/>
                <a:uFillTx/>
                <a:latin typeface="+mn-lt"/>
                <a:ea typeface="+mn-ea"/>
                <a:cs typeface="+mn-cs"/>
              </a:rPr>
              <a:t>Truth Table</a:t>
            </a:r>
            <a:endParaRPr kumimoji="0" lang="en-US" altLang="zh-CN" sz="2000" b="1" i="0" u="none" strike="noStrike" kern="0" cap="none" spc="0" normalizeH="0" baseline="0" noProof="0">
              <a:ln>
                <a:noFill/>
              </a:ln>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5" name="Rectangle 5"/>
          <p:cNvSpPr>
            <a:spLocks noGrp="1" noChangeArrowheads="1"/>
          </p:cNvSpPr>
          <p:nvPr>
            <p:ph type="title"/>
          </p:nvPr>
        </p:nvSpPr>
        <p:spPr>
          <a:xfrm>
            <a:off x="323850" y="333375"/>
            <a:ext cx="8351838" cy="574675"/>
          </a:xfrm>
          <a:noFill/>
          <a:ln/>
        </p:spPr>
        <p:txBody>
          <a:bodyPr anchor="t"/>
          <a:lstStyle/>
          <a:p>
            <a:r>
              <a:rPr lang="en-US" altLang="zh-CN" sz="2800" b="1" dirty="0">
                <a:solidFill>
                  <a:schemeClr val="bg2"/>
                </a:solidFill>
                <a:ea typeface="黑体" pitchFamily="2" charset="-122"/>
              </a:rPr>
              <a:t>2.1 </a:t>
            </a:r>
            <a:r>
              <a:rPr lang="zh-CN" altLang="en-US" sz="2800" b="1" dirty="0">
                <a:solidFill>
                  <a:schemeClr val="bg2"/>
                </a:solidFill>
                <a:ea typeface="黑体" pitchFamily="2" charset="-122"/>
              </a:rPr>
              <a:t>单核处理器</a:t>
            </a:r>
            <a:r>
              <a:rPr lang="en-US" altLang="zh-CN" sz="2800" b="1" dirty="0">
                <a:solidFill>
                  <a:schemeClr val="bg2"/>
                </a:solidFill>
                <a:ea typeface="黑体" pitchFamily="2" charset="-122"/>
              </a:rPr>
              <a:t>8086/8088</a:t>
            </a:r>
            <a:r>
              <a:rPr lang="zh-CN" altLang="en-US" sz="2800" b="1" dirty="0">
                <a:solidFill>
                  <a:schemeClr val="bg2"/>
                </a:solidFill>
                <a:ea typeface="黑体" pitchFamily="2" charset="-122"/>
              </a:rPr>
              <a:t>     </a:t>
            </a:r>
            <a:r>
              <a:rPr lang="en-US" altLang="zh-CN" sz="2400" b="1" dirty="0">
                <a:solidFill>
                  <a:srgbClr val="006600"/>
                </a:solidFill>
                <a:ea typeface="黑体" pitchFamily="2" charset="-122"/>
              </a:rPr>
              <a:t>2.1.6 </a:t>
            </a:r>
            <a:r>
              <a:rPr lang="zh-CN" altLang="en-US" sz="2400" b="1" dirty="0">
                <a:solidFill>
                  <a:srgbClr val="006600"/>
                </a:solidFill>
                <a:ea typeface="黑体" pitchFamily="2" charset="-122"/>
              </a:rPr>
              <a:t>系统总线的形成</a:t>
            </a:r>
          </a:p>
        </p:txBody>
      </p:sp>
      <p:sp>
        <p:nvSpPr>
          <p:cNvPr id="706567" name="Rectangle 7"/>
          <p:cNvSpPr>
            <a:spLocks noGrp="1" noChangeArrowheads="1"/>
          </p:cNvSpPr>
          <p:nvPr>
            <p:ph idx="1"/>
          </p:nvPr>
        </p:nvSpPr>
        <p:spPr>
          <a:xfrm>
            <a:off x="1115520" y="764630"/>
            <a:ext cx="1954500" cy="432270"/>
          </a:xfrm>
          <a:noFill/>
          <a:ln w="9525">
            <a:noFill/>
            <a:miter lim="800000"/>
            <a:headEnd/>
            <a:tailEnd/>
          </a:ln>
          <a:effectLst/>
        </p:spPr>
        <p:txBody>
          <a:bodyPr vert="horz" wrap="square" lIns="91440" tIns="45720" rIns="91440" bIns="45720" numCol="1" anchor="t" anchorCtr="0" compatLnSpc="1">
            <a:prstTxWarp prst="textNoShape">
              <a:avLst/>
            </a:prstTxWarp>
          </a:bodyPr>
          <a:lstStyle/>
          <a:p>
            <a:pPr marL="0" indent="0" algn="ctr">
              <a:buClr>
                <a:srgbClr val="008000"/>
              </a:buClr>
              <a:buSzTx/>
              <a:buNone/>
            </a:pPr>
            <a:r>
              <a:rPr lang="en-US" altLang="zh-CN" sz="2000" b="1" smtClean="0"/>
              <a:t>74LS373</a:t>
            </a:r>
            <a:endParaRPr lang="en-US" altLang="zh-CN" sz="2000" b="1"/>
          </a:p>
        </p:txBody>
      </p:sp>
      <p:sp>
        <p:nvSpPr>
          <p:cNvPr id="5" name="灯片编号占位符 4"/>
          <p:cNvSpPr>
            <a:spLocks noGrp="1"/>
          </p:cNvSpPr>
          <p:nvPr>
            <p:ph type="sldNum" sz="quarter" idx="11"/>
          </p:nvPr>
        </p:nvSpPr>
        <p:spPr/>
        <p:txBody>
          <a:bodyPr/>
          <a:lstStyle/>
          <a:p>
            <a:fld id="{C49CD913-DF0C-4775-B48F-E14FD566FBF7}" type="slidenum">
              <a:rPr lang="zh-CN" altLang="en-US"/>
              <a:pPr/>
              <a:t>43</a:t>
            </a:fld>
            <a:endParaRPr lang="en-US" altLang="zh-CN"/>
          </a:p>
        </p:txBody>
      </p:sp>
      <p:sp>
        <p:nvSpPr>
          <p:cNvPr id="7" name="Rectangle 7"/>
          <p:cNvSpPr txBox="1">
            <a:spLocks noChangeArrowheads="1"/>
          </p:cNvSpPr>
          <p:nvPr/>
        </p:nvSpPr>
        <p:spPr bwMode="auto">
          <a:xfrm>
            <a:off x="4020638" y="764630"/>
            <a:ext cx="3528490" cy="3602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spcBef>
                <a:spcPct val="20000"/>
              </a:spcBef>
              <a:buClr>
                <a:srgbClr val="008000"/>
              </a:buClr>
            </a:pPr>
            <a:r>
              <a:rPr lang="en-US" altLang="zh-CN" sz="2000" b="1" kern="0" smtClean="0">
                <a:latin typeface="+mn-lt"/>
                <a:ea typeface="+mn-ea"/>
              </a:rPr>
              <a:t>Functional Diagram</a:t>
            </a:r>
            <a:endParaRPr kumimoji="0" lang="en-US" altLang="zh-CN" sz="2000" b="1" i="0" u="none" strike="noStrike" kern="0" cap="none" spc="0" normalizeH="0" baseline="0" noProof="0">
              <a:ln>
                <a:noFill/>
              </a:ln>
              <a:effectLst/>
              <a:uLnTx/>
              <a:uFillTx/>
              <a:latin typeface="+mn-lt"/>
              <a:ea typeface="+mn-ea"/>
              <a:cs typeface="+mn-cs"/>
            </a:endParaRPr>
          </a:p>
        </p:txBody>
      </p:sp>
      <p:pic>
        <p:nvPicPr>
          <p:cNvPr id="899074"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043510" y="1124890"/>
            <a:ext cx="2088290" cy="2950235"/>
          </a:xfrm>
          <a:prstGeom prst="rect">
            <a:avLst/>
          </a:prstGeom>
          <a:noFill/>
          <a:ln w="9525">
            <a:noFill/>
            <a:miter lim="800000"/>
            <a:headEnd/>
            <a:tailEnd/>
          </a:ln>
        </p:spPr>
      </p:pic>
      <p:pic>
        <p:nvPicPr>
          <p:cNvPr id="899075" name="Picture 3"/>
          <p:cNvPicPr>
            <a:picLocks noChangeAspect="1" noChangeArrowheads="1"/>
          </p:cNvPicPr>
          <p:nvPr/>
        </p:nvPicPr>
        <p:blipFill>
          <a:blip r:embed="rId3" cstate="print">
            <a:clrChange>
              <a:clrFrom>
                <a:srgbClr val="FFFFFF"/>
              </a:clrFrom>
              <a:clrTo>
                <a:srgbClr val="FFFFFF">
                  <a:alpha val="0"/>
                </a:srgbClr>
              </a:clrTo>
            </a:clrChange>
          </a:blip>
          <a:srcRect t="19444"/>
          <a:stretch>
            <a:fillRect/>
          </a:stretch>
        </p:blipFill>
        <p:spPr bwMode="auto">
          <a:xfrm>
            <a:off x="1403560" y="4332442"/>
            <a:ext cx="3888540" cy="2337008"/>
          </a:xfrm>
          <a:prstGeom prst="rect">
            <a:avLst/>
          </a:prstGeom>
          <a:noFill/>
          <a:ln w="9525">
            <a:noFill/>
            <a:miter lim="800000"/>
            <a:headEnd/>
            <a:tailEnd/>
          </a:ln>
        </p:spPr>
      </p:pic>
      <p:sp>
        <p:nvSpPr>
          <p:cNvPr id="13" name="Rectangle 7"/>
          <p:cNvSpPr txBox="1">
            <a:spLocks noChangeArrowheads="1"/>
          </p:cNvSpPr>
          <p:nvPr/>
        </p:nvSpPr>
        <p:spPr bwMode="auto">
          <a:xfrm>
            <a:off x="5148080" y="4869200"/>
            <a:ext cx="2376330" cy="9361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spcBef>
                <a:spcPct val="20000"/>
              </a:spcBef>
              <a:buClr>
                <a:srgbClr val="008000"/>
              </a:buClr>
            </a:pPr>
            <a:r>
              <a:rPr lang="en-US" altLang="zh-CN" sz="2000" b="1" kern="0" smtClean="0">
                <a:latin typeface="+mn-lt"/>
                <a:ea typeface="+mn-ea"/>
              </a:rPr>
              <a:t>Function Table</a:t>
            </a:r>
          </a:p>
          <a:p>
            <a:pPr lvl="0">
              <a:spcBef>
                <a:spcPct val="20000"/>
              </a:spcBef>
              <a:buClr>
                <a:srgbClr val="008000"/>
              </a:buClr>
            </a:pPr>
            <a:r>
              <a:rPr kumimoji="0" lang="en-US" altLang="zh-CN" sz="2000" b="1" i="0" u="none" strike="noStrike" kern="0" cap="none" spc="0" normalizeH="0" baseline="0" noProof="0" smtClean="0">
                <a:ln>
                  <a:noFill/>
                </a:ln>
                <a:effectLst/>
                <a:uLnTx/>
                <a:uFillTx/>
                <a:latin typeface="+mn-lt"/>
                <a:ea typeface="+mn-ea"/>
                <a:cs typeface="+mn-cs"/>
              </a:rPr>
              <a:t>(each latch)</a:t>
            </a:r>
            <a:endParaRPr kumimoji="0" lang="en-US" altLang="zh-CN" sz="2000" b="1" i="0" u="none" strike="noStrike" kern="0" cap="none" spc="0" normalizeH="0" baseline="0" noProof="0">
              <a:ln>
                <a:noFill/>
              </a:ln>
              <a:effectLst/>
              <a:uLnTx/>
              <a:uFillTx/>
              <a:latin typeface="+mn-lt"/>
              <a:ea typeface="+mn-ea"/>
              <a:cs typeface="+mn-cs"/>
            </a:endParaRPr>
          </a:p>
        </p:txBody>
      </p:sp>
      <p:pic>
        <p:nvPicPr>
          <p:cNvPr id="795649"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923910" y="1124680"/>
            <a:ext cx="3257550" cy="310515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5" name="Rectangle 5"/>
          <p:cNvSpPr>
            <a:spLocks noGrp="1" noChangeArrowheads="1"/>
          </p:cNvSpPr>
          <p:nvPr>
            <p:ph type="title"/>
          </p:nvPr>
        </p:nvSpPr>
        <p:spPr>
          <a:xfrm>
            <a:off x="323850" y="333375"/>
            <a:ext cx="8351838" cy="574675"/>
          </a:xfrm>
          <a:noFill/>
          <a:ln/>
        </p:spPr>
        <p:txBody>
          <a:bodyPr anchor="t"/>
          <a:lstStyle/>
          <a:p>
            <a:r>
              <a:rPr lang="en-US" altLang="zh-CN" sz="2800" b="1" dirty="0">
                <a:solidFill>
                  <a:schemeClr val="bg2"/>
                </a:solidFill>
                <a:ea typeface="黑体" pitchFamily="2" charset="-122"/>
              </a:rPr>
              <a:t>2.1 </a:t>
            </a:r>
            <a:r>
              <a:rPr lang="zh-CN" altLang="en-US" sz="2800" b="1" dirty="0">
                <a:solidFill>
                  <a:schemeClr val="bg2"/>
                </a:solidFill>
                <a:ea typeface="黑体" pitchFamily="2" charset="-122"/>
              </a:rPr>
              <a:t>单核处理器</a:t>
            </a:r>
            <a:r>
              <a:rPr lang="en-US" altLang="zh-CN" sz="2800" b="1" dirty="0">
                <a:solidFill>
                  <a:schemeClr val="bg2"/>
                </a:solidFill>
                <a:ea typeface="黑体" pitchFamily="2" charset="-122"/>
              </a:rPr>
              <a:t>8086/8088</a:t>
            </a:r>
            <a:r>
              <a:rPr lang="zh-CN" altLang="en-US" sz="2800" b="1" dirty="0">
                <a:solidFill>
                  <a:schemeClr val="bg2"/>
                </a:solidFill>
                <a:ea typeface="黑体" pitchFamily="2" charset="-122"/>
              </a:rPr>
              <a:t>     </a:t>
            </a:r>
            <a:r>
              <a:rPr lang="en-US" altLang="zh-CN" sz="2400" b="1" dirty="0">
                <a:solidFill>
                  <a:srgbClr val="006600"/>
                </a:solidFill>
                <a:ea typeface="黑体" pitchFamily="2" charset="-122"/>
              </a:rPr>
              <a:t>2.1.6 </a:t>
            </a:r>
            <a:r>
              <a:rPr lang="zh-CN" altLang="en-US" sz="2400" b="1" dirty="0">
                <a:solidFill>
                  <a:srgbClr val="006600"/>
                </a:solidFill>
                <a:ea typeface="黑体" pitchFamily="2" charset="-122"/>
              </a:rPr>
              <a:t>系统总线的形成</a:t>
            </a:r>
          </a:p>
        </p:txBody>
      </p:sp>
      <p:sp>
        <p:nvSpPr>
          <p:cNvPr id="706567" name="Rectangle 7"/>
          <p:cNvSpPr>
            <a:spLocks noGrp="1" noChangeArrowheads="1"/>
          </p:cNvSpPr>
          <p:nvPr>
            <p:ph idx="1"/>
          </p:nvPr>
        </p:nvSpPr>
        <p:spPr>
          <a:xfrm>
            <a:off x="1115520" y="836430"/>
            <a:ext cx="1954500" cy="432270"/>
          </a:xfrm>
          <a:noFill/>
          <a:ln w="9525">
            <a:noFill/>
            <a:miter lim="800000"/>
            <a:headEnd/>
            <a:tailEnd/>
          </a:ln>
          <a:effectLst/>
        </p:spPr>
        <p:txBody>
          <a:bodyPr vert="horz" wrap="square" lIns="91440" tIns="45720" rIns="91440" bIns="45720" numCol="1" anchor="t" anchorCtr="0" compatLnSpc="1">
            <a:prstTxWarp prst="textNoShape">
              <a:avLst/>
            </a:prstTxWarp>
          </a:bodyPr>
          <a:lstStyle/>
          <a:p>
            <a:pPr marL="0" indent="0" algn="ctr">
              <a:buClr>
                <a:srgbClr val="008000"/>
              </a:buClr>
              <a:buSzTx/>
              <a:buNone/>
            </a:pPr>
            <a:r>
              <a:rPr lang="en-US" altLang="zh-CN" sz="2000" b="1" smtClean="0"/>
              <a:t>74LS374</a:t>
            </a:r>
            <a:endParaRPr lang="en-US" altLang="zh-CN" sz="2000" b="1"/>
          </a:p>
        </p:txBody>
      </p:sp>
      <p:sp>
        <p:nvSpPr>
          <p:cNvPr id="5" name="灯片编号占位符 4"/>
          <p:cNvSpPr>
            <a:spLocks noGrp="1"/>
          </p:cNvSpPr>
          <p:nvPr>
            <p:ph type="sldNum" sz="quarter" idx="11"/>
          </p:nvPr>
        </p:nvSpPr>
        <p:spPr/>
        <p:txBody>
          <a:bodyPr/>
          <a:lstStyle/>
          <a:p>
            <a:fld id="{C49CD913-DF0C-4775-B48F-E14FD566FBF7}" type="slidenum">
              <a:rPr lang="zh-CN" altLang="en-US"/>
              <a:pPr/>
              <a:t>44</a:t>
            </a:fld>
            <a:endParaRPr lang="en-US" altLang="zh-CN"/>
          </a:p>
        </p:txBody>
      </p:sp>
      <p:sp>
        <p:nvSpPr>
          <p:cNvPr id="7" name="Rectangle 7"/>
          <p:cNvSpPr txBox="1">
            <a:spLocks noChangeArrowheads="1"/>
          </p:cNvSpPr>
          <p:nvPr/>
        </p:nvSpPr>
        <p:spPr bwMode="auto">
          <a:xfrm>
            <a:off x="4020638" y="764420"/>
            <a:ext cx="3528490" cy="3602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spcBef>
                <a:spcPct val="20000"/>
              </a:spcBef>
              <a:buClr>
                <a:srgbClr val="008000"/>
              </a:buClr>
            </a:pPr>
            <a:r>
              <a:rPr lang="en-US" altLang="zh-CN" sz="2000" b="1" kern="0" smtClean="0">
                <a:latin typeface="+mn-lt"/>
                <a:ea typeface="+mn-ea"/>
              </a:rPr>
              <a:t>Functional Diagram</a:t>
            </a:r>
            <a:endParaRPr kumimoji="0" lang="en-US" altLang="zh-CN" sz="2000" b="1" i="0" u="none" strike="noStrike" kern="0" cap="none" spc="0" normalizeH="0" baseline="0" noProof="0">
              <a:ln>
                <a:noFill/>
              </a:ln>
              <a:effectLst/>
              <a:uLnTx/>
              <a:uFillTx/>
              <a:latin typeface="+mn-lt"/>
              <a:ea typeface="+mn-ea"/>
              <a:cs typeface="+mn-cs"/>
            </a:endParaRPr>
          </a:p>
        </p:txBody>
      </p:sp>
      <p:sp>
        <p:nvSpPr>
          <p:cNvPr id="13" name="Rectangle 7"/>
          <p:cNvSpPr txBox="1">
            <a:spLocks noChangeArrowheads="1"/>
          </p:cNvSpPr>
          <p:nvPr/>
        </p:nvSpPr>
        <p:spPr bwMode="auto">
          <a:xfrm>
            <a:off x="899490" y="4221110"/>
            <a:ext cx="2448340" cy="4320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spcBef>
                <a:spcPct val="20000"/>
              </a:spcBef>
              <a:buClr>
                <a:srgbClr val="008000"/>
              </a:buClr>
            </a:pPr>
            <a:r>
              <a:rPr lang="en-US" altLang="zh-CN" sz="2000" b="1" kern="0" smtClean="0">
                <a:latin typeface="+mn-lt"/>
                <a:ea typeface="+mn-ea"/>
              </a:rPr>
              <a:t>Truth Table</a:t>
            </a:r>
            <a:endParaRPr kumimoji="0" lang="en-US" altLang="zh-CN" sz="2000" b="1" i="0" u="none" strike="noStrike" kern="0" cap="none" spc="0" normalizeH="0" baseline="0" noProof="0">
              <a:ln>
                <a:noFill/>
              </a:ln>
              <a:effectLst/>
              <a:uLnTx/>
              <a:uFillTx/>
              <a:latin typeface="+mn-lt"/>
              <a:ea typeface="+mn-ea"/>
              <a:cs typeface="+mn-cs"/>
            </a:endParaRPr>
          </a:p>
        </p:txBody>
      </p:sp>
      <p:pic>
        <p:nvPicPr>
          <p:cNvPr id="900098"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971500" y="1196690"/>
            <a:ext cx="2307938" cy="2861118"/>
          </a:xfrm>
          <a:prstGeom prst="rect">
            <a:avLst/>
          </a:prstGeom>
          <a:noFill/>
          <a:ln w="9525">
            <a:noFill/>
            <a:miter lim="800000"/>
            <a:headEnd/>
            <a:tailEnd/>
          </a:ln>
        </p:spPr>
      </p:pic>
      <p:pic>
        <p:nvPicPr>
          <p:cNvPr id="900099"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101328" y="1124680"/>
            <a:ext cx="3639112" cy="3456480"/>
          </a:xfrm>
          <a:prstGeom prst="rect">
            <a:avLst/>
          </a:prstGeom>
          <a:noFill/>
          <a:ln w="9525">
            <a:noFill/>
            <a:miter lim="800000"/>
            <a:headEnd/>
            <a:tailEnd/>
          </a:ln>
        </p:spPr>
      </p:pic>
      <p:pic>
        <p:nvPicPr>
          <p:cNvPr id="900100"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39440" y="4577316"/>
            <a:ext cx="7849090" cy="206702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5" name="Rectangle 5"/>
          <p:cNvSpPr>
            <a:spLocks noGrp="1" noChangeArrowheads="1"/>
          </p:cNvSpPr>
          <p:nvPr>
            <p:ph type="title"/>
          </p:nvPr>
        </p:nvSpPr>
        <p:spPr>
          <a:xfrm>
            <a:off x="323850" y="333375"/>
            <a:ext cx="8351838" cy="574675"/>
          </a:xfrm>
          <a:noFill/>
          <a:ln/>
        </p:spPr>
        <p:txBody>
          <a:bodyPr anchor="t"/>
          <a:lstStyle/>
          <a:p>
            <a:r>
              <a:rPr lang="en-US" altLang="zh-CN" sz="2800" b="1" dirty="0">
                <a:solidFill>
                  <a:schemeClr val="bg2"/>
                </a:solidFill>
                <a:ea typeface="黑体" pitchFamily="2" charset="-122"/>
              </a:rPr>
              <a:t>2.1 </a:t>
            </a:r>
            <a:r>
              <a:rPr lang="zh-CN" altLang="en-US" sz="2800" b="1" dirty="0">
                <a:solidFill>
                  <a:schemeClr val="bg2"/>
                </a:solidFill>
                <a:ea typeface="黑体" pitchFamily="2" charset="-122"/>
              </a:rPr>
              <a:t>单核处理器</a:t>
            </a:r>
            <a:r>
              <a:rPr lang="en-US" altLang="zh-CN" sz="2800" b="1" dirty="0">
                <a:solidFill>
                  <a:schemeClr val="bg2"/>
                </a:solidFill>
                <a:ea typeface="黑体" pitchFamily="2" charset="-122"/>
              </a:rPr>
              <a:t>8086/8088</a:t>
            </a:r>
            <a:r>
              <a:rPr lang="zh-CN" altLang="en-US" sz="2800" b="1" dirty="0">
                <a:solidFill>
                  <a:schemeClr val="bg2"/>
                </a:solidFill>
                <a:ea typeface="黑体" pitchFamily="2" charset="-122"/>
              </a:rPr>
              <a:t>     </a:t>
            </a:r>
            <a:r>
              <a:rPr lang="en-US" altLang="zh-CN" sz="2400" b="1" dirty="0">
                <a:solidFill>
                  <a:srgbClr val="006600"/>
                </a:solidFill>
                <a:ea typeface="黑体" pitchFamily="2" charset="-122"/>
              </a:rPr>
              <a:t>2.1.6 </a:t>
            </a:r>
            <a:r>
              <a:rPr lang="zh-CN" altLang="en-US" sz="2400" b="1" dirty="0">
                <a:solidFill>
                  <a:srgbClr val="006600"/>
                </a:solidFill>
                <a:ea typeface="黑体" pitchFamily="2" charset="-122"/>
              </a:rPr>
              <a:t>系统总线的形成</a:t>
            </a:r>
          </a:p>
        </p:txBody>
      </p:sp>
      <p:sp>
        <p:nvSpPr>
          <p:cNvPr id="706567" name="Rectangle 7"/>
          <p:cNvSpPr>
            <a:spLocks noGrp="1" noChangeArrowheads="1"/>
          </p:cNvSpPr>
          <p:nvPr>
            <p:ph idx="1"/>
          </p:nvPr>
        </p:nvSpPr>
        <p:spPr>
          <a:xfrm>
            <a:off x="961270" y="836430"/>
            <a:ext cx="1954500" cy="432270"/>
          </a:xfrm>
          <a:noFill/>
          <a:ln w="9525">
            <a:noFill/>
            <a:miter lim="800000"/>
            <a:headEnd/>
            <a:tailEnd/>
          </a:ln>
          <a:effectLst/>
        </p:spPr>
        <p:txBody>
          <a:bodyPr vert="horz" wrap="square" lIns="91440" tIns="45720" rIns="91440" bIns="45720" numCol="1" anchor="t" anchorCtr="0" compatLnSpc="1">
            <a:prstTxWarp prst="textNoShape">
              <a:avLst/>
            </a:prstTxWarp>
          </a:bodyPr>
          <a:lstStyle/>
          <a:p>
            <a:pPr marL="0" indent="0" algn="ctr">
              <a:buClr>
                <a:srgbClr val="008000"/>
              </a:buClr>
              <a:buSzTx/>
              <a:buNone/>
            </a:pPr>
            <a:r>
              <a:rPr lang="en-US" altLang="zh-CN" sz="2000" b="1" smtClean="0"/>
              <a:t>74LS273</a:t>
            </a:r>
            <a:endParaRPr lang="en-US" altLang="zh-CN" sz="2000" b="1"/>
          </a:p>
        </p:txBody>
      </p:sp>
      <p:sp>
        <p:nvSpPr>
          <p:cNvPr id="5" name="灯片编号占位符 4"/>
          <p:cNvSpPr>
            <a:spLocks noGrp="1"/>
          </p:cNvSpPr>
          <p:nvPr>
            <p:ph type="sldNum" sz="quarter" idx="11"/>
          </p:nvPr>
        </p:nvSpPr>
        <p:spPr/>
        <p:txBody>
          <a:bodyPr/>
          <a:lstStyle/>
          <a:p>
            <a:fld id="{C49CD913-DF0C-4775-B48F-E14FD566FBF7}" type="slidenum">
              <a:rPr lang="zh-CN" altLang="en-US"/>
              <a:pPr/>
              <a:t>45</a:t>
            </a:fld>
            <a:endParaRPr lang="en-US" altLang="zh-CN"/>
          </a:p>
        </p:txBody>
      </p:sp>
      <p:sp>
        <p:nvSpPr>
          <p:cNvPr id="7" name="Rectangle 7"/>
          <p:cNvSpPr txBox="1">
            <a:spLocks noChangeArrowheads="1"/>
          </p:cNvSpPr>
          <p:nvPr/>
        </p:nvSpPr>
        <p:spPr bwMode="auto">
          <a:xfrm>
            <a:off x="4020638" y="764420"/>
            <a:ext cx="3528490" cy="3602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spcBef>
                <a:spcPct val="20000"/>
              </a:spcBef>
              <a:buClr>
                <a:srgbClr val="008000"/>
              </a:buClr>
            </a:pPr>
            <a:r>
              <a:rPr lang="en-US" altLang="zh-CN" sz="2000" b="1" kern="0" smtClean="0">
                <a:latin typeface="+mn-lt"/>
                <a:ea typeface="+mn-ea"/>
              </a:rPr>
              <a:t>Functional Diagram</a:t>
            </a:r>
            <a:endParaRPr kumimoji="0" lang="en-US" altLang="zh-CN" sz="2000" b="1" i="0" u="none" strike="noStrike" kern="0" cap="none" spc="0" normalizeH="0" baseline="0" noProof="0">
              <a:ln>
                <a:noFill/>
              </a:ln>
              <a:effectLst/>
              <a:uLnTx/>
              <a:uFillTx/>
              <a:latin typeface="+mn-lt"/>
              <a:ea typeface="+mn-ea"/>
              <a:cs typeface="+mn-cs"/>
            </a:endParaRPr>
          </a:p>
        </p:txBody>
      </p:sp>
      <p:pic>
        <p:nvPicPr>
          <p:cNvPr id="901122" name="Picture 2"/>
          <p:cNvPicPr>
            <a:picLocks noChangeAspect="1" noChangeArrowheads="1"/>
          </p:cNvPicPr>
          <p:nvPr/>
        </p:nvPicPr>
        <p:blipFill>
          <a:blip r:embed="rId2" cstate="print">
            <a:clrChange>
              <a:clrFrom>
                <a:srgbClr val="FFFFFF"/>
              </a:clrFrom>
              <a:clrTo>
                <a:srgbClr val="FFFFFF">
                  <a:alpha val="0"/>
                </a:srgbClr>
              </a:clrTo>
            </a:clrChange>
          </a:blip>
          <a:srcRect t="20020"/>
          <a:stretch>
            <a:fillRect/>
          </a:stretch>
        </p:blipFill>
        <p:spPr bwMode="auto">
          <a:xfrm>
            <a:off x="3419840" y="4521411"/>
            <a:ext cx="3602785" cy="2148039"/>
          </a:xfrm>
          <a:prstGeom prst="rect">
            <a:avLst/>
          </a:prstGeom>
          <a:noFill/>
          <a:ln w="9525">
            <a:noFill/>
            <a:miter lim="800000"/>
            <a:headEnd/>
            <a:tailEnd/>
          </a:ln>
        </p:spPr>
      </p:pic>
      <p:pic>
        <p:nvPicPr>
          <p:cNvPr id="901123"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369086" y="1124680"/>
            <a:ext cx="5527524" cy="3240450"/>
          </a:xfrm>
          <a:prstGeom prst="rect">
            <a:avLst/>
          </a:prstGeom>
          <a:noFill/>
          <a:ln w="9525">
            <a:noFill/>
            <a:miter lim="800000"/>
            <a:headEnd/>
            <a:tailEnd/>
          </a:ln>
        </p:spPr>
      </p:pic>
      <p:pic>
        <p:nvPicPr>
          <p:cNvPr id="901124"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39440" y="1196690"/>
            <a:ext cx="2664370" cy="3284840"/>
          </a:xfrm>
          <a:prstGeom prst="rect">
            <a:avLst/>
          </a:prstGeom>
          <a:noFill/>
          <a:ln w="9525">
            <a:noFill/>
            <a:miter lim="800000"/>
            <a:headEnd/>
            <a:tailEnd/>
          </a:ln>
        </p:spPr>
      </p:pic>
      <p:sp>
        <p:nvSpPr>
          <p:cNvPr id="14" name="Rectangle 7"/>
          <p:cNvSpPr txBox="1">
            <a:spLocks noChangeArrowheads="1"/>
          </p:cNvSpPr>
          <p:nvPr/>
        </p:nvSpPr>
        <p:spPr bwMode="auto">
          <a:xfrm>
            <a:off x="1187530" y="5301260"/>
            <a:ext cx="2448340" cy="9361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spcBef>
                <a:spcPct val="20000"/>
              </a:spcBef>
              <a:buClr>
                <a:srgbClr val="008000"/>
              </a:buClr>
            </a:pPr>
            <a:r>
              <a:rPr lang="en-US" altLang="zh-CN" sz="2000" b="1" kern="0" smtClean="0">
                <a:latin typeface="+mn-lt"/>
                <a:ea typeface="+mn-ea"/>
              </a:rPr>
              <a:t>Function Table</a:t>
            </a:r>
          </a:p>
          <a:p>
            <a:pPr lvl="0">
              <a:spcBef>
                <a:spcPct val="20000"/>
              </a:spcBef>
              <a:buClr>
                <a:srgbClr val="008000"/>
              </a:buClr>
            </a:pPr>
            <a:r>
              <a:rPr kumimoji="0" lang="en-US" altLang="zh-CN" sz="2000" b="1" i="0" u="none" strike="noStrike" kern="0" cap="none" spc="0" normalizeH="0" baseline="0" noProof="0" smtClean="0">
                <a:ln>
                  <a:noFill/>
                </a:ln>
                <a:effectLst/>
                <a:uLnTx/>
                <a:uFillTx/>
                <a:latin typeface="+mn-lt"/>
                <a:ea typeface="+mn-ea"/>
                <a:cs typeface="+mn-cs"/>
              </a:rPr>
              <a:t>(each flip-flop)</a:t>
            </a:r>
            <a:endParaRPr kumimoji="0" lang="en-US" altLang="zh-CN" sz="2000" b="1" i="0" u="none" strike="noStrike" kern="0" cap="none" spc="0" normalizeH="0" baseline="0" noProof="0">
              <a:ln>
                <a:noFill/>
              </a:ln>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2"/>
          <p:cNvSpPr>
            <a:spLocks noGrp="1" noChangeArrowheads="1"/>
          </p:cNvSpPr>
          <p:nvPr>
            <p:ph type="title"/>
          </p:nvPr>
        </p:nvSpPr>
        <p:spPr>
          <a:xfrm>
            <a:off x="323850" y="333375"/>
            <a:ext cx="8697913" cy="574675"/>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8086/8088</a:t>
            </a:r>
            <a:r>
              <a:rPr lang="zh-CN" altLang="en-US" sz="2800" b="1" dirty="0">
                <a:solidFill>
                  <a:srgbClr val="00007D"/>
                </a:solidFill>
                <a:ea typeface="黑体" pitchFamily="2" charset="-122"/>
              </a:rPr>
              <a:t>     </a:t>
            </a:r>
            <a:r>
              <a:rPr lang="en-US" altLang="zh-CN" sz="2400" b="1" dirty="0">
                <a:solidFill>
                  <a:srgbClr val="006600"/>
                </a:solidFill>
                <a:ea typeface="黑体" pitchFamily="2" charset="-122"/>
              </a:rPr>
              <a:t>2.1.6 </a:t>
            </a:r>
            <a:r>
              <a:rPr lang="zh-CN" altLang="en-US" sz="2400" b="1" dirty="0">
                <a:solidFill>
                  <a:srgbClr val="006600"/>
                </a:solidFill>
                <a:ea typeface="黑体" pitchFamily="2" charset="-122"/>
              </a:rPr>
              <a:t>系统</a:t>
            </a:r>
            <a:r>
              <a:rPr lang="zh-CN" altLang="en-US" sz="2400" b="1" dirty="0" smtClean="0">
                <a:solidFill>
                  <a:srgbClr val="006600"/>
                </a:solidFill>
                <a:ea typeface="黑体" pitchFamily="2" charset="-122"/>
              </a:rPr>
              <a:t>总线：</a:t>
            </a:r>
            <a:r>
              <a:rPr lang="zh-CN" altLang="en-US" sz="2400" b="1" dirty="0">
                <a:solidFill>
                  <a:srgbClr val="FF0000"/>
                </a:solidFill>
                <a:ea typeface="黑体" pitchFamily="2" charset="-122"/>
              </a:rPr>
              <a:t>最小模式</a:t>
            </a:r>
          </a:p>
        </p:txBody>
      </p:sp>
      <p:sp>
        <p:nvSpPr>
          <p:cNvPr id="7" name="灯片编号占位符 4"/>
          <p:cNvSpPr>
            <a:spLocks noGrp="1"/>
          </p:cNvSpPr>
          <p:nvPr>
            <p:ph type="sldNum" sz="quarter" idx="11"/>
          </p:nvPr>
        </p:nvSpPr>
        <p:spPr/>
        <p:txBody>
          <a:bodyPr/>
          <a:lstStyle/>
          <a:p>
            <a:fld id="{8D766388-AB8B-4B54-881E-D419894AEE4A}" type="slidenum">
              <a:rPr lang="zh-CN" altLang="en-US"/>
              <a:pPr/>
              <a:t>46</a:t>
            </a:fld>
            <a:endParaRPr lang="en-US" altLang="zh-CN"/>
          </a:p>
        </p:txBody>
      </p:sp>
      <p:pic>
        <p:nvPicPr>
          <p:cNvPr id="707598" name="Picture 14"/>
          <p:cNvPicPr>
            <a:picLocks noChangeAspect="1" noChangeArrowheads="1"/>
          </p:cNvPicPr>
          <p:nvPr/>
        </p:nvPicPr>
        <p:blipFill>
          <a:blip r:embed="rId2" cstate="print"/>
          <a:srcRect/>
          <a:stretch>
            <a:fillRect/>
          </a:stretch>
        </p:blipFill>
        <p:spPr bwMode="auto">
          <a:xfrm>
            <a:off x="152400" y="941388"/>
            <a:ext cx="8882063" cy="5522912"/>
          </a:xfrm>
          <a:prstGeom prst="rect">
            <a:avLst/>
          </a:prstGeom>
          <a:noFill/>
          <a:ln w="28575" algn="ctr">
            <a:noFill/>
            <a:miter lim="800000"/>
            <a:headEnd/>
            <a:tailEnd type="none" w="med" len="lg"/>
          </a:ln>
          <a:effectLst/>
        </p:spPr>
      </p:pic>
      <p:sp>
        <p:nvSpPr>
          <p:cNvPr id="707600" name="Rectangle 16"/>
          <p:cNvSpPr>
            <a:spLocks noChangeArrowheads="1"/>
          </p:cNvSpPr>
          <p:nvPr/>
        </p:nvSpPr>
        <p:spPr bwMode="auto">
          <a:xfrm>
            <a:off x="862013" y="1474788"/>
            <a:ext cx="647700" cy="144462"/>
          </a:xfrm>
          <a:prstGeom prst="rect">
            <a:avLst/>
          </a:prstGeom>
          <a:solidFill>
            <a:schemeClr val="bg1"/>
          </a:solidFill>
          <a:ln w="28575" algn="ctr">
            <a:noFill/>
            <a:miter lim="800000"/>
            <a:headEnd/>
            <a:tailEnd type="none" w="med" len="lg"/>
          </a:ln>
          <a:effectLst/>
        </p:spPr>
        <p:txBody>
          <a:bodyPr wrap="none" anchor="ctr"/>
          <a:lstStyle/>
          <a:p>
            <a:endParaRPr lang="zh-CN" altLang="en-US"/>
          </a:p>
        </p:txBody>
      </p:sp>
      <p:sp>
        <p:nvSpPr>
          <p:cNvPr id="707599" name="Text Box 15"/>
          <p:cNvSpPr txBox="1">
            <a:spLocks noChangeArrowheads="1"/>
          </p:cNvSpPr>
          <p:nvPr/>
        </p:nvSpPr>
        <p:spPr bwMode="auto">
          <a:xfrm>
            <a:off x="741363" y="1409700"/>
            <a:ext cx="935037" cy="260350"/>
          </a:xfrm>
          <a:prstGeom prst="rect">
            <a:avLst/>
          </a:prstGeom>
          <a:noFill/>
          <a:ln w="28575" algn="ctr">
            <a:noFill/>
            <a:miter lim="800000"/>
            <a:headEnd/>
            <a:tailEnd type="none" w="med" len="lg"/>
          </a:ln>
          <a:effectLst/>
        </p:spPr>
        <p:txBody>
          <a:bodyPr>
            <a:spAutoFit/>
          </a:bodyPr>
          <a:lstStyle/>
          <a:p>
            <a:pPr>
              <a:spcBef>
                <a:spcPct val="50000"/>
              </a:spcBef>
            </a:pPr>
            <a:r>
              <a:rPr lang="en-US" altLang="zh-CN" sz="1100" b="1"/>
              <a:t>82C84A/85</a:t>
            </a:r>
          </a:p>
        </p:txBody>
      </p:sp>
      <p:sp>
        <p:nvSpPr>
          <p:cNvPr id="8" name="TextBox 7"/>
          <p:cNvSpPr txBox="1"/>
          <p:nvPr/>
        </p:nvSpPr>
        <p:spPr>
          <a:xfrm>
            <a:off x="3880875" y="2488024"/>
            <a:ext cx="1158949" cy="338554"/>
          </a:xfrm>
          <a:prstGeom prst="rect">
            <a:avLst/>
          </a:prstGeom>
          <a:noFill/>
        </p:spPr>
        <p:txBody>
          <a:bodyPr wrap="square" rtlCol="0">
            <a:spAutoFit/>
          </a:bodyPr>
          <a:lstStyle/>
          <a:p>
            <a:r>
              <a:rPr lang="en-US" altLang="zh-CN" sz="1600" b="1" smtClean="0">
                <a:solidFill>
                  <a:srgbClr val="FF3399"/>
                </a:solidFill>
              </a:rPr>
              <a:t>74LS373</a:t>
            </a:r>
            <a:endParaRPr lang="zh-CN" altLang="en-US" sz="1600" b="1">
              <a:solidFill>
                <a:srgbClr val="FF3399"/>
              </a:solidFill>
            </a:endParaRPr>
          </a:p>
        </p:txBody>
      </p:sp>
      <p:sp>
        <p:nvSpPr>
          <p:cNvPr id="9" name="TextBox 8"/>
          <p:cNvSpPr txBox="1"/>
          <p:nvPr/>
        </p:nvSpPr>
        <p:spPr>
          <a:xfrm>
            <a:off x="3859619" y="5018567"/>
            <a:ext cx="1158949" cy="338554"/>
          </a:xfrm>
          <a:prstGeom prst="rect">
            <a:avLst/>
          </a:prstGeom>
          <a:noFill/>
        </p:spPr>
        <p:txBody>
          <a:bodyPr wrap="square" rtlCol="0">
            <a:spAutoFit/>
          </a:bodyPr>
          <a:lstStyle/>
          <a:p>
            <a:r>
              <a:rPr lang="en-US" altLang="zh-CN" sz="1600" b="1" smtClean="0">
                <a:solidFill>
                  <a:srgbClr val="FF3399"/>
                </a:solidFill>
              </a:rPr>
              <a:t>74LS245</a:t>
            </a:r>
            <a:endParaRPr lang="zh-CN" altLang="en-US" sz="1600" b="1">
              <a:solidFill>
                <a:srgbClr val="FF3399"/>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a:xfrm>
            <a:off x="323850" y="333375"/>
            <a:ext cx="8697913" cy="574675"/>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8086/8088</a:t>
            </a:r>
            <a:r>
              <a:rPr lang="zh-CN" altLang="en-US" sz="2800" b="1" dirty="0">
                <a:solidFill>
                  <a:srgbClr val="00007D"/>
                </a:solidFill>
                <a:ea typeface="黑体" pitchFamily="2" charset="-122"/>
              </a:rPr>
              <a:t>     </a:t>
            </a:r>
            <a:r>
              <a:rPr lang="en-US" altLang="zh-CN" sz="2400" b="1" dirty="0">
                <a:solidFill>
                  <a:srgbClr val="006600"/>
                </a:solidFill>
                <a:ea typeface="黑体" pitchFamily="2" charset="-122"/>
              </a:rPr>
              <a:t>2.1.6 </a:t>
            </a:r>
            <a:r>
              <a:rPr lang="zh-CN" altLang="en-US" sz="2400" b="1" dirty="0">
                <a:solidFill>
                  <a:srgbClr val="006600"/>
                </a:solidFill>
                <a:ea typeface="黑体" pitchFamily="2" charset="-122"/>
              </a:rPr>
              <a:t>系统总线</a:t>
            </a:r>
            <a:r>
              <a:rPr lang="zh-CN" altLang="en-US" sz="2400" b="1" dirty="0" smtClean="0">
                <a:solidFill>
                  <a:srgbClr val="006600"/>
                </a:solidFill>
                <a:ea typeface="黑体" pitchFamily="2" charset="-122"/>
              </a:rPr>
              <a:t>：</a:t>
            </a:r>
            <a:r>
              <a:rPr lang="zh-CN" altLang="en-US" sz="2400" b="1" dirty="0">
                <a:solidFill>
                  <a:srgbClr val="FF0000"/>
                </a:solidFill>
                <a:ea typeface="黑体" pitchFamily="2" charset="-122"/>
              </a:rPr>
              <a:t>最小模式</a:t>
            </a:r>
          </a:p>
        </p:txBody>
      </p:sp>
      <p:sp>
        <p:nvSpPr>
          <p:cNvPr id="6" name="灯片编号占位符 4"/>
          <p:cNvSpPr>
            <a:spLocks noGrp="1"/>
          </p:cNvSpPr>
          <p:nvPr>
            <p:ph type="sldNum" sz="quarter" idx="11"/>
          </p:nvPr>
        </p:nvSpPr>
        <p:spPr/>
        <p:txBody>
          <a:bodyPr/>
          <a:lstStyle/>
          <a:p>
            <a:fld id="{B3B3CAB2-3016-42F7-AB1B-7339BC0E432E}" type="slidenum">
              <a:rPr lang="zh-CN" altLang="en-US"/>
              <a:pPr/>
              <a:t>47</a:t>
            </a:fld>
            <a:endParaRPr lang="en-US" altLang="zh-CN"/>
          </a:p>
        </p:txBody>
      </p:sp>
      <p:graphicFrame>
        <p:nvGraphicFramePr>
          <p:cNvPr id="791555" name="Object 3"/>
          <p:cNvGraphicFramePr>
            <a:graphicFrameLocks noChangeAspect="1"/>
          </p:cNvGraphicFramePr>
          <p:nvPr/>
        </p:nvGraphicFramePr>
        <p:xfrm>
          <a:off x="282575" y="1016000"/>
          <a:ext cx="8229600" cy="5108575"/>
        </p:xfrm>
        <a:graphic>
          <a:graphicData uri="http://schemas.openxmlformats.org/presentationml/2006/ole">
            <mc:AlternateContent xmlns:mc="http://schemas.openxmlformats.org/markup-compatibility/2006">
              <mc:Choice xmlns:v="urn:schemas-microsoft-com:vml" Requires="v">
                <p:oleObj spid="_x0000_s791649" name="Visio" r:id="rId3" imgW="4570171" imgH="2837993" progId="Visio.Drawing.11">
                  <p:embed/>
                </p:oleObj>
              </mc:Choice>
              <mc:Fallback>
                <p:oleObj name="Visio" r:id="rId3" imgW="4570171" imgH="2837993" progId="Visio.Drawing.11">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575" y="1016000"/>
                        <a:ext cx="8229600" cy="5108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1556" name="Text Box 4"/>
          <p:cNvSpPr txBox="1">
            <a:spLocks noChangeArrowheads="1"/>
          </p:cNvSpPr>
          <p:nvPr/>
        </p:nvSpPr>
        <p:spPr bwMode="auto">
          <a:xfrm>
            <a:off x="1955800" y="6129338"/>
            <a:ext cx="4852988" cy="457200"/>
          </a:xfrm>
          <a:prstGeom prst="rect">
            <a:avLst/>
          </a:prstGeom>
          <a:noFill/>
          <a:ln w="9525">
            <a:noFill/>
            <a:miter lim="800000"/>
            <a:headEnd/>
            <a:tailEnd/>
          </a:ln>
          <a:effectLst/>
        </p:spPr>
        <p:txBody>
          <a:bodyPr wrap="none">
            <a:spAutoFit/>
          </a:bodyPr>
          <a:lstStyle/>
          <a:p>
            <a:pPr algn="l"/>
            <a:r>
              <a:rPr kumimoji="1" lang="en-US" altLang="zh-CN" sz="2400" b="1">
                <a:solidFill>
                  <a:schemeClr val="bg2"/>
                </a:solidFill>
                <a:latin typeface="Times New Roman" pitchFamily="18" charset="0"/>
              </a:rPr>
              <a:t>8086</a:t>
            </a:r>
            <a:r>
              <a:rPr kumimoji="1" lang="zh-CN" altLang="en-US" sz="2400" b="1">
                <a:solidFill>
                  <a:schemeClr val="bg2"/>
                </a:solidFill>
                <a:latin typeface="宋体" pitchFamily="2" charset="-122"/>
              </a:rPr>
              <a:t>在最小模式下的系统总线形成</a:t>
            </a:r>
            <a:r>
              <a:rPr kumimoji="1" lang="zh-CN" altLang="en-US" sz="2400" b="1">
                <a:solidFill>
                  <a:schemeClr val="bg2"/>
                </a:solidFill>
                <a:latin typeface="Times New Roman" pitchFamily="18" charset="0"/>
              </a:rPr>
              <a:t> </a:t>
            </a:r>
          </a:p>
        </p:txBody>
      </p:sp>
      <p:sp>
        <p:nvSpPr>
          <p:cNvPr id="7" name="TextBox 6"/>
          <p:cNvSpPr txBox="1"/>
          <p:nvPr/>
        </p:nvSpPr>
        <p:spPr>
          <a:xfrm>
            <a:off x="1212105" y="2923944"/>
            <a:ext cx="893144" cy="338554"/>
          </a:xfrm>
          <a:prstGeom prst="rect">
            <a:avLst/>
          </a:prstGeom>
          <a:noFill/>
        </p:spPr>
        <p:txBody>
          <a:bodyPr wrap="square" rtlCol="0">
            <a:spAutoFit/>
          </a:bodyPr>
          <a:lstStyle/>
          <a:p>
            <a:r>
              <a:rPr lang="en-US" altLang="zh-CN" sz="1600" b="1" smtClean="0">
                <a:solidFill>
                  <a:srgbClr val="FF3399"/>
                </a:solidFill>
              </a:rPr>
              <a:t>8284</a:t>
            </a:r>
            <a:endParaRPr lang="zh-CN" altLang="en-US" sz="1600" b="1">
              <a:solidFill>
                <a:srgbClr val="FF3399"/>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a:xfrm>
            <a:off x="323850" y="333375"/>
            <a:ext cx="8697913" cy="574675"/>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8086/8088</a:t>
            </a:r>
            <a:r>
              <a:rPr lang="zh-CN" altLang="en-US" sz="2800" b="1" dirty="0">
                <a:solidFill>
                  <a:srgbClr val="00007D"/>
                </a:solidFill>
                <a:ea typeface="黑体" pitchFamily="2" charset="-122"/>
              </a:rPr>
              <a:t>     </a:t>
            </a:r>
            <a:r>
              <a:rPr lang="en-US" altLang="zh-CN" sz="2400" b="1" dirty="0">
                <a:solidFill>
                  <a:srgbClr val="006600"/>
                </a:solidFill>
                <a:ea typeface="黑体" pitchFamily="2" charset="-122"/>
              </a:rPr>
              <a:t>2.1.6 </a:t>
            </a:r>
            <a:r>
              <a:rPr lang="zh-CN" altLang="en-US" sz="2400" b="1" dirty="0">
                <a:solidFill>
                  <a:srgbClr val="006600"/>
                </a:solidFill>
                <a:ea typeface="黑体" pitchFamily="2" charset="-122"/>
              </a:rPr>
              <a:t>系统总线：</a:t>
            </a:r>
            <a:r>
              <a:rPr lang="zh-CN" altLang="en-US" sz="2400" b="1" dirty="0">
                <a:solidFill>
                  <a:srgbClr val="FF0000"/>
                </a:solidFill>
                <a:ea typeface="黑体" pitchFamily="2" charset="-122"/>
              </a:rPr>
              <a:t>最小模式</a:t>
            </a:r>
          </a:p>
        </p:txBody>
      </p:sp>
      <p:sp>
        <p:nvSpPr>
          <p:cNvPr id="6" name="灯片编号占位符 4"/>
          <p:cNvSpPr>
            <a:spLocks noGrp="1"/>
          </p:cNvSpPr>
          <p:nvPr>
            <p:ph type="sldNum" sz="quarter" idx="11"/>
          </p:nvPr>
        </p:nvSpPr>
        <p:spPr/>
        <p:txBody>
          <a:bodyPr/>
          <a:lstStyle/>
          <a:p>
            <a:fld id="{B3B3CAB2-3016-42F7-AB1B-7339BC0E432E}" type="slidenum">
              <a:rPr lang="zh-CN" altLang="en-US"/>
              <a:pPr/>
              <a:t>48</a:t>
            </a:fld>
            <a:endParaRPr lang="en-US" altLang="zh-CN"/>
          </a:p>
        </p:txBody>
      </p:sp>
      <p:sp>
        <p:nvSpPr>
          <p:cNvPr id="7" name="Rectangle 7"/>
          <p:cNvSpPr txBox="1">
            <a:spLocks noChangeArrowheads="1"/>
          </p:cNvSpPr>
          <p:nvPr/>
        </p:nvSpPr>
        <p:spPr bwMode="auto">
          <a:xfrm>
            <a:off x="827480" y="1124680"/>
            <a:ext cx="6336880" cy="5042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lgn="l">
              <a:spcBef>
                <a:spcPct val="20000"/>
              </a:spcBef>
              <a:buClr>
                <a:srgbClr val="008000"/>
              </a:buClr>
            </a:pPr>
            <a:r>
              <a:rPr kumimoji="0" lang="en-US" altLang="zh-CN" sz="2400" b="1" i="0" u="none" strike="noStrike" kern="0" cap="none" spc="0" normalizeH="0" baseline="0" noProof="0" smtClean="0">
                <a:ln>
                  <a:noFill/>
                </a:ln>
                <a:solidFill>
                  <a:schemeClr val="tx1"/>
                </a:solidFill>
                <a:effectLst/>
                <a:uLnTx/>
                <a:uFillTx/>
                <a:latin typeface="+mn-lt"/>
                <a:ea typeface="+mn-ea"/>
                <a:cs typeface="+mn-cs"/>
              </a:rPr>
              <a:t>82C84A</a:t>
            </a:r>
            <a:r>
              <a:rPr kumimoji="0" lang="zh-CN" altLang="en-US" sz="2400" b="1" i="0" u="none" strike="noStrike" kern="0" cap="none" spc="0" normalizeH="0" baseline="0" noProof="0" smtClean="0">
                <a:ln>
                  <a:noFill/>
                </a:ln>
                <a:solidFill>
                  <a:schemeClr val="tx1"/>
                </a:solidFill>
                <a:effectLst/>
                <a:uLnTx/>
                <a:uFillTx/>
                <a:latin typeface="+mn-lt"/>
                <a:ea typeface="+mn-ea"/>
                <a:cs typeface="+mn-cs"/>
              </a:rPr>
              <a:t>：</a:t>
            </a:r>
            <a:r>
              <a:rPr lang="en-US" altLang="zh-CN" sz="2400" b="1" smtClean="0"/>
              <a:t>CMOS Clock Generator Driver</a:t>
            </a:r>
            <a:endParaRPr kumimoji="0" lang="en-US" altLang="zh-CN" sz="2400" b="1" i="0" u="none" strike="noStrike" kern="0" cap="none" spc="0" normalizeH="0" baseline="0" noProof="0">
              <a:ln>
                <a:noFill/>
              </a:ln>
              <a:solidFill>
                <a:schemeClr val="tx1"/>
              </a:solidFill>
              <a:effectLst/>
              <a:uLnTx/>
              <a:uFillTx/>
              <a:latin typeface="+mn-lt"/>
              <a:ea typeface="+mn-ea"/>
              <a:cs typeface="+mn-cs"/>
            </a:endParaRPr>
          </a:p>
        </p:txBody>
      </p:sp>
      <p:pic>
        <p:nvPicPr>
          <p:cNvPr id="903170"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79390" y="1700760"/>
            <a:ext cx="3590854" cy="3888540"/>
          </a:xfrm>
          <a:prstGeom prst="rect">
            <a:avLst/>
          </a:prstGeom>
          <a:noFill/>
          <a:ln w="9525">
            <a:noFill/>
            <a:miter lim="800000"/>
            <a:headEnd/>
            <a:tailEnd/>
          </a:ln>
        </p:spPr>
      </p:pic>
      <p:pic>
        <p:nvPicPr>
          <p:cNvPr id="903171"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779890" y="2562250"/>
            <a:ext cx="5216256" cy="302705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a:xfrm>
            <a:off x="323850" y="333375"/>
            <a:ext cx="8697913" cy="574675"/>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8086/8088</a:t>
            </a:r>
            <a:r>
              <a:rPr lang="zh-CN" altLang="en-US" sz="2800" b="1" dirty="0">
                <a:solidFill>
                  <a:srgbClr val="00007D"/>
                </a:solidFill>
                <a:ea typeface="黑体" pitchFamily="2" charset="-122"/>
              </a:rPr>
              <a:t>     </a:t>
            </a:r>
            <a:r>
              <a:rPr lang="en-US" altLang="zh-CN" sz="2400" b="1" dirty="0">
                <a:solidFill>
                  <a:srgbClr val="006600"/>
                </a:solidFill>
                <a:ea typeface="黑体" pitchFamily="2" charset="-122"/>
              </a:rPr>
              <a:t>2.1.6 </a:t>
            </a:r>
            <a:r>
              <a:rPr lang="zh-CN" altLang="en-US" sz="2400" b="1" dirty="0">
                <a:solidFill>
                  <a:srgbClr val="006600"/>
                </a:solidFill>
                <a:ea typeface="黑体" pitchFamily="2" charset="-122"/>
              </a:rPr>
              <a:t>系统总线：</a:t>
            </a:r>
            <a:r>
              <a:rPr lang="zh-CN" altLang="en-US" sz="2400" b="1" dirty="0">
                <a:solidFill>
                  <a:srgbClr val="FF0000"/>
                </a:solidFill>
                <a:ea typeface="黑体" pitchFamily="2" charset="-122"/>
              </a:rPr>
              <a:t>最小模式</a:t>
            </a:r>
          </a:p>
        </p:txBody>
      </p:sp>
      <p:sp>
        <p:nvSpPr>
          <p:cNvPr id="6" name="灯片编号占位符 4"/>
          <p:cNvSpPr>
            <a:spLocks noGrp="1"/>
          </p:cNvSpPr>
          <p:nvPr>
            <p:ph type="sldNum" sz="quarter" idx="11"/>
          </p:nvPr>
        </p:nvSpPr>
        <p:spPr/>
        <p:txBody>
          <a:bodyPr/>
          <a:lstStyle/>
          <a:p>
            <a:fld id="{B3B3CAB2-3016-42F7-AB1B-7339BC0E432E}" type="slidenum">
              <a:rPr lang="zh-CN" altLang="en-US"/>
              <a:pPr/>
              <a:t>49</a:t>
            </a:fld>
            <a:endParaRPr lang="en-US" altLang="zh-CN"/>
          </a:p>
        </p:txBody>
      </p:sp>
      <p:pic>
        <p:nvPicPr>
          <p:cNvPr id="902147"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5420" y="1466338"/>
            <a:ext cx="8353160" cy="4915072"/>
          </a:xfrm>
          <a:prstGeom prst="rect">
            <a:avLst/>
          </a:prstGeom>
          <a:noFill/>
          <a:ln w="9525">
            <a:noFill/>
            <a:miter lim="800000"/>
            <a:headEnd/>
            <a:tailEnd/>
          </a:ln>
        </p:spPr>
      </p:pic>
      <p:sp>
        <p:nvSpPr>
          <p:cNvPr id="7" name="Rectangle 7"/>
          <p:cNvSpPr txBox="1">
            <a:spLocks noChangeArrowheads="1"/>
          </p:cNvSpPr>
          <p:nvPr/>
        </p:nvSpPr>
        <p:spPr bwMode="auto">
          <a:xfrm>
            <a:off x="1403560" y="908440"/>
            <a:ext cx="6120850" cy="5042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spcBef>
                <a:spcPct val="20000"/>
              </a:spcBef>
              <a:buClr>
                <a:srgbClr val="008000"/>
              </a:buClr>
            </a:pPr>
            <a:r>
              <a:rPr kumimoji="0" lang="en-US" altLang="zh-CN" sz="2400" b="1" i="0" u="none" strike="noStrike" kern="0" cap="none" spc="0" normalizeH="0" baseline="0" noProof="0" smtClean="0">
                <a:ln>
                  <a:noFill/>
                </a:ln>
                <a:solidFill>
                  <a:schemeClr val="tx1"/>
                </a:solidFill>
                <a:effectLst/>
                <a:uLnTx/>
                <a:uFillTx/>
                <a:latin typeface="+mn-lt"/>
                <a:ea typeface="+mn-ea"/>
                <a:cs typeface="+mn-cs"/>
              </a:rPr>
              <a:t>82C84A</a:t>
            </a:r>
            <a:r>
              <a:rPr kumimoji="0" lang="en-US" altLang="zh-CN" sz="2400" b="1" i="0" u="none" strike="noStrike" kern="0" cap="none" spc="0" normalizeH="0" noProof="0" smtClean="0">
                <a:ln>
                  <a:noFill/>
                </a:ln>
                <a:solidFill>
                  <a:schemeClr val="tx1"/>
                </a:solidFill>
                <a:effectLst/>
                <a:uLnTx/>
                <a:uFillTx/>
                <a:latin typeface="+mn-lt"/>
                <a:ea typeface="+mn-ea"/>
                <a:cs typeface="+mn-cs"/>
              </a:rPr>
              <a:t> </a:t>
            </a:r>
            <a:r>
              <a:rPr lang="en-US" altLang="zh-CN" sz="2400" b="1" smtClean="0"/>
              <a:t>Functional Diagram</a:t>
            </a:r>
            <a:endParaRPr kumimoji="0" lang="en-US" altLang="zh-CN" sz="2400" b="1" i="0" u="none" strike="noStrike" kern="0" cap="none" spc="0" normalizeH="0" baseline="0" noProof="0">
              <a:ln>
                <a:noFill/>
              </a:ln>
              <a:solidFill>
                <a:schemeClr val="tx1"/>
              </a:solidFill>
              <a:effectLst/>
              <a:uLnTx/>
              <a:uFillTx/>
              <a:latin typeface="+mn-lt"/>
              <a:ea typeface="+mn-ea"/>
              <a:cs typeface="+mn-cs"/>
            </a:endParaRPr>
          </a:p>
        </p:txBody>
      </p:sp>
      <p:sp>
        <p:nvSpPr>
          <p:cNvPr id="8" name="TextBox 7"/>
          <p:cNvSpPr txBox="1"/>
          <p:nvPr/>
        </p:nvSpPr>
        <p:spPr>
          <a:xfrm>
            <a:off x="683460" y="3933070"/>
            <a:ext cx="504070" cy="307777"/>
          </a:xfrm>
          <a:prstGeom prst="rect">
            <a:avLst/>
          </a:prstGeom>
          <a:solidFill>
            <a:srgbClr val="FFFFFF"/>
          </a:solidFill>
        </p:spPr>
        <p:txBody>
          <a:bodyPr wrap="square" rtlCol="0">
            <a:spAutoFit/>
          </a:bodyPr>
          <a:lstStyle/>
          <a:p>
            <a:r>
              <a:rPr lang="en-US" altLang="zh-CN" sz="1400" b="1" smtClean="0"/>
              <a:t>EFI</a:t>
            </a:r>
            <a:endParaRPr lang="zh-CN" altLang="en-US" sz="1400" b="1"/>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3"/>
          <p:cNvSpPr>
            <a:spLocks noGrp="1" noChangeArrowheads="1"/>
          </p:cNvSpPr>
          <p:nvPr>
            <p:ph type="title"/>
          </p:nvPr>
        </p:nvSpPr>
        <p:spPr>
          <a:xfrm>
            <a:off x="323850" y="333375"/>
            <a:ext cx="8820150" cy="1027113"/>
          </a:xfrm>
        </p:spPr>
        <p:txBody>
          <a:bodyPr anchor="t"/>
          <a:lstStyle/>
          <a:p>
            <a:pPr eaLnBrk="1" hangingPunct="1"/>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 </a:t>
            </a:r>
            <a:r>
              <a:rPr lang="en-US" altLang="zh-CN" sz="2800" b="1" dirty="0">
                <a:solidFill>
                  <a:srgbClr val="00007D"/>
                </a:solidFill>
                <a:ea typeface="黑体" pitchFamily="2" charset="-122"/>
              </a:rPr>
              <a:t>8086/8088</a:t>
            </a:r>
            <a:r>
              <a:rPr lang="zh-CN" altLang="en-US" sz="2800" b="1" dirty="0">
                <a:solidFill>
                  <a:srgbClr val="00007D"/>
                </a:solidFill>
                <a:ea typeface="黑体" pitchFamily="2" charset="-122"/>
              </a:rPr>
              <a:t/>
            </a:r>
            <a:br>
              <a:rPr lang="zh-CN" altLang="en-US" sz="2800" b="1" dirty="0">
                <a:solidFill>
                  <a:srgbClr val="00007D"/>
                </a:solidFill>
                <a:ea typeface="黑体" pitchFamily="2" charset="-122"/>
              </a:rPr>
            </a:br>
            <a:r>
              <a:rPr lang="zh-CN" altLang="en-US" sz="2800" b="1" dirty="0">
                <a:solidFill>
                  <a:srgbClr val="00007D"/>
                </a:solidFill>
                <a:ea typeface="黑体" pitchFamily="2" charset="-122"/>
              </a:rPr>
              <a:t>      </a:t>
            </a:r>
            <a:r>
              <a:rPr lang="en-US" altLang="zh-CN" sz="2800" b="1" dirty="0">
                <a:solidFill>
                  <a:srgbClr val="006600"/>
                </a:solidFill>
                <a:ea typeface="黑体" pitchFamily="2" charset="-122"/>
              </a:rPr>
              <a:t>2.1.1 8086/8088</a:t>
            </a:r>
            <a:r>
              <a:rPr lang="zh-CN" altLang="en-US" sz="2800" b="1" dirty="0">
                <a:solidFill>
                  <a:srgbClr val="006600"/>
                </a:solidFill>
                <a:ea typeface="黑体" pitchFamily="2" charset="-122"/>
              </a:rPr>
              <a:t>处理器功能特性</a:t>
            </a:r>
            <a:endParaRPr lang="zh-CN" altLang="en-US" sz="2800" b="1" dirty="0" smtClean="0">
              <a:solidFill>
                <a:srgbClr val="FF6600"/>
              </a:solidFill>
            </a:endParaRPr>
          </a:p>
        </p:txBody>
      </p:sp>
      <p:sp>
        <p:nvSpPr>
          <p:cNvPr id="22531" name="Rectangle 2"/>
          <p:cNvSpPr>
            <a:spLocks noGrp="1" noChangeArrowheads="1"/>
          </p:cNvSpPr>
          <p:nvPr>
            <p:ph idx="1"/>
          </p:nvPr>
        </p:nvSpPr>
        <p:spPr>
          <a:xfrm>
            <a:off x="457200" y="1360488"/>
            <a:ext cx="8507413" cy="5237162"/>
          </a:xfrm>
        </p:spPr>
        <p:txBody>
          <a:bodyPr/>
          <a:lstStyle/>
          <a:p>
            <a:pPr marL="360363" indent="-360363">
              <a:defRPr/>
            </a:pPr>
            <a:r>
              <a:rPr lang="en-US" altLang="zh-CN" dirty="0" smtClean="0"/>
              <a:t>8086 CPU</a:t>
            </a:r>
            <a:r>
              <a:rPr lang="zh-CN" dirty="0" smtClean="0"/>
              <a:t>有三个版本：</a:t>
            </a:r>
            <a:r>
              <a:rPr lang="en-US" altLang="zh-CN" dirty="0" smtClean="0"/>
              <a:t>8086</a:t>
            </a:r>
            <a:r>
              <a:rPr lang="zh-CN" dirty="0" smtClean="0"/>
              <a:t>、</a:t>
            </a:r>
            <a:r>
              <a:rPr lang="en-US" altLang="zh-CN" dirty="0" smtClean="0"/>
              <a:t>8086-2</a:t>
            </a:r>
            <a:r>
              <a:rPr lang="zh-CN" dirty="0" smtClean="0"/>
              <a:t>、</a:t>
            </a:r>
            <a:r>
              <a:rPr lang="en-US" altLang="zh-CN" dirty="0" smtClean="0"/>
              <a:t>8086-1</a:t>
            </a:r>
            <a:r>
              <a:rPr lang="zh-CN" dirty="0" smtClean="0"/>
              <a:t>，仅时钟频率不同，依次为</a:t>
            </a:r>
            <a:r>
              <a:rPr lang="en-US" altLang="zh-CN" dirty="0" smtClean="0"/>
              <a:t>5Mhz</a:t>
            </a:r>
            <a:r>
              <a:rPr lang="zh-CN" dirty="0" smtClean="0"/>
              <a:t>、</a:t>
            </a:r>
            <a:r>
              <a:rPr lang="en-US" altLang="zh-CN" dirty="0" smtClean="0"/>
              <a:t>8Mhz</a:t>
            </a:r>
            <a:r>
              <a:rPr lang="zh-CN" dirty="0" smtClean="0"/>
              <a:t>、</a:t>
            </a:r>
            <a:r>
              <a:rPr lang="en-US" altLang="zh-CN" dirty="0" smtClean="0"/>
              <a:t>10Mhz</a:t>
            </a:r>
            <a:r>
              <a:rPr lang="zh-CN" dirty="0" smtClean="0"/>
              <a:t>。</a:t>
            </a:r>
            <a:endParaRPr lang="en-US" altLang="zh-CN" dirty="0" smtClean="0"/>
          </a:p>
          <a:p>
            <a:pPr marL="360363" indent="-360363">
              <a:defRPr/>
            </a:pPr>
            <a:r>
              <a:rPr lang="en-US" altLang="zh-CN" dirty="0" smtClean="0"/>
              <a:t>8086 CPU</a:t>
            </a:r>
            <a:r>
              <a:rPr lang="zh-CN" dirty="0" smtClean="0"/>
              <a:t>具有如下功能特性：</a:t>
            </a:r>
          </a:p>
          <a:p>
            <a:pPr marL="804863" lvl="1" indent="-444500">
              <a:buClr>
                <a:srgbClr val="0000FF"/>
              </a:buClr>
              <a:buSzPct val="100000"/>
              <a:buFont typeface="+mj-ea"/>
              <a:buAutoNum type="circleNumDbPlain"/>
              <a:defRPr/>
            </a:pPr>
            <a:r>
              <a:rPr lang="zh-CN" dirty="0" smtClean="0">
                <a:latin typeface="Times New Roman" panose="02020603050405020304" pitchFamily="18" charset="0"/>
                <a:ea typeface="宋体" panose="02010600030101010101" pitchFamily="2" charset="-122"/>
                <a:cs typeface="Times New Roman" panose="02020603050405020304" pitchFamily="18" charset="0"/>
              </a:rPr>
              <a:t>直接主存寻址能力</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1MB</a:t>
            </a:r>
            <a:r>
              <a:rPr lang="zh-CN" dirty="0" smtClean="0">
                <a:latin typeface="Times New Roman" panose="02020603050405020304" pitchFamily="18" charset="0"/>
                <a:ea typeface="宋体" panose="02010600030101010101" pitchFamily="2" charset="-122"/>
                <a:cs typeface="Times New Roman" panose="02020603050405020304" pitchFamily="18" charset="0"/>
              </a:rPr>
              <a:t>；</a:t>
            </a:r>
          </a:p>
          <a:p>
            <a:pPr marL="804863" lvl="1" indent="-444500">
              <a:buClr>
                <a:srgbClr val="0000FF"/>
              </a:buClr>
              <a:buSzPct val="100000"/>
              <a:buFont typeface="+mj-ea"/>
              <a:buAutoNum type="circleNumDbPlain"/>
              <a:defRPr/>
            </a:pPr>
            <a:r>
              <a:rPr lang="zh-CN" dirty="0" smtClean="0">
                <a:latin typeface="Times New Roman" panose="02020603050405020304" pitchFamily="18" charset="0"/>
                <a:ea typeface="宋体" panose="02010600030101010101" pitchFamily="2" charset="-122"/>
                <a:cs typeface="Times New Roman" panose="02020603050405020304" pitchFamily="18" charset="0"/>
              </a:rPr>
              <a:t>体系结构是针对强大的汇编语言和有效的高级语言设计的；</a:t>
            </a:r>
          </a:p>
          <a:p>
            <a:pPr marL="804863" lvl="1" indent="-444500">
              <a:buClr>
                <a:srgbClr val="0000FF"/>
              </a:buClr>
              <a:buSzPct val="100000"/>
              <a:buFont typeface="+mj-ea"/>
              <a:buAutoNum type="circleNumDbPlain"/>
              <a:defRPr/>
            </a:pP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14</a:t>
            </a:r>
            <a:r>
              <a:rPr lang="zh-CN" dirty="0" smtClean="0">
                <a:latin typeface="Times New Roman" panose="02020603050405020304" pitchFamily="18" charset="0"/>
                <a:ea typeface="宋体" panose="02010600030101010101" pitchFamily="2" charset="-122"/>
                <a:cs typeface="Times New Roman" panose="02020603050405020304" pitchFamily="18" charset="0"/>
              </a:rPr>
              <a:t>个</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16</a:t>
            </a:r>
            <a:r>
              <a:rPr lang="zh-CN" dirty="0" smtClean="0">
                <a:latin typeface="Times New Roman" panose="02020603050405020304" pitchFamily="18" charset="0"/>
                <a:ea typeface="宋体" panose="02010600030101010101" pitchFamily="2" charset="-122"/>
                <a:cs typeface="Times New Roman" panose="02020603050405020304" pitchFamily="18" charset="0"/>
              </a:rPr>
              <a:t>位寄存器；</a:t>
            </a:r>
          </a:p>
          <a:p>
            <a:pPr marL="804863" lvl="1" indent="-444500">
              <a:buClr>
                <a:srgbClr val="0000FF"/>
              </a:buClr>
              <a:buSzPct val="100000"/>
              <a:buFont typeface="+mj-ea"/>
              <a:buAutoNum type="circleNumDbPlain"/>
              <a:defRPr/>
            </a:pP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24</a:t>
            </a:r>
            <a:r>
              <a:rPr lang="zh-CN" dirty="0" smtClean="0">
                <a:latin typeface="Times New Roman" panose="02020603050405020304" pitchFamily="18" charset="0"/>
                <a:ea typeface="宋体" panose="02010600030101010101" pitchFamily="2" charset="-122"/>
                <a:cs typeface="Times New Roman" panose="02020603050405020304" pitchFamily="18" charset="0"/>
              </a:rPr>
              <a:t>种操作数寻址方式；</a:t>
            </a:r>
          </a:p>
          <a:p>
            <a:pPr marL="804863" lvl="1" indent="-444500">
              <a:buClr>
                <a:srgbClr val="0000FF"/>
              </a:buClr>
              <a:buSzPct val="100000"/>
              <a:buFont typeface="+mj-ea"/>
              <a:buAutoNum type="circleNumDbPlain"/>
              <a:defRPr/>
            </a:pPr>
            <a:r>
              <a:rPr lang="zh-CN" dirty="0" smtClean="0">
                <a:latin typeface="Times New Roman" panose="02020603050405020304" pitchFamily="18" charset="0"/>
                <a:ea typeface="宋体" panose="02010600030101010101" pitchFamily="2" charset="-122"/>
                <a:cs typeface="Times New Roman" panose="02020603050405020304" pitchFamily="18" charset="0"/>
              </a:rPr>
              <a:t>操作数类型：位、字节、字和块；</a:t>
            </a:r>
          </a:p>
          <a:p>
            <a:pPr marL="804863" lvl="1" indent="-444500">
              <a:buClr>
                <a:srgbClr val="0000FF"/>
              </a:buClr>
              <a:buSzPct val="100000"/>
              <a:buFont typeface="+mj-ea"/>
              <a:buAutoNum type="circleNumDbPlain"/>
              <a:defRPr/>
            </a:pP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8</a:t>
            </a:r>
            <a:r>
              <a:rPr lang="zh-CN"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16</a:t>
            </a:r>
            <a:r>
              <a:rPr lang="zh-CN" dirty="0" smtClean="0">
                <a:latin typeface="Times New Roman" panose="02020603050405020304" pitchFamily="18" charset="0"/>
                <a:ea typeface="宋体" panose="02010600030101010101" pitchFamily="2" charset="-122"/>
                <a:cs typeface="Times New Roman" panose="02020603050405020304" pitchFamily="18" charset="0"/>
              </a:rPr>
              <a:t>位无符号和带符号二进制或十进制运算，包括乘法和除法。</a:t>
            </a:r>
            <a:endParaRPr kumimoji="1" lang="zh-CN" altLang="en-US" dirty="0" smtClea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50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85728A6-4DB1-43F5-9D06-BDDF54C32601}" type="slidenum">
              <a:rPr lang="zh-CN" altLang="en-US">
                <a:solidFill>
                  <a:srgbClr val="000000"/>
                </a:solidFill>
                <a:latin typeface="Arial Black" panose="020B0A04020102020204" pitchFamily="34" charset="0"/>
              </a:rPr>
              <a:pPr eaLnBrk="1" hangingPunct="1"/>
              <a:t>5</a:t>
            </a:fld>
            <a:endParaRPr lang="en-US" altLang="zh-CN">
              <a:solidFill>
                <a:srgbClr val="000000"/>
              </a:solidFill>
              <a:latin typeface="Arial Black" panose="020B0A04020102020204" pitchFamily="34" charset="0"/>
            </a:endParaRPr>
          </a:p>
        </p:txBody>
      </p:sp>
    </p:spTree>
    <p:extLst>
      <p:ext uri="{BB962C8B-B14F-4D97-AF65-F5344CB8AC3E}">
        <p14:creationId xmlns:p14="http://schemas.microsoft.com/office/powerpoint/2010/main" val="445669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a:xfrm>
            <a:off x="323850" y="333375"/>
            <a:ext cx="8697913" cy="574675"/>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8086/8088</a:t>
            </a:r>
            <a:r>
              <a:rPr lang="zh-CN" altLang="en-US" sz="2800" b="1" dirty="0">
                <a:solidFill>
                  <a:srgbClr val="00007D"/>
                </a:solidFill>
                <a:ea typeface="黑体" pitchFamily="2" charset="-122"/>
              </a:rPr>
              <a:t>     </a:t>
            </a:r>
            <a:r>
              <a:rPr lang="en-US" altLang="zh-CN" sz="2400" b="1" dirty="0">
                <a:solidFill>
                  <a:srgbClr val="006600"/>
                </a:solidFill>
                <a:ea typeface="黑体" pitchFamily="2" charset="-122"/>
              </a:rPr>
              <a:t>2.1.6 </a:t>
            </a:r>
            <a:r>
              <a:rPr lang="zh-CN" altLang="en-US" sz="2400" b="1" dirty="0">
                <a:solidFill>
                  <a:srgbClr val="006600"/>
                </a:solidFill>
                <a:ea typeface="黑体" pitchFamily="2" charset="-122"/>
              </a:rPr>
              <a:t>系统总线：</a:t>
            </a:r>
            <a:r>
              <a:rPr lang="zh-CN" altLang="en-US" sz="2400" b="1" dirty="0">
                <a:solidFill>
                  <a:srgbClr val="FF0000"/>
                </a:solidFill>
                <a:ea typeface="黑体" pitchFamily="2" charset="-122"/>
              </a:rPr>
              <a:t>最小模式</a:t>
            </a:r>
          </a:p>
        </p:txBody>
      </p:sp>
      <p:sp>
        <p:nvSpPr>
          <p:cNvPr id="6" name="灯片编号占位符 4"/>
          <p:cNvSpPr>
            <a:spLocks noGrp="1"/>
          </p:cNvSpPr>
          <p:nvPr>
            <p:ph type="sldNum" sz="quarter" idx="11"/>
          </p:nvPr>
        </p:nvSpPr>
        <p:spPr/>
        <p:txBody>
          <a:bodyPr/>
          <a:lstStyle/>
          <a:p>
            <a:fld id="{B3B3CAB2-3016-42F7-AB1B-7339BC0E432E}" type="slidenum">
              <a:rPr lang="zh-CN" altLang="en-US"/>
              <a:pPr/>
              <a:t>50</a:t>
            </a:fld>
            <a:endParaRPr lang="en-US" altLang="zh-CN"/>
          </a:p>
        </p:txBody>
      </p:sp>
      <p:sp>
        <p:nvSpPr>
          <p:cNvPr id="7" name="Rectangle 7"/>
          <p:cNvSpPr txBox="1">
            <a:spLocks noChangeArrowheads="1"/>
          </p:cNvSpPr>
          <p:nvPr/>
        </p:nvSpPr>
        <p:spPr bwMode="auto">
          <a:xfrm>
            <a:off x="611450" y="1412510"/>
            <a:ext cx="7993110" cy="5042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spcBef>
                <a:spcPct val="20000"/>
              </a:spcBef>
              <a:buClr>
                <a:srgbClr val="008000"/>
              </a:buClr>
            </a:pPr>
            <a:r>
              <a:rPr kumimoji="0" lang="en-US" altLang="zh-CN" sz="2400" b="1" i="0" u="none" strike="noStrike" kern="0" cap="none" spc="0" normalizeH="0" baseline="0" noProof="0" smtClean="0">
                <a:ln>
                  <a:noFill/>
                </a:ln>
                <a:solidFill>
                  <a:schemeClr val="tx1"/>
                </a:solidFill>
                <a:effectLst/>
                <a:uLnTx/>
                <a:uFillTx/>
                <a:latin typeface="+mn-lt"/>
                <a:ea typeface="+mn-ea"/>
                <a:cs typeface="+mn-cs"/>
              </a:rPr>
              <a:t>82C84A</a:t>
            </a:r>
            <a:r>
              <a:rPr kumimoji="0" lang="zh-CN" altLang="en-US" sz="2400" b="1" i="0" u="none" strike="noStrike" kern="0" cap="none" spc="0" normalizeH="0" baseline="0" noProof="0" smtClean="0">
                <a:ln>
                  <a:noFill/>
                </a:ln>
                <a:solidFill>
                  <a:schemeClr val="tx1"/>
                </a:solidFill>
                <a:effectLst/>
                <a:uLnTx/>
                <a:uFillTx/>
                <a:latin typeface="+mn-lt"/>
                <a:ea typeface="+mn-ea"/>
                <a:cs typeface="+mn-cs"/>
              </a:rPr>
              <a:t>：</a:t>
            </a:r>
            <a:r>
              <a:rPr lang="en-US" altLang="zh-CN" sz="2400" b="1" kern="0" smtClean="0">
                <a:latin typeface="+mn-lt"/>
                <a:ea typeface="+mn-ea"/>
              </a:rPr>
              <a:t>Waveforms for clocks and resets signal</a:t>
            </a:r>
            <a:endParaRPr kumimoji="0" lang="en-US" altLang="zh-CN" sz="2400" b="1" i="0" u="none" strike="noStrike" kern="0" cap="none" spc="0" normalizeH="0" baseline="0" noProof="0">
              <a:ln>
                <a:noFill/>
              </a:ln>
              <a:solidFill>
                <a:schemeClr val="tx1"/>
              </a:solidFill>
              <a:effectLst/>
              <a:uLnTx/>
              <a:uFillTx/>
              <a:latin typeface="+mn-lt"/>
              <a:ea typeface="+mn-ea"/>
              <a:cs typeface="+mn-cs"/>
            </a:endParaRPr>
          </a:p>
        </p:txBody>
      </p:sp>
      <p:pic>
        <p:nvPicPr>
          <p:cNvPr id="904194"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44020" y="2200532"/>
            <a:ext cx="8820590" cy="339540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93252" name="Picture 4"/>
          <p:cNvPicPr>
            <a:picLocks noChangeAspect="1" noChangeArrowheads="1"/>
          </p:cNvPicPr>
          <p:nvPr/>
        </p:nvPicPr>
        <p:blipFill>
          <a:blip r:embed="rId2" cstate="print"/>
          <a:srcRect/>
          <a:stretch>
            <a:fillRect/>
          </a:stretch>
        </p:blipFill>
        <p:spPr bwMode="auto">
          <a:xfrm>
            <a:off x="827088" y="115888"/>
            <a:ext cx="5443537" cy="6597650"/>
          </a:xfrm>
          <a:prstGeom prst="rect">
            <a:avLst/>
          </a:prstGeom>
          <a:noFill/>
          <a:ln w="28575" algn="ctr">
            <a:noFill/>
            <a:miter lim="800000"/>
            <a:headEnd/>
            <a:tailEnd type="none" w="med" len="lg"/>
          </a:ln>
          <a:effectLst/>
        </p:spPr>
      </p:pic>
      <p:sp>
        <p:nvSpPr>
          <p:cNvPr id="693254" name="Rectangle 6"/>
          <p:cNvSpPr>
            <a:spLocks noGrp="1" noChangeArrowheads="1"/>
          </p:cNvSpPr>
          <p:nvPr>
            <p:ph type="title"/>
          </p:nvPr>
        </p:nvSpPr>
        <p:spPr>
          <a:xfrm>
            <a:off x="3865563" y="209550"/>
            <a:ext cx="5170487" cy="503238"/>
          </a:xfrm>
          <a:noFill/>
          <a:ln/>
        </p:spPr>
        <p:txBody>
          <a:bodyPr anchor="t"/>
          <a:lstStyle/>
          <a:p>
            <a:pPr algn="r"/>
            <a:r>
              <a:rPr lang="en-US" altLang="zh-CN" sz="2400">
                <a:solidFill>
                  <a:srgbClr val="006600"/>
                </a:solidFill>
                <a:ea typeface="黑体" pitchFamily="2" charset="-122"/>
              </a:rPr>
              <a:t>8088</a:t>
            </a:r>
            <a:r>
              <a:rPr lang="zh-CN" altLang="en-US" sz="2400">
                <a:solidFill>
                  <a:srgbClr val="006600"/>
                </a:solidFill>
                <a:ea typeface="黑体" pitchFamily="2" charset="-122"/>
              </a:rPr>
              <a:t>最小模式下的总线形成：</a:t>
            </a:r>
          </a:p>
        </p:txBody>
      </p:sp>
      <p:sp>
        <p:nvSpPr>
          <p:cNvPr id="693255" name="Rectangle 7"/>
          <p:cNvSpPr>
            <a:spLocks noChangeArrowheads="1"/>
          </p:cNvSpPr>
          <p:nvPr/>
        </p:nvSpPr>
        <p:spPr bwMode="auto">
          <a:xfrm>
            <a:off x="5435600" y="836613"/>
            <a:ext cx="3024188" cy="503237"/>
          </a:xfrm>
          <a:prstGeom prst="rect">
            <a:avLst/>
          </a:prstGeom>
          <a:noFill/>
          <a:ln w="9525">
            <a:noFill/>
            <a:miter lim="800000"/>
            <a:headEnd/>
            <a:tailEnd/>
          </a:ln>
          <a:effectLst/>
        </p:spPr>
        <p:txBody>
          <a:bodyPr/>
          <a:lstStyle/>
          <a:p>
            <a:pPr algn="r"/>
            <a:r>
              <a:rPr lang="zh-CN" altLang="en-US" sz="2400">
                <a:solidFill>
                  <a:srgbClr val="006600"/>
                </a:solidFill>
                <a:ea typeface="黑体" pitchFamily="2" charset="-122"/>
              </a:rPr>
              <a:t>（分离地址总线）</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94275" name="Picture 3"/>
          <p:cNvPicPr>
            <a:picLocks noChangeAspect="1" noChangeArrowheads="1"/>
          </p:cNvPicPr>
          <p:nvPr/>
        </p:nvPicPr>
        <p:blipFill>
          <a:blip r:embed="rId2" cstate="print"/>
          <a:srcRect/>
          <a:stretch>
            <a:fillRect/>
          </a:stretch>
        </p:blipFill>
        <p:spPr bwMode="auto">
          <a:xfrm>
            <a:off x="395288" y="44450"/>
            <a:ext cx="5106987" cy="6669088"/>
          </a:xfrm>
          <a:prstGeom prst="rect">
            <a:avLst/>
          </a:prstGeom>
          <a:noFill/>
          <a:ln w="28575" algn="ctr">
            <a:noFill/>
            <a:miter lim="800000"/>
            <a:headEnd/>
            <a:tailEnd type="none" w="med" len="lg"/>
          </a:ln>
          <a:effectLst/>
        </p:spPr>
      </p:pic>
      <p:sp>
        <p:nvSpPr>
          <p:cNvPr id="694283" name="Rectangle 11"/>
          <p:cNvSpPr>
            <a:spLocks noGrp="1" noChangeArrowheads="1"/>
          </p:cNvSpPr>
          <p:nvPr>
            <p:ph type="title"/>
          </p:nvPr>
        </p:nvSpPr>
        <p:spPr>
          <a:xfrm>
            <a:off x="4027488" y="133350"/>
            <a:ext cx="5008562" cy="503238"/>
          </a:xfrm>
          <a:noFill/>
          <a:ln/>
        </p:spPr>
        <p:txBody>
          <a:bodyPr anchor="t"/>
          <a:lstStyle/>
          <a:p>
            <a:pPr algn="r"/>
            <a:r>
              <a:rPr lang="en-US" altLang="zh-CN" sz="2400">
                <a:solidFill>
                  <a:srgbClr val="006600"/>
                </a:solidFill>
                <a:ea typeface="黑体" pitchFamily="2" charset="-122"/>
              </a:rPr>
              <a:t>8088</a:t>
            </a:r>
            <a:r>
              <a:rPr lang="zh-CN" altLang="en-US" sz="2400">
                <a:solidFill>
                  <a:srgbClr val="006600"/>
                </a:solidFill>
                <a:ea typeface="黑体" pitchFamily="2" charset="-122"/>
              </a:rPr>
              <a:t>最小模式下的总线形成：</a:t>
            </a:r>
          </a:p>
        </p:txBody>
      </p:sp>
      <p:sp>
        <p:nvSpPr>
          <p:cNvPr id="694284" name="Rectangle 12"/>
          <p:cNvSpPr>
            <a:spLocks noChangeArrowheads="1"/>
          </p:cNvSpPr>
          <p:nvPr/>
        </p:nvSpPr>
        <p:spPr bwMode="auto">
          <a:xfrm>
            <a:off x="5867400" y="785813"/>
            <a:ext cx="2376488" cy="503237"/>
          </a:xfrm>
          <a:prstGeom prst="rect">
            <a:avLst/>
          </a:prstGeom>
          <a:noFill/>
          <a:ln w="9525">
            <a:noFill/>
            <a:miter lim="800000"/>
            <a:headEnd/>
            <a:tailEnd/>
          </a:ln>
          <a:effectLst/>
        </p:spPr>
        <p:txBody>
          <a:bodyPr/>
          <a:lstStyle/>
          <a:p>
            <a:pPr algn="r"/>
            <a:r>
              <a:rPr lang="zh-CN" altLang="en-US" sz="2400">
                <a:solidFill>
                  <a:srgbClr val="006600"/>
                </a:solidFill>
                <a:ea typeface="黑体" pitchFamily="2" charset="-122"/>
              </a:rPr>
              <a:t>（完全缓冲）</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95302" name="Object 6"/>
          <p:cNvGraphicFramePr>
            <a:graphicFrameLocks noChangeAspect="1"/>
          </p:cNvGraphicFramePr>
          <p:nvPr/>
        </p:nvGraphicFramePr>
        <p:xfrm>
          <a:off x="0" y="377825"/>
          <a:ext cx="9144000" cy="5138738"/>
        </p:xfrm>
        <a:graphic>
          <a:graphicData uri="http://schemas.openxmlformats.org/presentationml/2006/ole">
            <mc:AlternateContent xmlns:mc="http://schemas.openxmlformats.org/markup-compatibility/2006">
              <mc:Choice xmlns:v="urn:schemas-microsoft-com:vml" Requires="v">
                <p:oleObj spid="_x0000_s695396" name="Visio" r:id="rId3" imgW="11275523" imgH="6337918" progId="Visio.Drawing.11">
                  <p:embed/>
                </p:oleObj>
              </mc:Choice>
              <mc:Fallback>
                <p:oleObj name="Visio" r:id="rId3" imgW="11275523" imgH="6337918" progId="Visio.Drawing.11">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7825"/>
                        <a:ext cx="9144000" cy="513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01444" name="Object 4"/>
          <p:cNvGraphicFramePr>
            <a:graphicFrameLocks noChangeAspect="1"/>
          </p:cNvGraphicFramePr>
          <p:nvPr/>
        </p:nvGraphicFramePr>
        <p:xfrm>
          <a:off x="0" y="44450"/>
          <a:ext cx="9144000" cy="6324600"/>
        </p:xfrm>
        <a:graphic>
          <a:graphicData uri="http://schemas.openxmlformats.org/presentationml/2006/ole">
            <mc:AlternateContent xmlns:mc="http://schemas.openxmlformats.org/markup-compatibility/2006">
              <mc:Choice xmlns:v="urn:schemas-microsoft-com:vml" Requires="v">
                <p:oleObj spid="_x0000_s701538" name="Visio" r:id="rId3" imgW="11275523" imgH="7800958" progId="Visio.Drawing.11">
                  <p:embed/>
                </p:oleObj>
              </mc:Choice>
              <mc:Fallback>
                <p:oleObj name="Visio" r:id="rId3" imgW="11275523" imgH="7800958" progId="Visio.Drawing.11">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4450"/>
                        <a:ext cx="9144000"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2"/>
          <p:cNvSpPr>
            <a:spLocks noGrp="1" noChangeArrowheads="1"/>
          </p:cNvSpPr>
          <p:nvPr>
            <p:ph type="title"/>
          </p:nvPr>
        </p:nvSpPr>
        <p:spPr>
          <a:xfrm>
            <a:off x="323850" y="333375"/>
            <a:ext cx="8351838" cy="574675"/>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8086/8088</a:t>
            </a:r>
            <a:r>
              <a:rPr lang="zh-CN" altLang="en-US" sz="2800" b="1" dirty="0">
                <a:solidFill>
                  <a:srgbClr val="00007D"/>
                </a:solidFill>
                <a:ea typeface="黑体" pitchFamily="2" charset="-122"/>
              </a:rPr>
              <a:t>     </a:t>
            </a:r>
            <a:r>
              <a:rPr lang="en-US" altLang="zh-CN" sz="2400" b="1" dirty="0">
                <a:solidFill>
                  <a:srgbClr val="006600"/>
                </a:solidFill>
                <a:ea typeface="黑体" pitchFamily="2" charset="-122"/>
              </a:rPr>
              <a:t>2.1.6 </a:t>
            </a:r>
            <a:r>
              <a:rPr lang="zh-CN" altLang="en-US" sz="2400" b="1" dirty="0">
                <a:solidFill>
                  <a:srgbClr val="006600"/>
                </a:solidFill>
                <a:ea typeface="黑体" pitchFamily="2" charset="-122"/>
              </a:rPr>
              <a:t>系统总线：</a:t>
            </a:r>
            <a:r>
              <a:rPr lang="zh-CN" altLang="en-US" sz="2400" b="1" dirty="0">
                <a:solidFill>
                  <a:srgbClr val="FF0000"/>
                </a:solidFill>
                <a:ea typeface="黑体" pitchFamily="2" charset="-122"/>
              </a:rPr>
              <a:t>最大模式</a:t>
            </a:r>
          </a:p>
        </p:txBody>
      </p:sp>
      <p:sp>
        <p:nvSpPr>
          <p:cNvPr id="708614" name="Rectangle 6"/>
          <p:cNvSpPr>
            <a:spLocks noGrp="1" noChangeArrowheads="1"/>
          </p:cNvSpPr>
          <p:nvPr>
            <p:ph idx="1"/>
          </p:nvPr>
        </p:nvSpPr>
        <p:spPr>
          <a:xfrm>
            <a:off x="457200" y="981075"/>
            <a:ext cx="8686800" cy="5616575"/>
          </a:xfrm>
          <a:noFill/>
          <a:ln/>
        </p:spPr>
        <p:txBody>
          <a:bodyPr/>
          <a:lstStyle/>
          <a:p>
            <a:pPr marL="534988" indent="-534988">
              <a:buSzTx/>
              <a:buFont typeface="Wingdings" pitchFamily="2" charset="2"/>
              <a:buNone/>
            </a:pPr>
            <a:r>
              <a:rPr lang="zh-CN" altLang="en-US" sz="2800" b="1" dirty="0">
                <a:solidFill>
                  <a:schemeClr val="bg2"/>
                </a:solidFill>
              </a:rPr>
              <a:t>最大模式下的</a:t>
            </a:r>
            <a:r>
              <a:rPr lang="en-US" altLang="zh-CN" sz="2800" b="1" dirty="0">
                <a:solidFill>
                  <a:schemeClr val="bg2"/>
                </a:solidFill>
              </a:rPr>
              <a:t>24</a:t>
            </a:r>
            <a:r>
              <a:rPr lang="zh-CN" altLang="en-US" sz="2800" b="1" dirty="0">
                <a:solidFill>
                  <a:schemeClr val="bg2"/>
                </a:solidFill>
              </a:rPr>
              <a:t>～</a:t>
            </a:r>
            <a:r>
              <a:rPr lang="en-US" altLang="zh-CN" sz="2800" b="1" dirty="0">
                <a:solidFill>
                  <a:schemeClr val="bg2"/>
                </a:solidFill>
              </a:rPr>
              <a:t>31</a:t>
            </a:r>
            <a:r>
              <a:rPr lang="zh-CN" altLang="en-US" sz="2800" b="1" dirty="0">
                <a:solidFill>
                  <a:schemeClr val="bg2"/>
                </a:solidFill>
              </a:rPr>
              <a:t>引脚：</a:t>
            </a:r>
          </a:p>
          <a:p>
            <a:pPr marL="534988" indent="-534988">
              <a:buClr>
                <a:srgbClr val="008000"/>
              </a:buClr>
              <a:buSzTx/>
              <a:buFont typeface="Wingdings" pitchFamily="2" charset="2"/>
              <a:buAutoNum type="circleNumDbPlain"/>
            </a:pPr>
            <a:r>
              <a:rPr lang="en-US" altLang="zh-CN" sz="2800" b="1" dirty="0">
                <a:solidFill>
                  <a:srgbClr val="FF6600"/>
                </a:solidFill>
                <a:latin typeface="Times New Roman" pitchFamily="18" charset="0"/>
              </a:rPr>
              <a:t>S2</a:t>
            </a:r>
            <a:r>
              <a:rPr lang="zh-CN" altLang="en-US" sz="2800" b="1" dirty="0">
                <a:solidFill>
                  <a:srgbClr val="FF6600"/>
                </a:solidFill>
                <a:latin typeface="Times New Roman" pitchFamily="18" charset="0"/>
              </a:rPr>
              <a:t>、</a:t>
            </a:r>
            <a:r>
              <a:rPr lang="en-US" altLang="zh-CN" sz="2800" b="1" dirty="0">
                <a:solidFill>
                  <a:srgbClr val="FF6600"/>
                </a:solidFill>
                <a:latin typeface="Times New Roman" pitchFamily="18" charset="0"/>
              </a:rPr>
              <a:t>S1</a:t>
            </a:r>
            <a:r>
              <a:rPr lang="zh-CN" altLang="en-US" sz="2800" b="1" dirty="0">
                <a:solidFill>
                  <a:srgbClr val="FF6600"/>
                </a:solidFill>
                <a:latin typeface="Times New Roman" pitchFamily="18" charset="0"/>
              </a:rPr>
              <a:t>、</a:t>
            </a:r>
            <a:r>
              <a:rPr lang="en-US" altLang="zh-CN" sz="2800" b="1" dirty="0">
                <a:solidFill>
                  <a:srgbClr val="FF6600"/>
                </a:solidFill>
                <a:latin typeface="Times New Roman" pitchFamily="18" charset="0"/>
              </a:rPr>
              <a:t>S0</a:t>
            </a:r>
            <a:r>
              <a:rPr lang="zh-CN" altLang="en-US" sz="2800" b="1" dirty="0" smtClean="0">
                <a:solidFill>
                  <a:srgbClr val="008000"/>
                </a:solidFill>
                <a:latin typeface="Times New Roman" pitchFamily="18" charset="0"/>
              </a:rPr>
              <a:t>：处理器状态，</a:t>
            </a:r>
            <a:r>
              <a:rPr lang="zh-CN" altLang="en-US" sz="2800" b="1" dirty="0">
                <a:solidFill>
                  <a:srgbClr val="008000"/>
                </a:solidFill>
                <a:latin typeface="Times New Roman" pitchFamily="18" charset="0"/>
              </a:rPr>
              <a:t>表</a:t>
            </a:r>
            <a:r>
              <a:rPr lang="en-US" altLang="zh-CN" sz="2800" b="1" dirty="0" smtClean="0">
                <a:solidFill>
                  <a:srgbClr val="008000"/>
                </a:solidFill>
                <a:latin typeface="Times New Roman" pitchFamily="18" charset="0"/>
              </a:rPr>
              <a:t>2.7</a:t>
            </a:r>
            <a:r>
              <a:rPr lang="zh-CN" altLang="en-US" sz="2800" b="1" dirty="0" smtClean="0">
                <a:solidFill>
                  <a:srgbClr val="008000"/>
                </a:solidFill>
                <a:latin typeface="Times New Roman" pitchFamily="18" charset="0"/>
              </a:rPr>
              <a:t>（第</a:t>
            </a:r>
            <a:r>
              <a:rPr lang="en-US" altLang="zh-CN" sz="2800" b="1" dirty="0" smtClean="0">
                <a:solidFill>
                  <a:srgbClr val="008000"/>
                </a:solidFill>
                <a:latin typeface="Times New Roman" pitchFamily="18" charset="0"/>
              </a:rPr>
              <a:t>2</a:t>
            </a:r>
            <a:r>
              <a:rPr lang="zh-CN" altLang="en-US" sz="2800" b="1" dirty="0" smtClean="0">
                <a:solidFill>
                  <a:srgbClr val="008000"/>
                </a:solidFill>
                <a:latin typeface="Times New Roman" pitchFamily="18" charset="0"/>
              </a:rPr>
              <a:t>版表</a:t>
            </a:r>
            <a:r>
              <a:rPr lang="en-US" altLang="zh-CN" sz="2800" b="1" dirty="0" smtClean="0">
                <a:solidFill>
                  <a:srgbClr val="008000"/>
                </a:solidFill>
                <a:latin typeface="Times New Roman" pitchFamily="18" charset="0"/>
              </a:rPr>
              <a:t>2.4</a:t>
            </a:r>
            <a:r>
              <a:rPr lang="zh-CN" altLang="en-US" sz="2800" b="1" dirty="0" smtClean="0">
                <a:solidFill>
                  <a:srgbClr val="008000"/>
                </a:solidFill>
                <a:latin typeface="Times New Roman" pitchFamily="18" charset="0"/>
              </a:rPr>
              <a:t>）</a:t>
            </a:r>
            <a:endParaRPr lang="en-US" altLang="zh-CN" sz="2800" b="1" dirty="0">
              <a:solidFill>
                <a:srgbClr val="008000"/>
              </a:solidFill>
              <a:latin typeface="Times New Roman" pitchFamily="18" charset="0"/>
            </a:endParaRPr>
          </a:p>
          <a:p>
            <a:pPr marL="534988" indent="-534988">
              <a:buClr>
                <a:srgbClr val="008000"/>
              </a:buClr>
              <a:buSzTx/>
              <a:buFont typeface="Wingdings" pitchFamily="2" charset="2"/>
              <a:buAutoNum type="circleNumDbPlain"/>
            </a:pPr>
            <a:r>
              <a:rPr lang="en-US" altLang="zh-CN" sz="2800" b="1" dirty="0">
                <a:solidFill>
                  <a:srgbClr val="FF6600"/>
                </a:solidFill>
                <a:latin typeface="Times New Roman" pitchFamily="18" charset="0"/>
              </a:rPr>
              <a:t>RQ/GT1</a:t>
            </a:r>
            <a:r>
              <a:rPr lang="zh-CN" altLang="en-US" sz="2800" b="1" dirty="0">
                <a:solidFill>
                  <a:srgbClr val="FF6600"/>
                </a:solidFill>
                <a:latin typeface="Times New Roman" pitchFamily="18" charset="0"/>
              </a:rPr>
              <a:t>、</a:t>
            </a:r>
            <a:r>
              <a:rPr lang="en-US" altLang="zh-CN" sz="2800" b="1" dirty="0">
                <a:solidFill>
                  <a:srgbClr val="FF6600"/>
                </a:solidFill>
                <a:latin typeface="Times New Roman" pitchFamily="18" charset="0"/>
              </a:rPr>
              <a:t>RQ/GT0</a:t>
            </a:r>
            <a:r>
              <a:rPr lang="zh-CN" altLang="en-US" sz="2800" b="1" dirty="0">
                <a:solidFill>
                  <a:srgbClr val="FF6600"/>
                </a:solidFill>
                <a:latin typeface="Times New Roman" pitchFamily="18" charset="0"/>
              </a:rPr>
              <a:t>（</a:t>
            </a:r>
            <a:r>
              <a:rPr lang="en-US" altLang="zh-CN" sz="2800" b="1" dirty="0">
                <a:solidFill>
                  <a:srgbClr val="FF6600"/>
                </a:solidFill>
                <a:latin typeface="Times New Roman" pitchFamily="18" charset="0"/>
              </a:rPr>
              <a:t>Request/Grant</a:t>
            </a:r>
            <a:r>
              <a:rPr lang="zh-CN" altLang="en-US" sz="2800" b="1" dirty="0">
                <a:solidFill>
                  <a:srgbClr val="FF6600"/>
                </a:solidFill>
                <a:latin typeface="Times New Roman" pitchFamily="18" charset="0"/>
              </a:rPr>
              <a:t>）</a:t>
            </a:r>
            <a:r>
              <a:rPr lang="zh-CN" altLang="en-US" sz="2800" b="1" dirty="0">
                <a:solidFill>
                  <a:srgbClr val="008000"/>
                </a:solidFill>
                <a:latin typeface="Times New Roman" pitchFamily="18" charset="0"/>
              </a:rPr>
              <a:t>：</a:t>
            </a:r>
            <a:br>
              <a:rPr lang="zh-CN" altLang="en-US" sz="2800" b="1" dirty="0">
                <a:solidFill>
                  <a:srgbClr val="008000"/>
                </a:solidFill>
                <a:latin typeface="Times New Roman" pitchFamily="18" charset="0"/>
              </a:rPr>
            </a:br>
            <a:r>
              <a:rPr lang="zh-CN" altLang="en-US" sz="2800" b="1" dirty="0">
                <a:solidFill>
                  <a:srgbClr val="008000"/>
                </a:solidFill>
                <a:latin typeface="Times New Roman" pitchFamily="18" charset="0"/>
              </a:rPr>
              <a:t>总线请求</a:t>
            </a:r>
            <a:r>
              <a:rPr lang="en-US" altLang="zh-CN" sz="2800" b="1" dirty="0">
                <a:solidFill>
                  <a:srgbClr val="008000"/>
                </a:solidFill>
                <a:latin typeface="Times New Roman" pitchFamily="18" charset="0"/>
              </a:rPr>
              <a:t>/</a:t>
            </a:r>
            <a:r>
              <a:rPr lang="zh-CN" altLang="en-US" sz="2800" b="1" dirty="0">
                <a:solidFill>
                  <a:srgbClr val="008000"/>
                </a:solidFill>
                <a:latin typeface="Times New Roman" pitchFamily="18" charset="0"/>
              </a:rPr>
              <a:t>总线允许</a:t>
            </a:r>
          </a:p>
          <a:p>
            <a:pPr marL="534988" indent="-534988">
              <a:buClr>
                <a:srgbClr val="008000"/>
              </a:buClr>
              <a:buSzTx/>
              <a:buFont typeface="Wingdings" pitchFamily="2" charset="2"/>
              <a:buAutoNum type="circleNumDbPlain"/>
            </a:pPr>
            <a:r>
              <a:rPr lang="en-US" altLang="zh-CN" sz="2800" b="1" dirty="0">
                <a:solidFill>
                  <a:srgbClr val="FF6600"/>
                </a:solidFill>
                <a:latin typeface="Times New Roman" pitchFamily="18" charset="0"/>
              </a:rPr>
              <a:t>LOCK</a:t>
            </a:r>
            <a:r>
              <a:rPr lang="zh-CN" altLang="en-US" sz="2800" b="1" dirty="0">
                <a:solidFill>
                  <a:srgbClr val="008000"/>
                </a:solidFill>
                <a:latin typeface="Times New Roman" pitchFamily="18" charset="0"/>
              </a:rPr>
              <a:t>：总线封锁信号（输出）</a:t>
            </a:r>
          </a:p>
          <a:p>
            <a:pPr marL="534988" indent="-534988">
              <a:buClr>
                <a:srgbClr val="008000"/>
              </a:buClr>
              <a:buSzTx/>
              <a:buFont typeface="Wingdings" pitchFamily="2" charset="2"/>
              <a:buAutoNum type="circleNumDbPlain"/>
            </a:pPr>
            <a:r>
              <a:rPr lang="en-US" altLang="zh-CN" sz="2800" b="1" dirty="0">
                <a:solidFill>
                  <a:srgbClr val="FF6600"/>
                </a:solidFill>
                <a:latin typeface="Times New Roman" pitchFamily="18" charset="0"/>
              </a:rPr>
              <a:t>QS1</a:t>
            </a:r>
            <a:r>
              <a:rPr lang="zh-CN" altLang="en-US" sz="2800" b="1" dirty="0">
                <a:solidFill>
                  <a:srgbClr val="FF6600"/>
                </a:solidFill>
                <a:latin typeface="Times New Roman" pitchFamily="18" charset="0"/>
              </a:rPr>
              <a:t>、</a:t>
            </a:r>
            <a:r>
              <a:rPr lang="en-US" altLang="zh-CN" sz="2800" b="1" dirty="0">
                <a:solidFill>
                  <a:srgbClr val="FF6600"/>
                </a:solidFill>
                <a:latin typeface="Times New Roman" pitchFamily="18" charset="0"/>
              </a:rPr>
              <a:t>QS0</a:t>
            </a:r>
            <a:r>
              <a:rPr lang="zh-CN" altLang="en-US" sz="2800" b="1" dirty="0">
                <a:solidFill>
                  <a:srgbClr val="FF6600"/>
                </a:solidFill>
                <a:latin typeface="Times New Roman" pitchFamily="18" charset="0"/>
              </a:rPr>
              <a:t>（</a:t>
            </a:r>
            <a:r>
              <a:rPr lang="en-US" altLang="zh-CN" sz="2800" b="1" dirty="0">
                <a:solidFill>
                  <a:srgbClr val="FF6600"/>
                </a:solidFill>
                <a:latin typeface="Times New Roman" pitchFamily="18" charset="0"/>
              </a:rPr>
              <a:t>Instruction Queue Status</a:t>
            </a:r>
            <a:r>
              <a:rPr lang="zh-CN" altLang="en-US" sz="2800" b="1" dirty="0">
                <a:solidFill>
                  <a:srgbClr val="FF6600"/>
                </a:solidFill>
                <a:latin typeface="Times New Roman" pitchFamily="18" charset="0"/>
              </a:rPr>
              <a:t>）</a:t>
            </a:r>
            <a:r>
              <a:rPr lang="zh-CN" altLang="en-US" sz="2800" b="1" dirty="0">
                <a:solidFill>
                  <a:srgbClr val="008000"/>
                </a:solidFill>
                <a:latin typeface="Times New Roman" pitchFamily="18" charset="0"/>
              </a:rPr>
              <a:t>：</a:t>
            </a:r>
            <a:br>
              <a:rPr lang="zh-CN" altLang="en-US" sz="2800" b="1" dirty="0">
                <a:solidFill>
                  <a:srgbClr val="008000"/>
                </a:solidFill>
                <a:latin typeface="Times New Roman" pitchFamily="18" charset="0"/>
              </a:rPr>
            </a:br>
            <a:r>
              <a:rPr lang="zh-CN" altLang="en-US" sz="2800" b="1" dirty="0">
                <a:solidFill>
                  <a:srgbClr val="008000"/>
                </a:solidFill>
                <a:latin typeface="Times New Roman" pitchFamily="18" charset="0"/>
              </a:rPr>
              <a:t>指令队列</a:t>
            </a:r>
            <a:r>
              <a:rPr lang="zh-CN" altLang="en-US" sz="2800" b="1" dirty="0" smtClean="0">
                <a:solidFill>
                  <a:srgbClr val="008000"/>
                </a:solidFill>
                <a:latin typeface="Times New Roman" pitchFamily="18" charset="0"/>
              </a:rPr>
              <a:t>状态，</a:t>
            </a:r>
            <a:r>
              <a:rPr lang="zh-CN" altLang="en-US" sz="2800" b="1" dirty="0">
                <a:solidFill>
                  <a:srgbClr val="008000"/>
                </a:solidFill>
                <a:latin typeface="Times New Roman" pitchFamily="18" charset="0"/>
              </a:rPr>
              <a:t>表</a:t>
            </a:r>
            <a:r>
              <a:rPr lang="en-US" altLang="zh-CN" sz="2800" b="1" dirty="0" smtClean="0">
                <a:solidFill>
                  <a:srgbClr val="008000"/>
                </a:solidFill>
                <a:latin typeface="Times New Roman" pitchFamily="18" charset="0"/>
              </a:rPr>
              <a:t>2.8</a:t>
            </a:r>
            <a:r>
              <a:rPr lang="zh-CN" altLang="en-US" sz="2800" b="1" dirty="0" smtClean="0">
                <a:solidFill>
                  <a:srgbClr val="008000"/>
                </a:solidFill>
                <a:latin typeface="Times New Roman" pitchFamily="18" charset="0"/>
              </a:rPr>
              <a:t>（</a:t>
            </a:r>
            <a:r>
              <a:rPr lang="zh-CN" altLang="en-US" sz="2800" b="1" dirty="0">
                <a:solidFill>
                  <a:srgbClr val="008000"/>
                </a:solidFill>
                <a:latin typeface="Times New Roman" pitchFamily="18" charset="0"/>
              </a:rPr>
              <a:t>第</a:t>
            </a:r>
            <a:r>
              <a:rPr lang="en-US" altLang="zh-CN" sz="2800" b="1" dirty="0">
                <a:solidFill>
                  <a:srgbClr val="008000"/>
                </a:solidFill>
                <a:latin typeface="Times New Roman" pitchFamily="18" charset="0"/>
              </a:rPr>
              <a:t>2</a:t>
            </a:r>
            <a:r>
              <a:rPr lang="zh-CN" altLang="en-US" sz="2800" b="1" dirty="0">
                <a:solidFill>
                  <a:srgbClr val="008000"/>
                </a:solidFill>
                <a:latin typeface="Times New Roman" pitchFamily="18" charset="0"/>
              </a:rPr>
              <a:t>版表</a:t>
            </a:r>
            <a:r>
              <a:rPr lang="en-US" altLang="zh-CN" sz="2800" b="1" dirty="0" smtClean="0">
                <a:solidFill>
                  <a:srgbClr val="008000"/>
                </a:solidFill>
                <a:latin typeface="Times New Roman" pitchFamily="18" charset="0"/>
              </a:rPr>
              <a:t>2.5</a:t>
            </a:r>
            <a:r>
              <a:rPr lang="zh-CN" altLang="en-US" sz="2800" b="1" dirty="0" smtClean="0">
                <a:solidFill>
                  <a:srgbClr val="008000"/>
                </a:solidFill>
                <a:latin typeface="Times New Roman" pitchFamily="18" charset="0"/>
              </a:rPr>
              <a:t>）</a:t>
            </a:r>
            <a:endParaRPr lang="en-US" altLang="zh-CN" sz="2800" b="1" dirty="0">
              <a:solidFill>
                <a:srgbClr val="008000"/>
              </a:solidFill>
              <a:latin typeface="Times New Roman" pitchFamily="18" charset="0"/>
            </a:endParaRPr>
          </a:p>
        </p:txBody>
      </p:sp>
      <p:sp>
        <p:nvSpPr>
          <p:cNvPr id="5" name="灯片编号占位符 4"/>
          <p:cNvSpPr>
            <a:spLocks noGrp="1"/>
          </p:cNvSpPr>
          <p:nvPr>
            <p:ph type="sldNum" sz="quarter" idx="11"/>
          </p:nvPr>
        </p:nvSpPr>
        <p:spPr/>
        <p:txBody>
          <a:bodyPr/>
          <a:lstStyle/>
          <a:p>
            <a:fld id="{CED64EA8-80C9-4A9F-BFE3-FA19AB5346B9}" type="slidenum">
              <a:rPr lang="zh-CN" altLang="en-US"/>
              <a:pPr/>
              <a:t>55</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a:xfrm>
            <a:off x="323850" y="333375"/>
            <a:ext cx="8351838" cy="574675"/>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8086/8088</a:t>
            </a:r>
            <a:r>
              <a:rPr lang="zh-CN" altLang="en-US" sz="2800" b="1" dirty="0">
                <a:solidFill>
                  <a:srgbClr val="00007D"/>
                </a:solidFill>
                <a:ea typeface="黑体" pitchFamily="2" charset="-122"/>
              </a:rPr>
              <a:t>     </a:t>
            </a:r>
            <a:r>
              <a:rPr lang="en-US" altLang="zh-CN" sz="2400" b="1" dirty="0">
                <a:solidFill>
                  <a:srgbClr val="006600"/>
                </a:solidFill>
                <a:ea typeface="黑体" pitchFamily="2" charset="-122"/>
              </a:rPr>
              <a:t>2.1.6 </a:t>
            </a:r>
            <a:r>
              <a:rPr lang="zh-CN" altLang="en-US" sz="2400" b="1" dirty="0">
                <a:solidFill>
                  <a:srgbClr val="006600"/>
                </a:solidFill>
                <a:ea typeface="黑体" pitchFamily="2" charset="-122"/>
              </a:rPr>
              <a:t>系统总线：</a:t>
            </a:r>
            <a:r>
              <a:rPr lang="zh-CN" altLang="en-US" sz="2400" b="1" dirty="0">
                <a:solidFill>
                  <a:srgbClr val="FF0000"/>
                </a:solidFill>
                <a:ea typeface="黑体" pitchFamily="2" charset="-122"/>
              </a:rPr>
              <a:t>最大模式</a:t>
            </a:r>
          </a:p>
        </p:txBody>
      </p:sp>
      <p:sp>
        <p:nvSpPr>
          <p:cNvPr id="12" name="灯片编号占位符 4"/>
          <p:cNvSpPr>
            <a:spLocks noGrp="1"/>
          </p:cNvSpPr>
          <p:nvPr>
            <p:ph type="sldNum" sz="quarter" idx="11"/>
          </p:nvPr>
        </p:nvSpPr>
        <p:spPr/>
        <p:txBody>
          <a:bodyPr/>
          <a:lstStyle/>
          <a:p>
            <a:fld id="{FDF9338B-02D2-4F23-9DBB-02B4B6C1F0A0}" type="slidenum">
              <a:rPr lang="zh-CN" altLang="en-US"/>
              <a:pPr/>
              <a:t>56</a:t>
            </a:fld>
            <a:endParaRPr lang="en-US" altLang="zh-CN"/>
          </a:p>
        </p:txBody>
      </p:sp>
      <p:sp>
        <p:nvSpPr>
          <p:cNvPr id="710666" name="Text Box 10"/>
          <p:cNvSpPr txBox="1">
            <a:spLocks noChangeArrowheads="1"/>
          </p:cNvSpPr>
          <p:nvPr/>
        </p:nvSpPr>
        <p:spPr bwMode="auto">
          <a:xfrm>
            <a:off x="1908175" y="1038225"/>
            <a:ext cx="3600450" cy="519113"/>
          </a:xfrm>
          <a:prstGeom prst="rect">
            <a:avLst/>
          </a:prstGeom>
          <a:noFill/>
          <a:ln w="28575" algn="ctr">
            <a:noFill/>
            <a:miter lim="800000"/>
            <a:headEnd/>
            <a:tailEnd type="none" w="med" len="lg"/>
          </a:ln>
          <a:effectLst/>
        </p:spPr>
        <p:txBody>
          <a:bodyPr>
            <a:spAutoFit/>
          </a:bodyPr>
          <a:lstStyle/>
          <a:p>
            <a:pPr>
              <a:spcBef>
                <a:spcPct val="50000"/>
              </a:spcBef>
            </a:pPr>
            <a:r>
              <a:rPr lang="zh-CN" altLang="en-US" sz="2800" b="1">
                <a:solidFill>
                  <a:srgbClr val="008000"/>
                </a:solidFill>
              </a:rPr>
              <a:t>总线控制器</a:t>
            </a:r>
            <a:r>
              <a:rPr lang="en-US" altLang="zh-CN" sz="2800" b="1">
                <a:solidFill>
                  <a:srgbClr val="008000"/>
                </a:solidFill>
              </a:rPr>
              <a:t>8288</a:t>
            </a:r>
          </a:p>
        </p:txBody>
      </p:sp>
      <p:pic>
        <p:nvPicPr>
          <p:cNvPr id="905218"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763610" y="1628750"/>
            <a:ext cx="4393522" cy="465495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a:xfrm>
            <a:off x="323850" y="333375"/>
            <a:ext cx="8351838" cy="574675"/>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8086/8088</a:t>
            </a:r>
            <a:r>
              <a:rPr lang="zh-CN" altLang="en-US" sz="2800" b="1" dirty="0">
                <a:solidFill>
                  <a:srgbClr val="00007D"/>
                </a:solidFill>
                <a:ea typeface="黑体" pitchFamily="2" charset="-122"/>
              </a:rPr>
              <a:t>     </a:t>
            </a:r>
            <a:r>
              <a:rPr lang="en-US" altLang="zh-CN" sz="2400" b="1" dirty="0">
                <a:solidFill>
                  <a:srgbClr val="006600"/>
                </a:solidFill>
                <a:ea typeface="黑体" pitchFamily="2" charset="-122"/>
              </a:rPr>
              <a:t>2.1.6 </a:t>
            </a:r>
            <a:r>
              <a:rPr lang="zh-CN" altLang="en-US" sz="2400" b="1" dirty="0">
                <a:solidFill>
                  <a:srgbClr val="006600"/>
                </a:solidFill>
                <a:ea typeface="黑体" pitchFamily="2" charset="-122"/>
              </a:rPr>
              <a:t>系统总线：</a:t>
            </a:r>
            <a:r>
              <a:rPr lang="zh-CN" altLang="en-US" sz="2400" b="1" dirty="0">
                <a:solidFill>
                  <a:srgbClr val="FF0000"/>
                </a:solidFill>
                <a:ea typeface="黑体" pitchFamily="2" charset="-122"/>
              </a:rPr>
              <a:t>最大模式</a:t>
            </a:r>
          </a:p>
        </p:txBody>
      </p:sp>
      <p:sp>
        <p:nvSpPr>
          <p:cNvPr id="12" name="灯片编号占位符 4"/>
          <p:cNvSpPr>
            <a:spLocks noGrp="1"/>
          </p:cNvSpPr>
          <p:nvPr>
            <p:ph type="sldNum" sz="quarter" idx="11"/>
          </p:nvPr>
        </p:nvSpPr>
        <p:spPr/>
        <p:txBody>
          <a:bodyPr/>
          <a:lstStyle/>
          <a:p>
            <a:fld id="{FDF9338B-02D2-4F23-9DBB-02B4B6C1F0A0}" type="slidenum">
              <a:rPr lang="zh-CN" altLang="en-US"/>
              <a:pPr/>
              <a:t>57</a:t>
            </a:fld>
            <a:endParaRPr lang="en-US" altLang="zh-CN"/>
          </a:p>
        </p:txBody>
      </p:sp>
      <p:pic>
        <p:nvPicPr>
          <p:cNvPr id="710661" name="Picture 5"/>
          <p:cNvPicPr>
            <a:picLocks noChangeAspect="1" noChangeArrowheads="1"/>
          </p:cNvPicPr>
          <p:nvPr/>
        </p:nvPicPr>
        <p:blipFill>
          <a:blip r:embed="rId3" cstate="print"/>
          <a:srcRect/>
          <a:stretch>
            <a:fillRect/>
          </a:stretch>
        </p:blipFill>
        <p:spPr bwMode="auto">
          <a:xfrm>
            <a:off x="612775" y="1493838"/>
            <a:ext cx="7920038" cy="3663950"/>
          </a:xfrm>
          <a:prstGeom prst="rect">
            <a:avLst/>
          </a:prstGeom>
          <a:noFill/>
          <a:ln w="28575" algn="ctr">
            <a:noFill/>
            <a:miter lim="800000"/>
            <a:headEnd/>
            <a:tailEnd type="none" w="med" len="lg"/>
          </a:ln>
          <a:effectLst/>
        </p:spPr>
      </p:pic>
      <p:sp>
        <p:nvSpPr>
          <p:cNvPr id="710662" name="Text Box 6"/>
          <p:cNvSpPr txBox="1">
            <a:spLocks noChangeArrowheads="1"/>
          </p:cNvSpPr>
          <p:nvPr/>
        </p:nvSpPr>
        <p:spPr bwMode="auto">
          <a:xfrm>
            <a:off x="468313" y="2060575"/>
            <a:ext cx="1223962" cy="396875"/>
          </a:xfrm>
          <a:prstGeom prst="rect">
            <a:avLst/>
          </a:prstGeom>
          <a:noFill/>
          <a:ln w="28575" algn="ctr">
            <a:noFill/>
            <a:miter lim="800000"/>
            <a:headEnd/>
            <a:tailEnd type="none" w="med" len="lg"/>
          </a:ln>
          <a:effectLst/>
        </p:spPr>
        <p:txBody>
          <a:bodyPr>
            <a:spAutoFit/>
          </a:bodyPr>
          <a:lstStyle/>
          <a:p>
            <a:pPr>
              <a:spcBef>
                <a:spcPct val="50000"/>
              </a:spcBef>
            </a:pPr>
            <a:r>
              <a:rPr lang="zh-CN" altLang="en-US" sz="2000" b="1">
                <a:solidFill>
                  <a:srgbClr val="0000FF"/>
                </a:solidFill>
              </a:rPr>
              <a:t>译码输入</a:t>
            </a:r>
          </a:p>
        </p:txBody>
      </p:sp>
      <p:sp>
        <p:nvSpPr>
          <p:cNvPr id="710663" name="Text Box 7"/>
          <p:cNvSpPr txBox="1">
            <a:spLocks noChangeArrowheads="1"/>
          </p:cNvSpPr>
          <p:nvPr/>
        </p:nvSpPr>
        <p:spPr bwMode="auto">
          <a:xfrm>
            <a:off x="1042988" y="2924175"/>
            <a:ext cx="1223962" cy="396875"/>
          </a:xfrm>
          <a:prstGeom prst="rect">
            <a:avLst/>
          </a:prstGeom>
          <a:noFill/>
          <a:ln w="28575" algn="ctr">
            <a:noFill/>
            <a:miter lim="800000"/>
            <a:headEnd/>
            <a:tailEnd type="none" w="med" len="lg"/>
          </a:ln>
          <a:effectLst/>
        </p:spPr>
        <p:txBody>
          <a:bodyPr>
            <a:spAutoFit/>
          </a:bodyPr>
          <a:lstStyle/>
          <a:p>
            <a:pPr>
              <a:spcBef>
                <a:spcPct val="50000"/>
              </a:spcBef>
            </a:pPr>
            <a:r>
              <a:rPr lang="zh-CN" altLang="en-US" sz="2000" b="1">
                <a:solidFill>
                  <a:srgbClr val="0000FF"/>
                </a:solidFill>
              </a:rPr>
              <a:t>时钟</a:t>
            </a:r>
          </a:p>
        </p:txBody>
      </p:sp>
      <p:sp>
        <p:nvSpPr>
          <p:cNvPr id="710664" name="Line 8"/>
          <p:cNvSpPr>
            <a:spLocks noChangeShapeType="1"/>
          </p:cNvSpPr>
          <p:nvPr/>
        </p:nvSpPr>
        <p:spPr bwMode="auto">
          <a:xfrm flipV="1">
            <a:off x="971550" y="4292600"/>
            <a:ext cx="720725" cy="865188"/>
          </a:xfrm>
          <a:prstGeom prst="line">
            <a:avLst/>
          </a:prstGeom>
          <a:noFill/>
          <a:ln w="28575">
            <a:solidFill>
              <a:srgbClr val="3399FF"/>
            </a:solidFill>
            <a:round/>
            <a:headEnd/>
            <a:tailEnd type="triangle" w="med" len="lg"/>
          </a:ln>
          <a:effectLst/>
        </p:spPr>
        <p:txBody>
          <a:bodyPr wrap="none" anchor="ctr"/>
          <a:lstStyle/>
          <a:p>
            <a:endParaRPr lang="zh-CN" altLang="en-US"/>
          </a:p>
        </p:txBody>
      </p:sp>
      <p:sp>
        <p:nvSpPr>
          <p:cNvPr id="710665" name="Text Box 9"/>
          <p:cNvSpPr txBox="1">
            <a:spLocks noChangeArrowheads="1"/>
          </p:cNvSpPr>
          <p:nvPr/>
        </p:nvSpPr>
        <p:spPr bwMode="auto">
          <a:xfrm>
            <a:off x="250825" y="5048250"/>
            <a:ext cx="3960813" cy="396875"/>
          </a:xfrm>
          <a:prstGeom prst="rect">
            <a:avLst/>
          </a:prstGeom>
          <a:noFill/>
          <a:ln w="28575" algn="ctr">
            <a:noFill/>
            <a:miter lim="800000"/>
            <a:headEnd/>
            <a:tailEnd type="none" w="med" len="lg"/>
          </a:ln>
          <a:effectLst/>
        </p:spPr>
        <p:txBody>
          <a:bodyPr>
            <a:spAutoFit/>
          </a:bodyPr>
          <a:lstStyle/>
          <a:p>
            <a:pPr>
              <a:spcBef>
                <a:spcPct val="50000"/>
              </a:spcBef>
            </a:pPr>
            <a:r>
              <a:rPr lang="zh-CN" altLang="en-US" sz="2000" b="1">
                <a:solidFill>
                  <a:srgbClr val="0000FF"/>
                </a:solidFill>
              </a:rPr>
              <a:t>接地，</a:t>
            </a:r>
            <a:r>
              <a:rPr lang="en-US" altLang="zh-CN" sz="2000" b="1">
                <a:solidFill>
                  <a:srgbClr val="0000FF"/>
                </a:solidFill>
              </a:rPr>
              <a:t>8288</a:t>
            </a:r>
            <a:r>
              <a:rPr lang="zh-CN" altLang="en-US" sz="2000" b="1">
                <a:solidFill>
                  <a:srgbClr val="0000FF"/>
                </a:solidFill>
              </a:rPr>
              <a:t>工作在系统总线方式</a:t>
            </a:r>
          </a:p>
        </p:txBody>
      </p:sp>
      <p:sp>
        <p:nvSpPr>
          <p:cNvPr id="710666" name="Text Box 10"/>
          <p:cNvSpPr txBox="1">
            <a:spLocks noChangeArrowheads="1"/>
          </p:cNvSpPr>
          <p:nvPr/>
        </p:nvSpPr>
        <p:spPr bwMode="auto">
          <a:xfrm>
            <a:off x="1908175" y="1038225"/>
            <a:ext cx="3600450" cy="519113"/>
          </a:xfrm>
          <a:prstGeom prst="rect">
            <a:avLst/>
          </a:prstGeom>
          <a:noFill/>
          <a:ln w="28575" algn="ctr">
            <a:noFill/>
            <a:miter lim="800000"/>
            <a:headEnd/>
            <a:tailEnd type="none" w="med" len="lg"/>
          </a:ln>
          <a:effectLst/>
        </p:spPr>
        <p:txBody>
          <a:bodyPr>
            <a:spAutoFit/>
          </a:bodyPr>
          <a:lstStyle/>
          <a:p>
            <a:pPr>
              <a:spcBef>
                <a:spcPct val="50000"/>
              </a:spcBef>
            </a:pPr>
            <a:r>
              <a:rPr lang="zh-CN" altLang="en-US" sz="2800" b="1">
                <a:solidFill>
                  <a:srgbClr val="008000"/>
                </a:solidFill>
              </a:rPr>
              <a:t>总线控制器</a:t>
            </a:r>
            <a:r>
              <a:rPr lang="en-US" altLang="zh-CN" sz="2800" b="1">
                <a:solidFill>
                  <a:srgbClr val="008000"/>
                </a:solidFill>
              </a:rPr>
              <a:t>8288</a:t>
            </a:r>
          </a:p>
        </p:txBody>
      </p:sp>
      <p:sp>
        <p:nvSpPr>
          <p:cNvPr id="710667" name="Text Box 11"/>
          <p:cNvSpPr txBox="1">
            <a:spLocks noChangeArrowheads="1"/>
          </p:cNvSpPr>
          <p:nvPr/>
        </p:nvSpPr>
        <p:spPr bwMode="auto">
          <a:xfrm>
            <a:off x="5148263" y="5054600"/>
            <a:ext cx="3744912" cy="822325"/>
          </a:xfrm>
          <a:prstGeom prst="rect">
            <a:avLst/>
          </a:prstGeom>
          <a:noFill/>
          <a:ln w="28575" algn="ctr">
            <a:noFill/>
            <a:miter lim="800000"/>
            <a:headEnd/>
            <a:tailEnd type="none" w="med" len="lg"/>
          </a:ln>
          <a:effectLst/>
        </p:spPr>
        <p:txBody>
          <a:bodyPr>
            <a:spAutoFit/>
          </a:bodyPr>
          <a:lstStyle/>
          <a:p>
            <a:pPr algn="l"/>
            <a:r>
              <a:rPr lang="en-US" altLang="zh-CN" sz="2400" b="1">
                <a:solidFill>
                  <a:srgbClr val="FF0066"/>
                </a:solidFill>
                <a:latin typeface="Times New Roman" pitchFamily="18" charset="0"/>
              </a:rPr>
              <a:t>AEN</a:t>
            </a:r>
            <a:r>
              <a:rPr lang="zh-CN" altLang="en-US" sz="2400" b="1">
                <a:solidFill>
                  <a:srgbClr val="FF0066"/>
                </a:solidFill>
                <a:latin typeface="Times New Roman" pitchFamily="18" charset="0"/>
              </a:rPr>
              <a:t>：</a:t>
            </a:r>
            <a:r>
              <a:rPr lang="en-US" altLang="zh-CN" sz="2400" b="1">
                <a:solidFill>
                  <a:srgbClr val="FF0066"/>
                </a:solidFill>
                <a:latin typeface="Times New Roman" pitchFamily="18" charset="0"/>
              </a:rPr>
              <a:t>Address Enable</a:t>
            </a:r>
          </a:p>
          <a:p>
            <a:pPr algn="l"/>
            <a:r>
              <a:rPr lang="en-US" altLang="zh-CN" sz="2400" b="1">
                <a:solidFill>
                  <a:srgbClr val="FF0066"/>
                </a:solidFill>
                <a:latin typeface="Times New Roman" pitchFamily="18" charset="0"/>
              </a:rPr>
              <a:t>CEN</a:t>
            </a:r>
            <a:r>
              <a:rPr lang="zh-CN" altLang="en-US" sz="2400" b="1">
                <a:solidFill>
                  <a:srgbClr val="FF0066"/>
                </a:solidFill>
                <a:latin typeface="Times New Roman" pitchFamily="18" charset="0"/>
              </a:rPr>
              <a:t>：</a:t>
            </a:r>
            <a:r>
              <a:rPr lang="en-US" altLang="zh-CN" sz="2400" b="1">
                <a:solidFill>
                  <a:srgbClr val="FF0066"/>
                </a:solidFill>
                <a:latin typeface="Times New Roman" pitchFamily="18" charset="0"/>
              </a:rPr>
              <a:t>Command Enable</a:t>
            </a:r>
          </a:p>
        </p:txBody>
      </p:sp>
      <p:sp>
        <p:nvSpPr>
          <p:cNvPr id="710668" name="Line 12"/>
          <p:cNvSpPr>
            <a:spLocks noChangeShapeType="1"/>
          </p:cNvSpPr>
          <p:nvPr/>
        </p:nvSpPr>
        <p:spPr bwMode="auto">
          <a:xfrm>
            <a:off x="5272088" y="5133975"/>
            <a:ext cx="622300" cy="0"/>
          </a:xfrm>
          <a:prstGeom prst="line">
            <a:avLst/>
          </a:prstGeom>
          <a:noFill/>
          <a:ln w="28575">
            <a:solidFill>
              <a:srgbClr val="FF0066"/>
            </a:solidFill>
            <a:round/>
            <a:headEnd/>
            <a:tailEnd type="none" w="med" len="lg"/>
          </a:ln>
          <a:effectLst/>
        </p:spPr>
        <p:txBody>
          <a:bodyPr wrap="none" anchor="ctr"/>
          <a:lstStyle/>
          <a:p>
            <a:endParaRPr lang="zh-CN" altLang="en-US"/>
          </a:p>
        </p:txBody>
      </p:sp>
      <p:sp>
        <p:nvSpPr>
          <p:cNvPr id="13" name="右大括号 12"/>
          <p:cNvSpPr/>
          <p:nvPr/>
        </p:nvSpPr>
        <p:spPr bwMode="auto">
          <a:xfrm>
            <a:off x="8028480" y="1772770"/>
            <a:ext cx="216030" cy="1296180"/>
          </a:xfrm>
          <a:prstGeom prst="rightBrace">
            <a:avLst>
              <a:gd name="adj1" fmla="val 48967"/>
              <a:gd name="adj2" fmla="val 50000"/>
            </a:avLst>
          </a:prstGeom>
          <a:noFill/>
          <a:ln w="28575" cap="flat" cmpd="sng" algn="ctr">
            <a:solidFill>
              <a:srgbClr val="00CC00"/>
            </a:solidFill>
            <a:prstDash val="solid"/>
            <a:round/>
            <a:headEnd type="none" w="med" len="med"/>
            <a:tailEnd type="none" w="med" len="lg"/>
          </a:ln>
          <a:effectLst/>
        </p:spPr>
        <p:txBody>
          <a:bodyPr rtlCol="0" anchor="ctr"/>
          <a:lstStyle/>
          <a:p>
            <a:pPr algn="ctr"/>
            <a:endParaRPr lang="zh-CN" altLang="en-US"/>
          </a:p>
        </p:txBody>
      </p:sp>
      <p:sp>
        <p:nvSpPr>
          <p:cNvPr id="14" name="任意多边形 13"/>
          <p:cNvSpPr/>
          <p:nvPr/>
        </p:nvSpPr>
        <p:spPr bwMode="auto">
          <a:xfrm>
            <a:off x="8197702" y="2424223"/>
            <a:ext cx="724787" cy="2732568"/>
          </a:xfrm>
          <a:custGeom>
            <a:avLst/>
            <a:gdLst>
              <a:gd name="connsiteX0" fmla="*/ 0 w 724787"/>
              <a:gd name="connsiteY0" fmla="*/ 2732568 h 2732568"/>
              <a:gd name="connsiteX1" fmla="*/ 712382 w 724787"/>
              <a:gd name="connsiteY1" fmla="*/ 637954 h 2732568"/>
              <a:gd name="connsiteX2" fmla="*/ 74428 w 724787"/>
              <a:gd name="connsiteY2" fmla="*/ 0 h 2732568"/>
            </a:gdLst>
            <a:ahLst/>
            <a:cxnLst>
              <a:cxn ang="0">
                <a:pos x="connsiteX0" y="connsiteY0"/>
              </a:cxn>
              <a:cxn ang="0">
                <a:pos x="connsiteX1" y="connsiteY1"/>
              </a:cxn>
              <a:cxn ang="0">
                <a:pos x="connsiteX2" y="connsiteY2"/>
              </a:cxn>
            </a:cxnLst>
            <a:rect l="l" t="t" r="r" b="b"/>
            <a:pathLst>
              <a:path w="724787" h="2732568">
                <a:moveTo>
                  <a:pt x="0" y="2732568"/>
                </a:moveTo>
                <a:cubicBezTo>
                  <a:pt x="349988" y="1912975"/>
                  <a:pt x="699977" y="1093382"/>
                  <a:pt x="712382" y="637954"/>
                </a:cubicBezTo>
                <a:cubicBezTo>
                  <a:pt x="724787" y="182526"/>
                  <a:pt x="399607" y="91263"/>
                  <a:pt x="74428" y="0"/>
                </a:cubicBezTo>
              </a:path>
            </a:pathLst>
          </a:custGeom>
          <a:noFill/>
          <a:ln w="28575" cap="flat" cmpd="sng" algn="ctr">
            <a:solidFill>
              <a:srgbClr val="00CC00"/>
            </a:solidFill>
            <a:prstDash val="solid"/>
            <a:round/>
            <a:headEnd type="none" w="med" len="med"/>
            <a:tailEnd type="triangle" w="med" len="lg"/>
          </a:ln>
          <a:effectLst/>
        </p:spPr>
        <p:txBody>
          <a:bodyPr rtlCol="0" anchor="ctr"/>
          <a:lstStyle/>
          <a:p>
            <a:pPr algn="ctr"/>
            <a:endParaRPr lang="zh-CN" altLang="en-US"/>
          </a:p>
        </p:txBody>
      </p:sp>
      <p:sp>
        <p:nvSpPr>
          <p:cNvPr id="17" name="泪滴形 16"/>
          <p:cNvSpPr/>
          <p:nvPr/>
        </p:nvSpPr>
        <p:spPr bwMode="auto">
          <a:xfrm>
            <a:off x="7020340" y="4581160"/>
            <a:ext cx="1152160" cy="576080"/>
          </a:xfrm>
          <a:prstGeom prst="teardrop">
            <a:avLst/>
          </a:prstGeom>
          <a:noFill/>
          <a:ln w="28575" cap="flat" cmpd="sng" algn="ctr">
            <a:solidFill>
              <a:srgbClr val="00CC00"/>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009900"/>
                </a:solidFill>
                <a:effectLst/>
                <a:latin typeface="Arial" charset="0"/>
                <a:ea typeface="宋体" pitchFamily="2" charset="-122"/>
              </a:rPr>
              <a:t>高电平</a:t>
            </a:r>
          </a:p>
        </p:txBody>
      </p:sp>
      <p:sp>
        <p:nvSpPr>
          <p:cNvPr id="18" name="泪滴形 17"/>
          <p:cNvSpPr/>
          <p:nvPr/>
        </p:nvSpPr>
        <p:spPr bwMode="auto">
          <a:xfrm>
            <a:off x="8172500" y="1844780"/>
            <a:ext cx="792110" cy="576080"/>
          </a:xfrm>
          <a:prstGeom prst="teardrop">
            <a:avLst/>
          </a:prstGeom>
          <a:noFill/>
          <a:ln w="28575" cap="flat" cmpd="sng" algn="ctr">
            <a:solidFill>
              <a:srgbClr val="00CC00"/>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009900"/>
                </a:solidFill>
                <a:effectLst/>
                <a:latin typeface="Arial" charset="0"/>
                <a:ea typeface="宋体" pitchFamily="2" charset="-122"/>
              </a:rPr>
              <a:t>三态</a:t>
            </a:r>
          </a:p>
        </p:txBody>
      </p:sp>
      <p:cxnSp>
        <p:nvCxnSpPr>
          <p:cNvPr id="20" name="直接连接符 19"/>
          <p:cNvCxnSpPr/>
          <p:nvPr/>
        </p:nvCxnSpPr>
        <p:spPr bwMode="auto">
          <a:xfrm>
            <a:off x="5868180" y="3717040"/>
            <a:ext cx="360050" cy="0"/>
          </a:xfrm>
          <a:prstGeom prst="line">
            <a:avLst/>
          </a:prstGeom>
          <a:noFill/>
          <a:ln w="28575" cap="flat" cmpd="sng" algn="ctr">
            <a:solidFill>
              <a:srgbClr val="FF6600"/>
            </a:solidFill>
            <a:prstDash val="solid"/>
            <a:round/>
            <a:headEnd type="none" w="med" len="med"/>
            <a:tailEnd type="none" w="med" len="lg"/>
          </a:ln>
          <a:effectLst/>
        </p:spPr>
      </p:cxnSp>
      <p:cxnSp>
        <p:nvCxnSpPr>
          <p:cNvPr id="21" name="直接连接符 20"/>
          <p:cNvCxnSpPr/>
          <p:nvPr/>
        </p:nvCxnSpPr>
        <p:spPr bwMode="auto">
          <a:xfrm>
            <a:off x="6228230" y="4005080"/>
            <a:ext cx="432060" cy="0"/>
          </a:xfrm>
          <a:prstGeom prst="line">
            <a:avLst/>
          </a:prstGeom>
          <a:noFill/>
          <a:ln w="28575" cap="flat" cmpd="sng" algn="ctr">
            <a:solidFill>
              <a:srgbClr val="FF6600"/>
            </a:solidFill>
            <a:prstDash val="solid"/>
            <a:round/>
            <a:headEnd type="none" w="med" len="med"/>
            <a:tailEnd type="none" w="med" len="lg"/>
          </a:ln>
          <a:effectLst/>
        </p:spPr>
      </p:cxnSp>
      <p:sp>
        <p:nvSpPr>
          <p:cNvPr id="23" name="圆角矩形 22"/>
          <p:cNvSpPr/>
          <p:nvPr/>
        </p:nvSpPr>
        <p:spPr bwMode="auto">
          <a:xfrm>
            <a:off x="5724160" y="1628750"/>
            <a:ext cx="792110" cy="1584220"/>
          </a:xfrm>
          <a:prstGeom prst="roundRect">
            <a:avLst/>
          </a:prstGeom>
          <a:noFill/>
          <a:ln w="19050" cap="flat" cmpd="sng" algn="ctr">
            <a:solidFill>
              <a:srgbClr val="FF6600"/>
            </a:solidFill>
            <a:prstDash val="dash"/>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24" name="任意多边形 23"/>
          <p:cNvSpPr/>
          <p:nvPr/>
        </p:nvSpPr>
        <p:spPr bwMode="auto">
          <a:xfrm>
            <a:off x="4182139" y="3147237"/>
            <a:ext cx="1548810" cy="2519916"/>
          </a:xfrm>
          <a:custGeom>
            <a:avLst/>
            <a:gdLst>
              <a:gd name="connsiteX0" fmla="*/ 995917 w 1548810"/>
              <a:gd name="connsiteY0" fmla="*/ 2519916 h 2519916"/>
              <a:gd name="connsiteX1" fmla="*/ 92149 w 1548810"/>
              <a:gd name="connsiteY1" fmla="*/ 1584251 h 2519916"/>
              <a:gd name="connsiteX2" fmla="*/ 1548810 w 1548810"/>
              <a:gd name="connsiteY2" fmla="*/ 0 h 2519916"/>
            </a:gdLst>
            <a:ahLst/>
            <a:cxnLst>
              <a:cxn ang="0">
                <a:pos x="connsiteX0" y="connsiteY0"/>
              </a:cxn>
              <a:cxn ang="0">
                <a:pos x="connsiteX1" y="connsiteY1"/>
              </a:cxn>
              <a:cxn ang="0">
                <a:pos x="connsiteX2" y="connsiteY2"/>
              </a:cxn>
            </a:cxnLst>
            <a:rect l="l" t="t" r="r" b="b"/>
            <a:pathLst>
              <a:path w="1548810" h="2519916">
                <a:moveTo>
                  <a:pt x="995917" y="2519916"/>
                </a:moveTo>
                <a:cubicBezTo>
                  <a:pt x="497958" y="2262076"/>
                  <a:pt x="0" y="2004237"/>
                  <a:pt x="92149" y="1584251"/>
                </a:cubicBezTo>
                <a:cubicBezTo>
                  <a:pt x="184298" y="1164265"/>
                  <a:pt x="866554" y="582132"/>
                  <a:pt x="1548810" y="0"/>
                </a:cubicBezTo>
              </a:path>
            </a:pathLst>
          </a:custGeom>
          <a:noFill/>
          <a:ln w="19050" cap="flat" cmpd="sng" algn="ctr">
            <a:solidFill>
              <a:srgbClr val="FF6600"/>
            </a:solidFill>
            <a:prstDash val="solid"/>
            <a:round/>
            <a:headEnd type="none" w="med" len="med"/>
            <a:tailEnd type="triangle" w="med" len="lg"/>
          </a:ln>
          <a:effectLst/>
        </p:spPr>
        <p:txBody>
          <a:bodyPr rtlCol="0" anchor="ctr"/>
          <a:lstStyle/>
          <a:p>
            <a:endParaRPr lang="zh-CN" altLang="en-US"/>
          </a:p>
        </p:txBody>
      </p:sp>
      <p:sp>
        <p:nvSpPr>
          <p:cNvPr id="26" name="任意多边形 25"/>
          <p:cNvSpPr/>
          <p:nvPr/>
        </p:nvSpPr>
        <p:spPr bwMode="auto">
          <a:xfrm>
            <a:off x="4465674" y="3721395"/>
            <a:ext cx="1360968" cy="637954"/>
          </a:xfrm>
          <a:custGeom>
            <a:avLst/>
            <a:gdLst>
              <a:gd name="connsiteX0" fmla="*/ 0 w 1360968"/>
              <a:gd name="connsiteY0" fmla="*/ 637954 h 637954"/>
              <a:gd name="connsiteX1" fmla="*/ 606056 w 1360968"/>
              <a:gd name="connsiteY1" fmla="*/ 202019 h 637954"/>
              <a:gd name="connsiteX2" fmla="*/ 1360968 w 1360968"/>
              <a:gd name="connsiteY2" fmla="*/ 0 h 637954"/>
            </a:gdLst>
            <a:ahLst/>
            <a:cxnLst>
              <a:cxn ang="0">
                <a:pos x="connsiteX0" y="connsiteY0"/>
              </a:cxn>
              <a:cxn ang="0">
                <a:pos x="connsiteX1" y="connsiteY1"/>
              </a:cxn>
              <a:cxn ang="0">
                <a:pos x="connsiteX2" y="connsiteY2"/>
              </a:cxn>
            </a:cxnLst>
            <a:rect l="l" t="t" r="r" b="b"/>
            <a:pathLst>
              <a:path w="1360968" h="637954">
                <a:moveTo>
                  <a:pt x="0" y="637954"/>
                </a:moveTo>
                <a:cubicBezTo>
                  <a:pt x="189614" y="473149"/>
                  <a:pt x="379228" y="308345"/>
                  <a:pt x="606056" y="202019"/>
                </a:cubicBezTo>
                <a:cubicBezTo>
                  <a:pt x="832884" y="95693"/>
                  <a:pt x="1096926" y="47846"/>
                  <a:pt x="1360968" y="0"/>
                </a:cubicBezTo>
              </a:path>
            </a:pathLst>
          </a:custGeom>
          <a:noFill/>
          <a:ln w="19050" cap="flat" cmpd="sng" algn="ctr">
            <a:solidFill>
              <a:srgbClr val="FF6600"/>
            </a:solidFill>
            <a:prstDash val="solid"/>
            <a:round/>
            <a:headEnd type="none" w="med" len="med"/>
            <a:tailEnd type="triangle" w="med" len="lg"/>
          </a:ln>
          <a:effectLst/>
        </p:spPr>
        <p:txBody>
          <a:bodyPr rtlCol="0" anchor="ctr"/>
          <a:lstStyle/>
          <a:p>
            <a:endParaRPr lang="zh-CN" altLang="en-US"/>
          </a:p>
        </p:txBody>
      </p:sp>
      <p:sp>
        <p:nvSpPr>
          <p:cNvPr id="27" name="任意多边形 26"/>
          <p:cNvSpPr/>
          <p:nvPr/>
        </p:nvSpPr>
        <p:spPr bwMode="auto">
          <a:xfrm>
            <a:off x="4327451" y="4019107"/>
            <a:ext cx="2137144" cy="563526"/>
          </a:xfrm>
          <a:custGeom>
            <a:avLst/>
            <a:gdLst>
              <a:gd name="connsiteX0" fmla="*/ 0 w 2137144"/>
              <a:gd name="connsiteY0" fmla="*/ 563526 h 563526"/>
              <a:gd name="connsiteX1" fmla="*/ 340242 w 2137144"/>
              <a:gd name="connsiteY1" fmla="*/ 372140 h 563526"/>
              <a:gd name="connsiteX2" fmla="*/ 1765005 w 2137144"/>
              <a:gd name="connsiteY2" fmla="*/ 276446 h 563526"/>
              <a:gd name="connsiteX3" fmla="*/ 2137144 w 2137144"/>
              <a:gd name="connsiteY3" fmla="*/ 0 h 563526"/>
            </a:gdLst>
            <a:ahLst/>
            <a:cxnLst>
              <a:cxn ang="0">
                <a:pos x="connsiteX0" y="connsiteY0"/>
              </a:cxn>
              <a:cxn ang="0">
                <a:pos x="connsiteX1" y="connsiteY1"/>
              </a:cxn>
              <a:cxn ang="0">
                <a:pos x="connsiteX2" y="connsiteY2"/>
              </a:cxn>
              <a:cxn ang="0">
                <a:pos x="connsiteX3" y="connsiteY3"/>
              </a:cxn>
            </a:cxnLst>
            <a:rect l="l" t="t" r="r" b="b"/>
            <a:pathLst>
              <a:path w="2137144" h="563526">
                <a:moveTo>
                  <a:pt x="0" y="563526"/>
                </a:moveTo>
                <a:cubicBezTo>
                  <a:pt x="23037" y="491756"/>
                  <a:pt x="46075" y="419987"/>
                  <a:pt x="340242" y="372140"/>
                </a:cubicBezTo>
                <a:cubicBezTo>
                  <a:pt x="634409" y="324293"/>
                  <a:pt x="1465521" y="338469"/>
                  <a:pt x="1765005" y="276446"/>
                </a:cubicBezTo>
                <a:cubicBezTo>
                  <a:pt x="2064489" y="214423"/>
                  <a:pt x="2100816" y="107211"/>
                  <a:pt x="2137144" y="0"/>
                </a:cubicBezTo>
              </a:path>
            </a:pathLst>
          </a:custGeom>
          <a:noFill/>
          <a:ln w="19050" cap="flat" cmpd="sng" algn="ctr">
            <a:solidFill>
              <a:srgbClr val="FF6600"/>
            </a:solidFill>
            <a:prstDash val="solid"/>
            <a:round/>
            <a:headEnd type="none" w="med" len="med"/>
            <a:tailEnd type="triangle" w="med" len="lg"/>
          </a:ln>
          <a:effectLst/>
        </p:spPr>
        <p:txBody>
          <a:bodyPr rtlCol="0" anchor="ctr"/>
          <a:lstStyle/>
          <a:p>
            <a:endParaRPr lang="zh-CN" altLang="en-US"/>
          </a:p>
        </p:txBody>
      </p:sp>
      <p:sp>
        <p:nvSpPr>
          <p:cNvPr id="29" name="TextBox 28"/>
          <p:cNvSpPr txBox="1"/>
          <p:nvPr/>
        </p:nvSpPr>
        <p:spPr>
          <a:xfrm rot="1792919">
            <a:off x="4067930" y="5395369"/>
            <a:ext cx="1368190" cy="461665"/>
          </a:xfrm>
          <a:prstGeom prst="rect">
            <a:avLst/>
          </a:prstGeom>
          <a:noFill/>
        </p:spPr>
        <p:txBody>
          <a:bodyPr wrap="square" rtlCol="0">
            <a:spAutoFit/>
          </a:bodyPr>
          <a:lstStyle/>
          <a:p>
            <a:r>
              <a:rPr lang="zh-CN" altLang="en-US" sz="2400" b="1" smtClean="0">
                <a:solidFill>
                  <a:srgbClr val="FF6600"/>
                </a:solidFill>
              </a:rPr>
              <a:t>低电平</a:t>
            </a:r>
            <a:endParaRPr lang="zh-CN" altLang="en-US" sz="2400" b="1">
              <a:solidFill>
                <a:srgbClr val="FF6600"/>
              </a:solidFill>
            </a:endParaRPr>
          </a:p>
        </p:txBody>
      </p:sp>
      <p:sp>
        <p:nvSpPr>
          <p:cNvPr id="30" name="TextBox 29"/>
          <p:cNvSpPr txBox="1"/>
          <p:nvPr/>
        </p:nvSpPr>
        <p:spPr>
          <a:xfrm>
            <a:off x="4524046" y="4293120"/>
            <a:ext cx="1992224" cy="461665"/>
          </a:xfrm>
          <a:prstGeom prst="rect">
            <a:avLst/>
          </a:prstGeom>
          <a:noFill/>
        </p:spPr>
        <p:txBody>
          <a:bodyPr wrap="square" rtlCol="0">
            <a:spAutoFit/>
          </a:bodyPr>
          <a:lstStyle/>
          <a:p>
            <a:r>
              <a:rPr lang="zh-CN" altLang="en-US" sz="2400" b="1" smtClean="0">
                <a:solidFill>
                  <a:srgbClr val="FF6600"/>
                </a:solidFill>
              </a:rPr>
              <a:t>无效电平</a:t>
            </a:r>
            <a:endParaRPr lang="zh-CN" altLang="en-US" sz="2400" b="1">
              <a:solidFill>
                <a:srgbClr val="FF66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8" presetClass="entr" presetSubtype="9"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trips(upLeft)">
                                      <p:cBhvr>
                                        <p:cTn id="12" dur="500"/>
                                        <p:tgtEl>
                                          <p:spTgt spid="14"/>
                                        </p:tgtEl>
                                      </p:cBhvr>
                                    </p:animEffect>
                                  </p:childTnLst>
                                </p:cTn>
                              </p:par>
                              <p:par>
                                <p:cTn id="13" presetID="17" presetClass="entr" presetSubtype="8"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ppt_x</p:attrName>
                                        </p:attrNameLst>
                                      </p:cBhvr>
                                      <p:tavLst>
                                        <p:tav tm="0">
                                          <p:val>
                                            <p:strVal val="#ppt_x-#ppt_w/2"/>
                                          </p:val>
                                        </p:tav>
                                        <p:tav tm="100000">
                                          <p:val>
                                            <p:strVal val="#ppt_x"/>
                                          </p:val>
                                        </p:tav>
                                      </p:tavLst>
                                    </p:anim>
                                    <p:anim calcmode="lin" valueType="num">
                                      <p:cBhvr>
                                        <p:cTn id="16" dur="500" fill="hold"/>
                                        <p:tgtEl>
                                          <p:spTgt spid="13"/>
                                        </p:tgtEl>
                                        <p:attrNameLst>
                                          <p:attrName>ppt_y</p:attrName>
                                        </p:attrNameLst>
                                      </p:cBhvr>
                                      <p:tavLst>
                                        <p:tav tm="0">
                                          <p:val>
                                            <p:strVal val="#ppt_y"/>
                                          </p:val>
                                        </p:tav>
                                        <p:tav tm="100000">
                                          <p:val>
                                            <p:strVal val="#ppt_y"/>
                                          </p:val>
                                        </p:tav>
                                      </p:tavLst>
                                    </p:anim>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strVal val="#ppt_h"/>
                                          </p:val>
                                        </p:tav>
                                        <p:tav tm="100000">
                                          <p:val>
                                            <p:strVal val="#ppt_h"/>
                                          </p:val>
                                        </p:tav>
                                      </p:tavLst>
                                    </p:anim>
                                  </p:childTnLst>
                                </p:cTn>
                              </p:par>
                            </p:childTnLst>
                          </p:cTn>
                        </p:par>
                        <p:par>
                          <p:cTn id="19" fill="hold">
                            <p:stCondLst>
                              <p:cond delay="1000"/>
                            </p:stCondLst>
                            <p:childTnLst>
                              <p:par>
                                <p:cTn id="20" presetID="23" presetClass="entr" presetSubtype="16"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ntr" presetSubtype="8"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ppt_x</p:attrName>
                                        </p:attrNameLst>
                                      </p:cBhvr>
                                      <p:tavLst>
                                        <p:tav tm="0">
                                          <p:val>
                                            <p:strVal val="#ppt_x-#ppt_w/2"/>
                                          </p:val>
                                        </p:tav>
                                        <p:tav tm="100000">
                                          <p:val>
                                            <p:strVal val="#ppt_x"/>
                                          </p:val>
                                        </p:tav>
                                      </p:tavLst>
                                    </p:anim>
                                    <p:anim calcmode="lin" valueType="num">
                                      <p:cBhvr>
                                        <p:cTn id="29" dur="500" fill="hold"/>
                                        <p:tgtEl>
                                          <p:spTgt spid="23"/>
                                        </p:tgtEl>
                                        <p:attrNameLst>
                                          <p:attrName>ppt_y</p:attrName>
                                        </p:attrNameLst>
                                      </p:cBhvr>
                                      <p:tavLst>
                                        <p:tav tm="0">
                                          <p:val>
                                            <p:strVal val="#ppt_y"/>
                                          </p:val>
                                        </p:tav>
                                        <p:tav tm="100000">
                                          <p:val>
                                            <p:strVal val="#ppt_y"/>
                                          </p:val>
                                        </p:tav>
                                      </p:tavLst>
                                    </p:anim>
                                    <p:anim calcmode="lin" valueType="num">
                                      <p:cBhvr>
                                        <p:cTn id="30" dur="500" fill="hold"/>
                                        <p:tgtEl>
                                          <p:spTgt spid="23"/>
                                        </p:tgtEl>
                                        <p:attrNameLst>
                                          <p:attrName>ppt_w</p:attrName>
                                        </p:attrNameLst>
                                      </p:cBhvr>
                                      <p:tavLst>
                                        <p:tav tm="0">
                                          <p:val>
                                            <p:fltVal val="0"/>
                                          </p:val>
                                        </p:tav>
                                        <p:tav tm="100000">
                                          <p:val>
                                            <p:strVal val="#ppt_w"/>
                                          </p:val>
                                        </p:tav>
                                      </p:tavLst>
                                    </p:anim>
                                    <p:anim calcmode="lin" valueType="num">
                                      <p:cBhvr>
                                        <p:cTn id="31" dur="500" fill="hold"/>
                                        <p:tgtEl>
                                          <p:spTgt spid="23"/>
                                        </p:tgtEl>
                                        <p:attrNameLst>
                                          <p:attrName>ppt_h</p:attrName>
                                        </p:attrNameLst>
                                      </p:cBhvr>
                                      <p:tavLst>
                                        <p:tav tm="0">
                                          <p:val>
                                            <p:strVal val="#ppt_h"/>
                                          </p:val>
                                        </p:tav>
                                        <p:tav tm="100000">
                                          <p:val>
                                            <p:strVal val="#ppt_h"/>
                                          </p:val>
                                        </p:tav>
                                      </p:tavLst>
                                    </p:anim>
                                  </p:childTnLst>
                                </p:cTn>
                              </p:par>
                              <p:par>
                                <p:cTn id="32" presetID="17" presetClass="entr" presetSubtype="8"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p:cTn id="34" dur="500" fill="hold"/>
                                        <p:tgtEl>
                                          <p:spTgt spid="20"/>
                                        </p:tgtEl>
                                        <p:attrNameLst>
                                          <p:attrName>ppt_x</p:attrName>
                                        </p:attrNameLst>
                                      </p:cBhvr>
                                      <p:tavLst>
                                        <p:tav tm="0">
                                          <p:val>
                                            <p:strVal val="#ppt_x-#ppt_w/2"/>
                                          </p:val>
                                        </p:tav>
                                        <p:tav tm="100000">
                                          <p:val>
                                            <p:strVal val="#ppt_x"/>
                                          </p:val>
                                        </p:tav>
                                      </p:tavLst>
                                    </p:anim>
                                    <p:anim calcmode="lin" valueType="num">
                                      <p:cBhvr>
                                        <p:cTn id="35" dur="500" fill="hold"/>
                                        <p:tgtEl>
                                          <p:spTgt spid="20"/>
                                        </p:tgtEl>
                                        <p:attrNameLst>
                                          <p:attrName>ppt_y</p:attrName>
                                        </p:attrNameLst>
                                      </p:cBhvr>
                                      <p:tavLst>
                                        <p:tav tm="0">
                                          <p:val>
                                            <p:strVal val="#ppt_y"/>
                                          </p:val>
                                        </p:tav>
                                        <p:tav tm="100000">
                                          <p:val>
                                            <p:strVal val="#ppt_y"/>
                                          </p:val>
                                        </p:tav>
                                      </p:tavLst>
                                    </p:anim>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strVal val="#ppt_h"/>
                                          </p:val>
                                        </p:tav>
                                        <p:tav tm="100000">
                                          <p:val>
                                            <p:strVal val="#ppt_h"/>
                                          </p:val>
                                        </p:tav>
                                      </p:tavLst>
                                    </p:anim>
                                  </p:childTnLst>
                                </p:cTn>
                              </p:par>
                              <p:par>
                                <p:cTn id="38" presetID="17" presetClass="entr" presetSubtype="8"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p:cTn id="40" dur="500" fill="hold"/>
                                        <p:tgtEl>
                                          <p:spTgt spid="21"/>
                                        </p:tgtEl>
                                        <p:attrNameLst>
                                          <p:attrName>ppt_x</p:attrName>
                                        </p:attrNameLst>
                                      </p:cBhvr>
                                      <p:tavLst>
                                        <p:tav tm="0">
                                          <p:val>
                                            <p:strVal val="#ppt_x-#ppt_w/2"/>
                                          </p:val>
                                        </p:tav>
                                        <p:tav tm="100000">
                                          <p:val>
                                            <p:strVal val="#ppt_x"/>
                                          </p:val>
                                        </p:tav>
                                      </p:tavLst>
                                    </p:anim>
                                    <p:anim calcmode="lin" valueType="num">
                                      <p:cBhvr>
                                        <p:cTn id="41" dur="500" fill="hold"/>
                                        <p:tgtEl>
                                          <p:spTgt spid="21"/>
                                        </p:tgtEl>
                                        <p:attrNameLst>
                                          <p:attrName>ppt_y</p:attrName>
                                        </p:attrNameLst>
                                      </p:cBhvr>
                                      <p:tavLst>
                                        <p:tav tm="0">
                                          <p:val>
                                            <p:strVal val="#ppt_y"/>
                                          </p:val>
                                        </p:tav>
                                        <p:tav tm="100000">
                                          <p:val>
                                            <p:strVal val="#ppt_y"/>
                                          </p:val>
                                        </p:tav>
                                      </p:tavLst>
                                    </p:anim>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8" presetClass="entr" presetSubtype="3"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strips(upRight)">
                                      <p:cBhvr>
                                        <p:cTn id="48" dur="500"/>
                                        <p:tgtEl>
                                          <p:spTgt spid="24"/>
                                        </p:tgtEl>
                                      </p:cBhvr>
                                    </p:animEffect>
                                  </p:childTnLst>
                                </p:cTn>
                              </p:par>
                            </p:childTnLst>
                          </p:cTn>
                        </p:par>
                        <p:par>
                          <p:cTn id="49" fill="hold">
                            <p:stCondLst>
                              <p:cond delay="500"/>
                            </p:stCondLst>
                            <p:childTnLst>
                              <p:par>
                                <p:cTn id="50" presetID="18" presetClass="entr" presetSubtype="3"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strips(upRight)">
                                      <p:cBhvr>
                                        <p:cTn id="52" dur="500"/>
                                        <p:tgtEl>
                                          <p:spTgt spid="26"/>
                                        </p:tgtEl>
                                      </p:cBhvr>
                                    </p:animEffect>
                                  </p:childTnLst>
                                </p:cTn>
                              </p:par>
                            </p:childTnLst>
                          </p:cTn>
                        </p:par>
                        <p:par>
                          <p:cTn id="53" fill="hold">
                            <p:stCondLst>
                              <p:cond delay="1000"/>
                            </p:stCondLst>
                            <p:childTnLst>
                              <p:par>
                                <p:cTn id="54" presetID="18" presetClass="entr" presetSubtype="3"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strips(upRight)">
                                      <p:cBhvr>
                                        <p:cTn id="56" dur="500"/>
                                        <p:tgtEl>
                                          <p:spTgt spid="27"/>
                                        </p:tgtEl>
                                      </p:cBhvr>
                                    </p:animEffect>
                                  </p:childTnLst>
                                </p:cTn>
                              </p:par>
                            </p:childTnLst>
                          </p:cTn>
                        </p:par>
                        <p:par>
                          <p:cTn id="57" fill="hold">
                            <p:stCondLst>
                              <p:cond delay="1500"/>
                            </p:stCondLst>
                            <p:childTnLst>
                              <p:par>
                                <p:cTn id="58" presetID="18" presetClass="entr" presetSubtype="6" fill="hold" grpId="0" nodeType="after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strips(downRight)">
                                      <p:cBhvr>
                                        <p:cTn id="60" dur="500"/>
                                        <p:tgtEl>
                                          <p:spTgt spid="29"/>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left)">
                                      <p:cBhvr>
                                        <p:cTn id="6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8" grpId="0" animBg="1"/>
      <p:bldP spid="23" grpId="0" animBg="1"/>
      <p:bldP spid="24" grpId="0" animBg="1"/>
      <p:bldP spid="26" grpId="0" animBg="1"/>
      <p:bldP spid="27" grpId="0" animBg="1"/>
      <p:bldP spid="29" grpId="0"/>
      <p:bldP spid="30"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913A7C85-8C7B-4114-9994-FAFA8247DBD8}" type="slidenum">
              <a:rPr lang="zh-CN" altLang="en-US" smtClean="0"/>
              <a:pPr/>
              <a:t>58</a:t>
            </a:fld>
            <a:endParaRPr lang="en-US" altLang="zh-CN"/>
          </a:p>
        </p:txBody>
      </p:sp>
      <p:pic>
        <p:nvPicPr>
          <p:cNvPr id="906242" name="Picture 2"/>
          <p:cNvPicPr>
            <a:picLocks noChangeAspect="1" noChangeArrowheads="1"/>
          </p:cNvPicPr>
          <p:nvPr/>
        </p:nvPicPr>
        <p:blipFill>
          <a:blip r:embed="rId2" cstate="print">
            <a:clrChange>
              <a:clrFrom>
                <a:srgbClr val="FFFFFF"/>
              </a:clrFrom>
              <a:clrTo>
                <a:srgbClr val="FFFFFF">
                  <a:alpha val="0"/>
                </a:srgbClr>
              </a:clrTo>
            </a:clrChange>
          </a:blip>
          <a:srcRect l="1987" r="1664"/>
          <a:stretch>
            <a:fillRect/>
          </a:stretch>
        </p:blipFill>
        <p:spPr bwMode="auto">
          <a:xfrm>
            <a:off x="683460" y="210985"/>
            <a:ext cx="7201000" cy="6530475"/>
          </a:xfrm>
          <a:prstGeom prst="rect">
            <a:avLst/>
          </a:prstGeom>
          <a:noFill/>
          <a:ln w="9525">
            <a:noFill/>
            <a:miter lim="800000"/>
            <a:headEnd/>
            <a:tailEnd/>
          </a:ln>
        </p:spPr>
      </p:pic>
      <p:sp>
        <p:nvSpPr>
          <p:cNvPr id="6" name="TextBox 5"/>
          <p:cNvSpPr txBox="1"/>
          <p:nvPr/>
        </p:nvSpPr>
        <p:spPr>
          <a:xfrm>
            <a:off x="8100490" y="1412720"/>
            <a:ext cx="553998" cy="3744520"/>
          </a:xfrm>
          <a:prstGeom prst="rect">
            <a:avLst/>
          </a:prstGeom>
          <a:noFill/>
        </p:spPr>
        <p:txBody>
          <a:bodyPr vert="eaVert" wrap="square" rtlCol="0">
            <a:spAutoFit/>
          </a:bodyPr>
          <a:lstStyle/>
          <a:p>
            <a:r>
              <a:rPr lang="en-US" altLang="zh-CN" sz="2400" b="1" smtClean="0">
                <a:solidFill>
                  <a:srgbClr val="0000FF"/>
                </a:solidFill>
              </a:rPr>
              <a:t>Timing  Waveforms</a:t>
            </a:r>
            <a:endParaRPr lang="zh-CN" altLang="en-US" sz="2400">
              <a:solidFill>
                <a:srgbClr val="0000FF"/>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a:xfrm>
            <a:off x="323850" y="333375"/>
            <a:ext cx="8351838" cy="574675"/>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8086/8088</a:t>
            </a:r>
            <a:r>
              <a:rPr lang="zh-CN" altLang="en-US" sz="2800" b="1" dirty="0">
                <a:solidFill>
                  <a:srgbClr val="00007D"/>
                </a:solidFill>
                <a:ea typeface="黑体" pitchFamily="2" charset="-122"/>
              </a:rPr>
              <a:t>     </a:t>
            </a:r>
            <a:r>
              <a:rPr lang="en-US" altLang="zh-CN" sz="2400" b="1" dirty="0">
                <a:solidFill>
                  <a:srgbClr val="006600"/>
                </a:solidFill>
                <a:ea typeface="黑体" pitchFamily="2" charset="-122"/>
              </a:rPr>
              <a:t>2.1.6 </a:t>
            </a:r>
            <a:r>
              <a:rPr lang="zh-CN" altLang="en-US" sz="2400" b="1" dirty="0">
                <a:solidFill>
                  <a:srgbClr val="006600"/>
                </a:solidFill>
                <a:ea typeface="黑体" pitchFamily="2" charset="-122"/>
              </a:rPr>
              <a:t>系统总线：</a:t>
            </a:r>
            <a:r>
              <a:rPr lang="zh-CN" altLang="en-US" sz="2400" b="1" dirty="0">
                <a:solidFill>
                  <a:srgbClr val="FF0000"/>
                </a:solidFill>
                <a:ea typeface="黑体" pitchFamily="2" charset="-122"/>
              </a:rPr>
              <a:t>最大模式</a:t>
            </a:r>
          </a:p>
        </p:txBody>
      </p:sp>
      <p:sp>
        <p:nvSpPr>
          <p:cNvPr id="57" name="灯片编号占位符 4"/>
          <p:cNvSpPr>
            <a:spLocks noGrp="1"/>
          </p:cNvSpPr>
          <p:nvPr>
            <p:ph type="sldNum" sz="quarter" idx="11"/>
          </p:nvPr>
        </p:nvSpPr>
        <p:spPr/>
        <p:txBody>
          <a:bodyPr/>
          <a:lstStyle/>
          <a:p>
            <a:fld id="{DEF3203D-1BD9-4681-B449-668CE8CBBAF0}" type="slidenum">
              <a:rPr lang="zh-CN" altLang="en-US"/>
              <a:pPr/>
              <a:t>59</a:t>
            </a:fld>
            <a:endParaRPr lang="en-US" altLang="zh-CN"/>
          </a:p>
        </p:txBody>
      </p:sp>
      <p:sp>
        <p:nvSpPr>
          <p:cNvPr id="711688" name="Text Box 8"/>
          <p:cNvSpPr txBox="1">
            <a:spLocks noChangeArrowheads="1"/>
          </p:cNvSpPr>
          <p:nvPr/>
        </p:nvSpPr>
        <p:spPr bwMode="auto">
          <a:xfrm>
            <a:off x="1547813" y="1038225"/>
            <a:ext cx="5545137" cy="519113"/>
          </a:xfrm>
          <a:prstGeom prst="rect">
            <a:avLst/>
          </a:prstGeom>
          <a:noFill/>
          <a:ln w="28575" algn="ctr">
            <a:noFill/>
            <a:miter lim="800000"/>
            <a:headEnd/>
            <a:tailEnd type="none" w="med" len="lg"/>
          </a:ln>
          <a:effectLst/>
        </p:spPr>
        <p:txBody>
          <a:bodyPr>
            <a:spAutoFit/>
          </a:bodyPr>
          <a:lstStyle/>
          <a:p>
            <a:pPr>
              <a:spcBef>
                <a:spcPct val="50000"/>
              </a:spcBef>
            </a:pPr>
            <a:r>
              <a:rPr lang="en-US" altLang="zh-CN" sz="2800" b="1">
                <a:solidFill>
                  <a:srgbClr val="008000"/>
                </a:solidFill>
                <a:latin typeface="Times New Roman" pitchFamily="18" charset="0"/>
              </a:rPr>
              <a:t>S2</a:t>
            </a:r>
            <a:r>
              <a:rPr lang="zh-CN" altLang="en-US" sz="2800" b="1">
                <a:solidFill>
                  <a:srgbClr val="008000"/>
                </a:solidFill>
                <a:latin typeface="Times New Roman" pitchFamily="18" charset="0"/>
              </a:rPr>
              <a:t>、</a:t>
            </a:r>
            <a:r>
              <a:rPr lang="en-US" altLang="zh-CN" sz="2800" b="1">
                <a:solidFill>
                  <a:srgbClr val="008000"/>
                </a:solidFill>
                <a:latin typeface="Times New Roman" pitchFamily="18" charset="0"/>
              </a:rPr>
              <a:t>S1</a:t>
            </a:r>
            <a:r>
              <a:rPr lang="zh-CN" altLang="en-US" sz="2800" b="1">
                <a:solidFill>
                  <a:srgbClr val="008000"/>
                </a:solidFill>
                <a:latin typeface="Times New Roman" pitchFamily="18" charset="0"/>
              </a:rPr>
              <a:t>、</a:t>
            </a:r>
            <a:r>
              <a:rPr lang="en-US" altLang="zh-CN" sz="2800" b="1">
                <a:solidFill>
                  <a:srgbClr val="008000"/>
                </a:solidFill>
                <a:latin typeface="Times New Roman" pitchFamily="18" charset="0"/>
              </a:rPr>
              <a:t>S0 </a:t>
            </a:r>
            <a:r>
              <a:rPr lang="zh-CN" altLang="en-US" sz="2800" b="1">
                <a:solidFill>
                  <a:srgbClr val="008000"/>
                </a:solidFill>
                <a:latin typeface="Times New Roman" pitchFamily="18" charset="0"/>
              </a:rPr>
              <a:t>的组合与响应操作</a:t>
            </a:r>
          </a:p>
        </p:txBody>
      </p:sp>
      <p:graphicFrame>
        <p:nvGraphicFramePr>
          <p:cNvPr id="711807" name="Group 127"/>
          <p:cNvGraphicFramePr>
            <a:graphicFrameLocks noGrp="1"/>
          </p:cNvGraphicFramePr>
          <p:nvPr/>
        </p:nvGraphicFramePr>
        <p:xfrm>
          <a:off x="107950" y="1628775"/>
          <a:ext cx="8929688" cy="4480560"/>
        </p:xfrm>
        <a:graphic>
          <a:graphicData uri="http://schemas.openxmlformats.org/drawingml/2006/table">
            <a:tbl>
              <a:tblPr/>
              <a:tblGrid>
                <a:gridCol w="1370013"/>
                <a:gridCol w="2376487"/>
                <a:gridCol w="2573338"/>
                <a:gridCol w="2609850"/>
              </a:tblGrid>
              <a:tr h="4508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S2 S1 S0</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对应的操作</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8288</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产生的</a:t>
                      </a:r>
                      <a:b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b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控制信号</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相关指令举例</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99"/>
                    </a:solidFill>
                  </a:tcPr>
                </a:tc>
              </a:tr>
              <a:tr h="4524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0 0 0</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发中断响应信号</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INTA</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无</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r>
              <a:tr h="4508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0 0 1</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读</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I/O</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端口</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IORC</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IN AL,DX</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r>
              <a:tr h="4524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0 1 0</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写</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I/O</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端口</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IOWC</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和</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AIOWC</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OUT DX,AL</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r>
              <a:tr h="4508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0 1 1</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暂停</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无</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NOP</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r>
              <a:tr h="4524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1 0 0</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取指令</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MRDC</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无</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r>
              <a:tr h="4508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1 0 1</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读内存</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MRDC</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MOV AX,[1234H]</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r>
              <a:tr h="4524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1 1 0</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写内存</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MWTC</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和</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AMWC</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MOV [BX],AX</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CC"/>
                    </a:solidFill>
                  </a:tcPr>
                </a:tc>
              </a:tr>
              <a:tr h="4508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1 1 1</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无效</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无</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无</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CC"/>
                    </a:solidFill>
                  </a:tcPr>
                </a:tc>
              </a:tr>
            </a:tbl>
          </a:graphicData>
        </a:graphic>
      </p:graphicFrame>
      <p:sp>
        <p:nvSpPr>
          <p:cNvPr id="2" name="动作按钮: 信息 1">
            <a:hlinkClick r:id="rId2" action="ppaction://hlinksldjump" highlightClick="1"/>
          </p:cNvPr>
          <p:cNvSpPr/>
          <p:nvPr/>
        </p:nvSpPr>
        <p:spPr bwMode="auto">
          <a:xfrm>
            <a:off x="8388530" y="980660"/>
            <a:ext cx="432060" cy="446505"/>
          </a:xfrm>
          <a:prstGeom prst="actionButtonInformation">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5" name="Rectangle 3"/>
          <p:cNvSpPr>
            <a:spLocks noGrp="1" noChangeArrowheads="1"/>
          </p:cNvSpPr>
          <p:nvPr>
            <p:ph type="title"/>
          </p:nvPr>
        </p:nvSpPr>
        <p:spPr>
          <a:xfrm>
            <a:off x="323850" y="333375"/>
            <a:ext cx="8351838" cy="531813"/>
          </a:xfrm>
          <a:noFill/>
          <a:ln/>
        </p:spPr>
        <p:txBody>
          <a:bodyPr anchor="t"/>
          <a:lstStyle/>
          <a:p>
            <a:r>
              <a:rPr lang="en-US" altLang="zh-CN" sz="2800" b="1" dirty="0">
                <a:solidFill>
                  <a:schemeClr val="bg2"/>
                </a:solidFill>
                <a:ea typeface="黑体" pitchFamily="2" charset="-122"/>
              </a:rPr>
              <a:t>2.1 </a:t>
            </a:r>
            <a:r>
              <a:rPr lang="zh-CN" altLang="en-US" sz="2800" b="1" dirty="0" smtClean="0">
                <a:solidFill>
                  <a:schemeClr val="bg2"/>
                </a:solidFill>
                <a:ea typeface="黑体" pitchFamily="2" charset="-122"/>
              </a:rPr>
              <a:t>单核处理器</a:t>
            </a:r>
            <a:r>
              <a:rPr lang="en-US" altLang="zh-CN" sz="2800" b="1" dirty="0" smtClean="0">
                <a:solidFill>
                  <a:schemeClr val="bg2"/>
                </a:solidFill>
                <a:ea typeface="黑体" pitchFamily="2" charset="-122"/>
              </a:rPr>
              <a:t>8086</a:t>
            </a:r>
            <a:r>
              <a:rPr lang="zh-CN" altLang="en-US" sz="2800" b="1" dirty="0" smtClean="0">
                <a:solidFill>
                  <a:schemeClr val="bg2"/>
                </a:solidFill>
                <a:ea typeface="黑体" pitchFamily="2" charset="-122"/>
              </a:rPr>
              <a:t>      </a:t>
            </a:r>
            <a:r>
              <a:rPr lang="en-US" altLang="zh-CN" sz="2800" b="1" dirty="0" smtClean="0">
                <a:solidFill>
                  <a:srgbClr val="006600"/>
                </a:solidFill>
                <a:ea typeface="黑体" pitchFamily="2" charset="-122"/>
              </a:rPr>
              <a:t>2.1.2 8086</a:t>
            </a:r>
            <a:r>
              <a:rPr lang="zh-CN" altLang="en-US" sz="2800" b="1" dirty="0" smtClean="0">
                <a:solidFill>
                  <a:srgbClr val="006600"/>
                </a:solidFill>
                <a:ea typeface="黑体" pitchFamily="2" charset="-122"/>
              </a:rPr>
              <a:t>处理器体系结构</a:t>
            </a:r>
            <a:endParaRPr lang="zh-CN" altLang="en-US" sz="2800" b="1" dirty="0">
              <a:solidFill>
                <a:srgbClr val="006600"/>
              </a:solidFill>
              <a:ea typeface="黑体" pitchFamily="2" charset="-122"/>
            </a:endParaRPr>
          </a:p>
        </p:txBody>
      </p:sp>
      <p:sp>
        <p:nvSpPr>
          <p:cNvPr id="5" name="灯片编号占位符 4"/>
          <p:cNvSpPr>
            <a:spLocks noGrp="1"/>
          </p:cNvSpPr>
          <p:nvPr>
            <p:ph type="sldNum" sz="quarter" idx="11"/>
          </p:nvPr>
        </p:nvSpPr>
        <p:spPr/>
        <p:txBody>
          <a:bodyPr/>
          <a:lstStyle/>
          <a:p>
            <a:fld id="{4619849B-5AC4-4AE5-85A2-CA696CE18FA3}" type="slidenum">
              <a:rPr lang="zh-CN" altLang="en-US"/>
              <a:pPr/>
              <a:t>6</a:t>
            </a:fld>
            <a:endParaRPr lang="en-US" altLang="zh-CN"/>
          </a:p>
        </p:txBody>
      </p:sp>
      <p:graphicFrame>
        <p:nvGraphicFramePr>
          <p:cNvPr id="704518" name="Object 6"/>
          <p:cNvGraphicFramePr>
            <a:graphicFrameLocks noChangeAspect="1"/>
          </p:cNvGraphicFramePr>
          <p:nvPr/>
        </p:nvGraphicFramePr>
        <p:xfrm>
          <a:off x="279400" y="889000"/>
          <a:ext cx="8491538" cy="5853113"/>
        </p:xfrm>
        <a:graphic>
          <a:graphicData uri="http://schemas.openxmlformats.org/presentationml/2006/ole">
            <mc:AlternateContent xmlns:mc="http://schemas.openxmlformats.org/markup-compatibility/2006">
              <mc:Choice xmlns:v="urn:schemas-microsoft-com:vml" Requires="v">
                <p:oleObj spid="_x0000_s704612" name="Visio" r:id="rId3" imgW="10139051" imgH="7073089" progId="Visio.Drawing.11">
                  <p:embed/>
                </p:oleObj>
              </mc:Choice>
              <mc:Fallback>
                <p:oleObj name="Visio" r:id="rId3" imgW="10139051" imgH="7073089" progId="Visio.Drawing.11">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00" y="889000"/>
                        <a:ext cx="8491538" cy="585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a:xfrm>
            <a:off x="323850" y="333375"/>
            <a:ext cx="8351838" cy="574675"/>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8086/8088</a:t>
            </a:r>
            <a:r>
              <a:rPr lang="zh-CN" altLang="en-US" sz="2800" b="1" dirty="0">
                <a:solidFill>
                  <a:srgbClr val="00007D"/>
                </a:solidFill>
                <a:ea typeface="黑体" pitchFamily="2" charset="-122"/>
              </a:rPr>
              <a:t>     </a:t>
            </a:r>
            <a:r>
              <a:rPr lang="en-US" altLang="zh-CN" sz="2400" b="1" dirty="0">
                <a:solidFill>
                  <a:srgbClr val="006600"/>
                </a:solidFill>
                <a:ea typeface="黑体" pitchFamily="2" charset="-122"/>
              </a:rPr>
              <a:t>2.1.6 </a:t>
            </a:r>
            <a:r>
              <a:rPr lang="zh-CN" altLang="en-US" sz="2400" b="1" dirty="0">
                <a:solidFill>
                  <a:srgbClr val="006600"/>
                </a:solidFill>
                <a:ea typeface="黑体" pitchFamily="2" charset="-122"/>
              </a:rPr>
              <a:t>系统总线：</a:t>
            </a:r>
            <a:r>
              <a:rPr lang="zh-CN" altLang="en-US" sz="2400" b="1" dirty="0">
                <a:solidFill>
                  <a:srgbClr val="FF0000"/>
                </a:solidFill>
                <a:ea typeface="黑体" pitchFamily="2" charset="-122"/>
              </a:rPr>
              <a:t>最大模式</a:t>
            </a:r>
          </a:p>
        </p:txBody>
      </p:sp>
      <p:sp>
        <p:nvSpPr>
          <p:cNvPr id="57" name="灯片编号占位符 4"/>
          <p:cNvSpPr>
            <a:spLocks noGrp="1"/>
          </p:cNvSpPr>
          <p:nvPr>
            <p:ph type="sldNum" sz="quarter" idx="11"/>
          </p:nvPr>
        </p:nvSpPr>
        <p:spPr/>
        <p:txBody>
          <a:bodyPr/>
          <a:lstStyle/>
          <a:p>
            <a:fld id="{DEF3203D-1BD9-4681-B449-668CE8CBBAF0}" type="slidenum">
              <a:rPr lang="zh-CN" altLang="en-US"/>
              <a:pPr/>
              <a:t>60</a:t>
            </a:fld>
            <a:endParaRPr lang="en-US" altLang="zh-CN"/>
          </a:p>
        </p:txBody>
      </p:sp>
      <p:sp>
        <p:nvSpPr>
          <p:cNvPr id="711688" name="Text Box 8"/>
          <p:cNvSpPr txBox="1">
            <a:spLocks noChangeArrowheads="1"/>
          </p:cNvSpPr>
          <p:nvPr/>
        </p:nvSpPr>
        <p:spPr bwMode="auto">
          <a:xfrm>
            <a:off x="1547813" y="1038225"/>
            <a:ext cx="5545137" cy="519113"/>
          </a:xfrm>
          <a:prstGeom prst="rect">
            <a:avLst/>
          </a:prstGeom>
          <a:noFill/>
          <a:ln w="28575" algn="ctr">
            <a:noFill/>
            <a:miter lim="800000"/>
            <a:headEnd/>
            <a:tailEnd type="none" w="med" len="lg"/>
          </a:ln>
          <a:effectLst/>
        </p:spPr>
        <p:txBody>
          <a:bodyPr>
            <a:spAutoFit/>
          </a:bodyPr>
          <a:lstStyle/>
          <a:p>
            <a:pPr>
              <a:spcBef>
                <a:spcPct val="50000"/>
              </a:spcBef>
            </a:pPr>
            <a:r>
              <a:rPr lang="en-US" altLang="zh-CN" sz="2800" b="1">
                <a:solidFill>
                  <a:srgbClr val="008000"/>
                </a:solidFill>
                <a:latin typeface="Times New Roman" pitchFamily="18" charset="0"/>
              </a:rPr>
              <a:t>S2</a:t>
            </a:r>
            <a:r>
              <a:rPr lang="zh-CN" altLang="en-US" sz="2800" b="1">
                <a:solidFill>
                  <a:srgbClr val="008000"/>
                </a:solidFill>
                <a:latin typeface="Times New Roman" pitchFamily="18" charset="0"/>
              </a:rPr>
              <a:t>、</a:t>
            </a:r>
            <a:r>
              <a:rPr lang="en-US" altLang="zh-CN" sz="2800" b="1">
                <a:solidFill>
                  <a:srgbClr val="008000"/>
                </a:solidFill>
                <a:latin typeface="Times New Roman" pitchFamily="18" charset="0"/>
              </a:rPr>
              <a:t>S1</a:t>
            </a:r>
            <a:r>
              <a:rPr lang="zh-CN" altLang="en-US" sz="2800" b="1">
                <a:solidFill>
                  <a:srgbClr val="008000"/>
                </a:solidFill>
                <a:latin typeface="Times New Roman" pitchFamily="18" charset="0"/>
              </a:rPr>
              <a:t>、</a:t>
            </a:r>
            <a:r>
              <a:rPr lang="en-US" altLang="zh-CN" sz="2800" b="1">
                <a:solidFill>
                  <a:srgbClr val="008000"/>
                </a:solidFill>
                <a:latin typeface="Times New Roman" pitchFamily="18" charset="0"/>
              </a:rPr>
              <a:t>S0 </a:t>
            </a:r>
            <a:r>
              <a:rPr lang="zh-CN" altLang="en-US" sz="2800" b="1">
                <a:solidFill>
                  <a:srgbClr val="008000"/>
                </a:solidFill>
                <a:latin typeface="Times New Roman" pitchFamily="18" charset="0"/>
              </a:rPr>
              <a:t>的组合与响应操作</a:t>
            </a:r>
          </a:p>
        </p:txBody>
      </p:sp>
      <p:pic>
        <p:nvPicPr>
          <p:cNvPr id="2" name="图片 1"/>
          <p:cNvPicPr>
            <a:picLocks noChangeAspect="1"/>
          </p:cNvPicPr>
          <p:nvPr/>
        </p:nvPicPr>
        <p:blipFill>
          <a:blip r:embed="rId2"/>
          <a:stretch>
            <a:fillRect/>
          </a:stretch>
        </p:blipFill>
        <p:spPr>
          <a:xfrm>
            <a:off x="1187530" y="1581093"/>
            <a:ext cx="6336880" cy="4800317"/>
          </a:xfrm>
          <a:prstGeom prst="rect">
            <a:avLst/>
          </a:prstGeom>
        </p:spPr>
      </p:pic>
      <p:sp>
        <p:nvSpPr>
          <p:cNvPr id="3" name="动作按钮: 上一张 2">
            <a:hlinkClick r:id="" action="ppaction://hlinkshowjump?jump=lastslideviewed" highlightClick="1"/>
          </p:cNvPr>
          <p:cNvSpPr/>
          <p:nvPr/>
        </p:nvSpPr>
        <p:spPr bwMode="auto">
          <a:xfrm>
            <a:off x="8388530" y="980660"/>
            <a:ext cx="432060" cy="446505"/>
          </a:xfrm>
          <a:prstGeom prst="actionButtonReturn">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854691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2"/>
          <p:cNvSpPr>
            <a:spLocks noGrp="1" noChangeArrowheads="1"/>
          </p:cNvSpPr>
          <p:nvPr>
            <p:ph type="title"/>
          </p:nvPr>
        </p:nvSpPr>
        <p:spPr>
          <a:xfrm>
            <a:off x="323850" y="333375"/>
            <a:ext cx="8351838" cy="574675"/>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8086/8088</a:t>
            </a:r>
            <a:r>
              <a:rPr lang="zh-CN" altLang="en-US" sz="2800" b="1" dirty="0">
                <a:solidFill>
                  <a:srgbClr val="00007D"/>
                </a:solidFill>
                <a:ea typeface="黑体" pitchFamily="2" charset="-122"/>
              </a:rPr>
              <a:t>     </a:t>
            </a:r>
            <a:r>
              <a:rPr lang="en-US" altLang="zh-CN" sz="2400" b="1" dirty="0">
                <a:solidFill>
                  <a:srgbClr val="006600"/>
                </a:solidFill>
                <a:ea typeface="黑体" pitchFamily="2" charset="-122"/>
              </a:rPr>
              <a:t>2.1.6 </a:t>
            </a:r>
            <a:r>
              <a:rPr lang="zh-CN" altLang="en-US" sz="2400" b="1" dirty="0">
                <a:solidFill>
                  <a:srgbClr val="006600"/>
                </a:solidFill>
                <a:ea typeface="黑体" pitchFamily="2" charset="-122"/>
              </a:rPr>
              <a:t>系统总线：</a:t>
            </a:r>
            <a:r>
              <a:rPr lang="zh-CN" altLang="en-US" sz="2400" b="1" dirty="0">
                <a:solidFill>
                  <a:srgbClr val="FF0000"/>
                </a:solidFill>
                <a:ea typeface="黑体" pitchFamily="2" charset="-122"/>
              </a:rPr>
              <a:t>最大模式</a:t>
            </a:r>
          </a:p>
        </p:txBody>
      </p:sp>
      <p:sp>
        <p:nvSpPr>
          <p:cNvPr id="6" name="灯片编号占位符 4"/>
          <p:cNvSpPr>
            <a:spLocks noGrp="1"/>
          </p:cNvSpPr>
          <p:nvPr>
            <p:ph type="sldNum" sz="quarter" idx="11"/>
          </p:nvPr>
        </p:nvSpPr>
        <p:spPr/>
        <p:txBody>
          <a:bodyPr/>
          <a:lstStyle/>
          <a:p>
            <a:fld id="{5503782C-3B8D-454F-B9FF-20301533B26F}" type="slidenum">
              <a:rPr lang="zh-CN" altLang="en-US"/>
              <a:pPr/>
              <a:t>61</a:t>
            </a:fld>
            <a:endParaRPr lang="en-US" altLang="zh-CN"/>
          </a:p>
        </p:txBody>
      </p:sp>
      <p:pic>
        <p:nvPicPr>
          <p:cNvPr id="709641" name="Picture 9"/>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8750" y="1035050"/>
            <a:ext cx="8763000" cy="5561013"/>
          </a:xfrm>
          <a:prstGeom prst="rect">
            <a:avLst/>
          </a:prstGeom>
          <a:noFill/>
          <a:ln w="28575" algn="ctr">
            <a:noFill/>
            <a:miter lim="800000"/>
            <a:headEnd/>
            <a:tailEnd type="none" w="med" len="lg"/>
          </a:ln>
          <a:effectLst/>
        </p:spPr>
      </p:pic>
      <p:sp>
        <p:nvSpPr>
          <p:cNvPr id="709642" name="Rectangle 10"/>
          <p:cNvSpPr>
            <a:spLocks noChangeArrowheads="1"/>
          </p:cNvSpPr>
          <p:nvPr/>
        </p:nvSpPr>
        <p:spPr bwMode="auto">
          <a:xfrm>
            <a:off x="3952875" y="2208213"/>
            <a:ext cx="306388" cy="42862"/>
          </a:xfrm>
          <a:prstGeom prst="rect">
            <a:avLst/>
          </a:prstGeom>
          <a:solidFill>
            <a:schemeClr val="bg1"/>
          </a:solidFill>
          <a:ln w="3175" algn="ctr">
            <a:solidFill>
              <a:schemeClr val="bg1"/>
            </a:solidFill>
            <a:miter lim="800000"/>
            <a:headEnd/>
            <a:tailEnd type="none" w="med" len="lg"/>
          </a:ln>
          <a:effectLst/>
        </p:spPr>
        <p:txBody>
          <a:bodyPr wrap="none" anchor="ctr"/>
          <a:lstStyle/>
          <a:p>
            <a:endParaRPr lang="zh-CN" altLang="en-US"/>
          </a:p>
        </p:txBody>
      </p:sp>
      <p:sp>
        <p:nvSpPr>
          <p:cNvPr id="7" name="TextBox 6"/>
          <p:cNvSpPr txBox="1"/>
          <p:nvPr/>
        </p:nvSpPr>
        <p:spPr>
          <a:xfrm>
            <a:off x="3887643" y="3389119"/>
            <a:ext cx="1158949" cy="338554"/>
          </a:xfrm>
          <a:prstGeom prst="rect">
            <a:avLst/>
          </a:prstGeom>
          <a:noFill/>
        </p:spPr>
        <p:txBody>
          <a:bodyPr wrap="square" rtlCol="0">
            <a:spAutoFit/>
          </a:bodyPr>
          <a:lstStyle/>
          <a:p>
            <a:r>
              <a:rPr lang="en-US" altLang="zh-CN" sz="1600" b="1" smtClean="0">
                <a:solidFill>
                  <a:srgbClr val="FF6600"/>
                </a:solidFill>
              </a:rPr>
              <a:t>74LS373</a:t>
            </a:r>
            <a:endParaRPr lang="zh-CN" altLang="en-US" sz="1600" b="1">
              <a:solidFill>
                <a:srgbClr val="FF6600"/>
              </a:solidFill>
            </a:endParaRPr>
          </a:p>
        </p:txBody>
      </p:sp>
      <p:sp>
        <p:nvSpPr>
          <p:cNvPr id="8" name="TextBox 7"/>
          <p:cNvSpPr txBox="1"/>
          <p:nvPr/>
        </p:nvSpPr>
        <p:spPr>
          <a:xfrm>
            <a:off x="3773101" y="5362867"/>
            <a:ext cx="1158949" cy="338554"/>
          </a:xfrm>
          <a:prstGeom prst="rect">
            <a:avLst/>
          </a:prstGeom>
          <a:noFill/>
        </p:spPr>
        <p:txBody>
          <a:bodyPr wrap="square" rtlCol="0">
            <a:spAutoFit/>
          </a:bodyPr>
          <a:lstStyle/>
          <a:p>
            <a:r>
              <a:rPr lang="en-US" altLang="zh-CN" sz="1600" b="1" smtClean="0">
                <a:solidFill>
                  <a:srgbClr val="FF6600"/>
                </a:solidFill>
              </a:rPr>
              <a:t>74LS245</a:t>
            </a:r>
            <a:endParaRPr lang="zh-CN" altLang="en-US" sz="1600" b="1">
              <a:solidFill>
                <a:srgbClr val="FF66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9507" name="Text Box 3"/>
          <p:cNvSpPr txBox="1">
            <a:spLocks noChangeArrowheads="1"/>
          </p:cNvSpPr>
          <p:nvPr/>
        </p:nvSpPr>
        <p:spPr bwMode="auto">
          <a:xfrm>
            <a:off x="6197600" y="4905375"/>
            <a:ext cx="1511300" cy="396875"/>
          </a:xfrm>
          <a:prstGeom prst="rect">
            <a:avLst/>
          </a:prstGeom>
          <a:noFill/>
          <a:ln w="28575" algn="ctr">
            <a:noFill/>
            <a:miter lim="800000"/>
            <a:headEnd/>
            <a:tailEnd type="none" w="med" len="lg"/>
          </a:ln>
          <a:effectLst/>
        </p:spPr>
        <p:txBody>
          <a:bodyPr>
            <a:spAutoFit/>
          </a:bodyPr>
          <a:lstStyle/>
          <a:p>
            <a:pPr>
              <a:spcBef>
                <a:spcPct val="50000"/>
              </a:spcBef>
            </a:pPr>
            <a:r>
              <a:rPr lang="zh-CN" altLang="en-US" sz="2000" b="1">
                <a:solidFill>
                  <a:srgbClr val="FF0000"/>
                </a:solidFill>
              </a:rPr>
              <a:t>控制总线</a:t>
            </a:r>
          </a:p>
        </p:txBody>
      </p:sp>
      <p:sp>
        <p:nvSpPr>
          <p:cNvPr id="789513" name="Text Box 9"/>
          <p:cNvSpPr txBox="1">
            <a:spLocks noChangeArrowheads="1"/>
          </p:cNvSpPr>
          <p:nvPr/>
        </p:nvSpPr>
        <p:spPr bwMode="auto">
          <a:xfrm>
            <a:off x="8088313" y="884238"/>
            <a:ext cx="549275" cy="5067300"/>
          </a:xfrm>
          <a:prstGeom prst="rect">
            <a:avLst/>
          </a:prstGeom>
          <a:noFill/>
          <a:ln w="28575" algn="ctr">
            <a:noFill/>
            <a:miter lim="800000"/>
            <a:headEnd/>
            <a:tailEnd type="none" w="med" len="lg"/>
          </a:ln>
          <a:effectLst/>
        </p:spPr>
        <p:txBody>
          <a:bodyPr vert="eaVert">
            <a:spAutoFit/>
          </a:bodyPr>
          <a:lstStyle/>
          <a:p>
            <a:pPr>
              <a:spcBef>
                <a:spcPct val="50000"/>
              </a:spcBef>
            </a:pPr>
            <a:r>
              <a:rPr lang="en-US" altLang="zh-CN" sz="2400" b="1">
                <a:solidFill>
                  <a:schemeClr val="bg2"/>
                </a:solidFill>
              </a:rPr>
              <a:t>8086 </a:t>
            </a:r>
            <a:r>
              <a:rPr lang="zh-CN" altLang="en-US" sz="2400" b="1">
                <a:solidFill>
                  <a:schemeClr val="bg2"/>
                </a:solidFill>
              </a:rPr>
              <a:t>在最大模式下的系统总线形成 </a:t>
            </a:r>
          </a:p>
        </p:txBody>
      </p:sp>
      <p:graphicFrame>
        <p:nvGraphicFramePr>
          <p:cNvPr id="3" name="对象 2"/>
          <p:cNvGraphicFramePr>
            <a:graphicFrameLocks noChangeAspect="1"/>
          </p:cNvGraphicFramePr>
          <p:nvPr>
            <p:extLst>
              <p:ext uri="{D42A27DB-BD31-4B8C-83A1-F6EECF244321}">
                <p14:modId xmlns:p14="http://schemas.microsoft.com/office/powerpoint/2010/main" val="137538988"/>
              </p:ext>
            </p:extLst>
          </p:nvPr>
        </p:nvGraphicFramePr>
        <p:xfrm>
          <a:off x="611450" y="188550"/>
          <a:ext cx="6847510" cy="6549203"/>
        </p:xfrm>
        <a:graphic>
          <a:graphicData uri="http://schemas.openxmlformats.org/presentationml/2006/ole">
            <mc:AlternateContent xmlns:mc="http://schemas.openxmlformats.org/markup-compatibility/2006">
              <mc:Choice xmlns:v="urn:schemas-microsoft-com:vml" Requires="v">
                <p:oleObj spid="_x0000_s789602" name="Visio" r:id="rId4" imgW="4810257" imgH="4600530" progId="Visio.Drawing.15">
                  <p:embed/>
                </p:oleObj>
              </mc:Choice>
              <mc:Fallback>
                <p:oleObj name="Visio" r:id="rId4" imgW="4810257" imgH="4600530" progId="Visio.Drawing.15">
                  <p:embed/>
                  <p:pic>
                    <p:nvPicPr>
                      <p:cNvPr id="0" name=""/>
                      <p:cNvPicPr/>
                      <p:nvPr/>
                    </p:nvPicPr>
                    <p:blipFill>
                      <a:blip r:embed="rId5"/>
                      <a:stretch>
                        <a:fillRect/>
                      </a:stretch>
                    </p:blipFill>
                    <p:spPr>
                      <a:xfrm>
                        <a:off x="611450" y="188550"/>
                        <a:ext cx="6847510" cy="6549203"/>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2"/>
          <p:cNvSpPr>
            <a:spLocks noGrp="1" noChangeArrowheads="1"/>
          </p:cNvSpPr>
          <p:nvPr>
            <p:ph type="title"/>
          </p:nvPr>
        </p:nvSpPr>
        <p:spPr>
          <a:xfrm>
            <a:off x="323850" y="333375"/>
            <a:ext cx="8351838" cy="574675"/>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8086/8088</a:t>
            </a:r>
            <a:r>
              <a:rPr lang="zh-CN" altLang="en-US" sz="2800" b="1" dirty="0">
                <a:solidFill>
                  <a:srgbClr val="00007D"/>
                </a:solidFill>
                <a:ea typeface="黑体" pitchFamily="2" charset="-122"/>
              </a:rPr>
              <a:t>     </a:t>
            </a:r>
            <a:r>
              <a:rPr lang="en-US" altLang="zh-CN" sz="2400" b="1" dirty="0">
                <a:solidFill>
                  <a:srgbClr val="006600"/>
                </a:solidFill>
                <a:ea typeface="黑体" pitchFamily="2" charset="-122"/>
              </a:rPr>
              <a:t>2.1.6 </a:t>
            </a:r>
            <a:r>
              <a:rPr lang="zh-CN" altLang="en-US" sz="2400" b="1" dirty="0">
                <a:solidFill>
                  <a:srgbClr val="006600"/>
                </a:solidFill>
                <a:ea typeface="黑体" pitchFamily="2" charset="-122"/>
              </a:rPr>
              <a:t>系统总线：</a:t>
            </a:r>
            <a:r>
              <a:rPr lang="zh-CN" altLang="en-US" sz="2400" b="1" dirty="0">
                <a:solidFill>
                  <a:srgbClr val="FF0000"/>
                </a:solidFill>
                <a:ea typeface="黑体" pitchFamily="2" charset="-122"/>
              </a:rPr>
              <a:t>最大模式</a:t>
            </a:r>
          </a:p>
        </p:txBody>
      </p:sp>
      <p:sp>
        <p:nvSpPr>
          <p:cNvPr id="6" name="灯片编号占位符 4"/>
          <p:cNvSpPr>
            <a:spLocks noGrp="1"/>
          </p:cNvSpPr>
          <p:nvPr>
            <p:ph type="sldNum" sz="quarter" idx="11"/>
          </p:nvPr>
        </p:nvSpPr>
        <p:spPr/>
        <p:txBody>
          <a:bodyPr/>
          <a:lstStyle/>
          <a:p>
            <a:fld id="{20E5CCCC-166A-488D-B424-E7A11C9A610B}" type="slidenum">
              <a:rPr lang="zh-CN" altLang="en-US"/>
              <a:pPr/>
              <a:t>63</a:t>
            </a:fld>
            <a:endParaRPr lang="en-US" altLang="zh-CN"/>
          </a:p>
        </p:txBody>
      </p:sp>
      <p:sp>
        <p:nvSpPr>
          <p:cNvPr id="790531" name="Text Box 3"/>
          <p:cNvSpPr txBox="1">
            <a:spLocks noChangeArrowheads="1"/>
          </p:cNvSpPr>
          <p:nvPr/>
        </p:nvSpPr>
        <p:spPr bwMode="auto">
          <a:xfrm>
            <a:off x="2206625" y="6288088"/>
            <a:ext cx="4943475" cy="457200"/>
          </a:xfrm>
          <a:prstGeom prst="rect">
            <a:avLst/>
          </a:prstGeom>
          <a:noFill/>
          <a:ln w="9525">
            <a:noFill/>
            <a:miter lim="800000"/>
            <a:headEnd/>
            <a:tailEnd/>
          </a:ln>
          <a:effectLst/>
        </p:spPr>
        <p:txBody>
          <a:bodyPr wrap="none">
            <a:spAutoFit/>
          </a:bodyPr>
          <a:lstStyle/>
          <a:p>
            <a:pPr algn="l"/>
            <a:r>
              <a:rPr kumimoji="1" lang="en-US" altLang="zh-CN" sz="2400" b="1">
                <a:solidFill>
                  <a:schemeClr val="bg2"/>
                </a:solidFill>
                <a:latin typeface="Times New Roman" pitchFamily="18" charset="0"/>
              </a:rPr>
              <a:t>8088 CPU</a:t>
            </a:r>
            <a:r>
              <a:rPr kumimoji="1" lang="zh-CN" altLang="en-US" sz="2400" b="1">
                <a:solidFill>
                  <a:schemeClr val="bg2"/>
                </a:solidFill>
                <a:latin typeface="宋体" pitchFamily="2" charset="-122"/>
              </a:rPr>
              <a:t>在最大模式下的总线形成</a:t>
            </a:r>
            <a:r>
              <a:rPr kumimoji="1" lang="zh-CN" altLang="en-US" sz="2400" b="1">
                <a:solidFill>
                  <a:schemeClr val="bg2"/>
                </a:solidFill>
                <a:latin typeface="Times New Roman" pitchFamily="18" charset="0"/>
              </a:rPr>
              <a:t> </a:t>
            </a:r>
          </a:p>
        </p:txBody>
      </p:sp>
      <p:graphicFrame>
        <p:nvGraphicFramePr>
          <p:cNvPr id="790532" name="Object 4"/>
          <p:cNvGraphicFramePr>
            <a:graphicFrameLocks noChangeAspect="1"/>
          </p:cNvGraphicFramePr>
          <p:nvPr/>
        </p:nvGraphicFramePr>
        <p:xfrm>
          <a:off x="165100" y="893763"/>
          <a:ext cx="8829675" cy="5307012"/>
        </p:xfrm>
        <a:graphic>
          <a:graphicData uri="http://schemas.openxmlformats.org/presentationml/2006/ole">
            <mc:AlternateContent xmlns:mc="http://schemas.openxmlformats.org/markup-compatibility/2006">
              <mc:Choice xmlns:v="urn:schemas-microsoft-com:vml" Requires="v">
                <p:oleObj spid="_x0000_s790626" name="Visio" r:id="rId3" imgW="4101084" imgH="2470709" progId="Visio.Drawing.11">
                  <p:embed/>
                </p:oleObj>
              </mc:Choice>
              <mc:Fallback>
                <p:oleObj name="Visio" r:id="rId3" imgW="4101084" imgH="2470709" progId="Visio.Drawing.11">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00" y="893763"/>
                        <a:ext cx="8829675" cy="5307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02469" name="Object 5"/>
          <p:cNvGraphicFramePr>
            <a:graphicFrameLocks noChangeAspect="1"/>
          </p:cNvGraphicFramePr>
          <p:nvPr/>
        </p:nvGraphicFramePr>
        <p:xfrm>
          <a:off x="0" y="188913"/>
          <a:ext cx="9144000" cy="6051550"/>
        </p:xfrm>
        <a:graphic>
          <a:graphicData uri="http://schemas.openxmlformats.org/presentationml/2006/ole">
            <mc:AlternateContent xmlns:mc="http://schemas.openxmlformats.org/markup-compatibility/2006">
              <mc:Choice xmlns:v="urn:schemas-microsoft-com:vml" Requires="v">
                <p:oleObj spid="_x0000_s702563" name="Visio" r:id="rId3" imgW="11092733" imgH="7343668" progId="Visio.Drawing.11">
                  <p:embed/>
                </p:oleObj>
              </mc:Choice>
              <mc:Fallback>
                <p:oleObj name="Visio" r:id="rId3" imgW="11092733" imgH="7343668" progId="Visio.Drawing.11">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8913"/>
                        <a:ext cx="9144000" cy="605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03492" name="Object 4"/>
          <p:cNvGraphicFramePr>
            <a:graphicFrameLocks noChangeAspect="1"/>
          </p:cNvGraphicFramePr>
          <p:nvPr/>
        </p:nvGraphicFramePr>
        <p:xfrm>
          <a:off x="0" y="401638"/>
          <a:ext cx="9144000" cy="5619750"/>
        </p:xfrm>
        <a:graphic>
          <a:graphicData uri="http://schemas.openxmlformats.org/presentationml/2006/ole">
            <mc:AlternateContent xmlns:mc="http://schemas.openxmlformats.org/markup-compatibility/2006">
              <mc:Choice xmlns:v="urn:schemas-microsoft-com:vml" Requires="v">
                <p:oleObj spid="_x0000_s703586" name="Visio" r:id="rId3" imgW="12098799" imgH="7435198" progId="Visio.Drawing.11">
                  <p:embed/>
                </p:oleObj>
              </mc:Choice>
              <mc:Fallback>
                <p:oleObj name="Visio" r:id="rId3" imgW="12098799" imgH="7435198" progId="Visio.Drawing.11">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01638"/>
                        <a:ext cx="9144000" cy="561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a:spLocks noGrp="1" noChangeArrowheads="1"/>
          </p:cNvSpPr>
          <p:nvPr>
            <p:ph type="subTitle" idx="1"/>
          </p:nvPr>
        </p:nvSpPr>
        <p:spPr>
          <a:xfrm>
            <a:off x="1763713" y="1700213"/>
            <a:ext cx="7235825" cy="2592387"/>
          </a:xfrm>
          <a:noFill/>
          <a:ln/>
        </p:spPr>
        <p:txBody>
          <a:bodyPr anchor="ctr"/>
          <a:lstStyle/>
          <a:p>
            <a:pPr algn="r">
              <a:spcBef>
                <a:spcPct val="0"/>
              </a:spcBef>
              <a:buClrTx/>
              <a:buSzTx/>
              <a:buFontTx/>
              <a:buNone/>
            </a:pPr>
            <a:r>
              <a:rPr lang="zh-CN" altLang="en-US" sz="3600" b="0" dirty="0">
                <a:solidFill>
                  <a:srgbClr val="FFFFFF"/>
                </a:solidFill>
                <a:latin typeface="+mj-lt"/>
                <a:ea typeface="黑体" panose="02010609060101010101" pitchFamily="49" charset="-122"/>
              </a:rPr>
              <a:t>微机原理及接口技术</a:t>
            </a:r>
            <a:endParaRPr lang="zh-CN" altLang="en-US" sz="4400" b="0" dirty="0">
              <a:solidFill>
                <a:srgbClr val="FFFFFF"/>
              </a:solidFill>
              <a:latin typeface="+mj-lt"/>
              <a:ea typeface="黑体" panose="02010609060101010101" pitchFamily="49" charset="-122"/>
            </a:endParaRPr>
          </a:p>
          <a:p>
            <a:pPr algn="r">
              <a:spcBef>
                <a:spcPct val="0"/>
              </a:spcBef>
              <a:buClrTx/>
              <a:buSzTx/>
            </a:pPr>
            <a:r>
              <a:rPr lang="zh-CN" altLang="en-US" sz="4000" b="0" dirty="0">
                <a:solidFill>
                  <a:srgbClr val="FFFFFF"/>
                </a:solidFill>
                <a:latin typeface="+mj-lt"/>
                <a:ea typeface="黑体" panose="02010609060101010101" pitchFamily="49" charset="-122"/>
              </a:rPr>
              <a:t>第</a:t>
            </a:r>
            <a:r>
              <a:rPr lang="en-US" altLang="zh-CN" sz="7200" b="0" dirty="0">
                <a:solidFill>
                  <a:srgbClr val="FFFFFF"/>
                </a:solidFill>
                <a:latin typeface="+mj-lt"/>
                <a:ea typeface="黑体" panose="02010609060101010101" pitchFamily="49" charset="-122"/>
              </a:rPr>
              <a:t>2</a:t>
            </a:r>
            <a:r>
              <a:rPr lang="zh-CN" altLang="en-US" sz="4000" b="0" dirty="0" smtClean="0">
                <a:solidFill>
                  <a:srgbClr val="FFFFFF"/>
                </a:solidFill>
                <a:latin typeface="+mj-lt"/>
                <a:ea typeface="黑体" panose="02010609060101010101" pitchFamily="49" charset="-122"/>
              </a:rPr>
              <a:t>章  </a:t>
            </a:r>
            <a:r>
              <a:rPr lang="en-US" altLang="zh-CN" sz="4000" b="0" dirty="0" smtClean="0">
                <a:solidFill>
                  <a:srgbClr val="FFFFFF"/>
                </a:solidFill>
                <a:latin typeface="+mn-lt"/>
                <a:ea typeface="黑体" panose="02010609060101010101" pitchFamily="49" charset="-122"/>
              </a:rPr>
              <a:t>Intel</a:t>
            </a:r>
            <a:r>
              <a:rPr lang="zh-CN" altLang="en-US" sz="4000" b="0" dirty="0">
                <a:solidFill>
                  <a:srgbClr val="FFFFFF"/>
                </a:solidFill>
                <a:latin typeface="+mj-lt"/>
                <a:ea typeface="黑体" panose="02010609060101010101" pitchFamily="49" charset="-122"/>
              </a:rPr>
              <a:t>单核</a:t>
            </a:r>
            <a:r>
              <a:rPr lang="en-US" altLang="zh-CN" sz="4000" b="0" dirty="0">
                <a:solidFill>
                  <a:srgbClr val="FFFFFF"/>
                </a:solidFill>
                <a:latin typeface="+mj-lt"/>
                <a:ea typeface="黑体" panose="02010609060101010101" pitchFamily="49" charset="-122"/>
              </a:rPr>
              <a:t>/</a:t>
            </a:r>
            <a:r>
              <a:rPr lang="zh-CN" altLang="en-US" sz="4000" b="0" dirty="0">
                <a:solidFill>
                  <a:srgbClr val="FFFFFF"/>
                </a:solidFill>
                <a:latin typeface="+mj-lt"/>
                <a:ea typeface="黑体" panose="02010609060101010101" pitchFamily="49" charset="-122"/>
              </a:rPr>
              <a:t>多核处理器</a:t>
            </a:r>
          </a:p>
        </p:txBody>
      </p:sp>
      <p:sp>
        <p:nvSpPr>
          <p:cNvPr id="670723" name="Rectangle 3"/>
          <p:cNvSpPr>
            <a:spLocks noChangeArrowheads="1"/>
          </p:cNvSpPr>
          <p:nvPr/>
        </p:nvSpPr>
        <p:spPr bwMode="auto">
          <a:xfrm>
            <a:off x="323410" y="4437140"/>
            <a:ext cx="8641203" cy="649287"/>
          </a:xfrm>
          <a:prstGeom prst="rect">
            <a:avLst/>
          </a:prstGeom>
          <a:noFill/>
          <a:ln w="9525">
            <a:noFill/>
            <a:miter lim="800000"/>
            <a:headEnd/>
            <a:tailEnd/>
          </a:ln>
          <a:effectLst/>
        </p:spPr>
        <p:txBody>
          <a:bodyPr/>
          <a:lstStyle/>
          <a:p>
            <a:pPr algn="r">
              <a:spcBef>
                <a:spcPct val="20000"/>
              </a:spcBef>
              <a:buClr>
                <a:srgbClr val="00007D"/>
              </a:buClr>
              <a:buSzPct val="75000"/>
              <a:buFont typeface="Wingdings" pitchFamily="2" charset="2"/>
              <a:buNone/>
            </a:pPr>
            <a:r>
              <a:rPr lang="en-US" altLang="zh-CN" sz="3600" b="1" dirty="0">
                <a:solidFill>
                  <a:srgbClr val="000000"/>
                </a:solidFill>
                <a:latin typeface="Times New Roman"/>
                <a:ea typeface="楷体" panose="02010609060101010101" pitchFamily="49" charset="-122"/>
              </a:rPr>
              <a:t>2.2 </a:t>
            </a:r>
            <a:r>
              <a:rPr lang="en-US" altLang="zh-CN" sz="3600" b="1" dirty="0" smtClean="0">
                <a:solidFill>
                  <a:srgbClr val="000000"/>
                </a:solidFill>
                <a:latin typeface="Times New Roman"/>
                <a:ea typeface="楷体" panose="02010609060101010101" pitchFamily="49" charset="-122"/>
              </a:rPr>
              <a:t> Intel</a:t>
            </a:r>
            <a:r>
              <a:rPr lang="zh-CN" altLang="en-US" sz="3600" b="1" dirty="0">
                <a:solidFill>
                  <a:srgbClr val="000000"/>
                </a:solidFill>
                <a:latin typeface="Times New Roman"/>
                <a:ea typeface="楷体" panose="02010609060101010101" pitchFamily="49" charset="-122"/>
              </a:rPr>
              <a:t>处理器体系结构的发展</a:t>
            </a:r>
            <a:endParaRPr lang="en-US" altLang="zh-CN" sz="3600" b="1" dirty="0">
              <a:solidFill>
                <a:srgbClr val="000000"/>
              </a:solidFill>
              <a:latin typeface="Times New Roman"/>
              <a:ea typeface="楷体" panose="02010609060101010101" pitchFamily="49" charset="-122"/>
            </a:endParaRPr>
          </a:p>
        </p:txBody>
      </p:sp>
    </p:spTree>
    <p:extLst>
      <p:ext uri="{BB962C8B-B14F-4D97-AF65-F5344CB8AC3E}">
        <p14:creationId xmlns:p14="http://schemas.microsoft.com/office/powerpoint/2010/main" val="777092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70722">
                                            <p:txEl>
                                              <p:pRg st="0" end="0"/>
                                            </p:txEl>
                                          </p:spTgt>
                                        </p:tgtEl>
                                        <p:attrNameLst>
                                          <p:attrName>style.visibility</p:attrName>
                                        </p:attrNameLst>
                                      </p:cBhvr>
                                      <p:to>
                                        <p:strVal val="visible"/>
                                      </p:to>
                                    </p:set>
                                    <p:anim calcmode="lin" valueType="num">
                                      <p:cBhvr additive="base">
                                        <p:cTn id="7" dur="500" fill="hold"/>
                                        <p:tgtEl>
                                          <p:spTgt spid="67072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7072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70722">
                                            <p:txEl>
                                              <p:pRg st="1" end="1"/>
                                            </p:txEl>
                                          </p:spTgt>
                                        </p:tgtEl>
                                        <p:attrNameLst>
                                          <p:attrName>style.visibility</p:attrName>
                                        </p:attrNameLst>
                                      </p:cBhvr>
                                      <p:to>
                                        <p:strVal val="visible"/>
                                      </p:to>
                                    </p:set>
                                    <p:anim calcmode="lin" valueType="num">
                                      <p:cBhvr additive="base">
                                        <p:cTn id="11" dur="500" fill="hold"/>
                                        <p:tgtEl>
                                          <p:spTgt spid="670722">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670722">
                                            <p:txEl>
                                              <p:pRg st="1" end="1"/>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670723"/>
                                        </p:tgtEl>
                                        <p:attrNameLst>
                                          <p:attrName>style.visibility</p:attrName>
                                        </p:attrNameLst>
                                      </p:cBhvr>
                                      <p:to>
                                        <p:strVal val="visible"/>
                                      </p:to>
                                    </p:set>
                                    <p:anim calcmode="lin" valueType="num">
                                      <p:cBhvr>
                                        <p:cTn id="16" dur="500" fill="hold"/>
                                        <p:tgtEl>
                                          <p:spTgt spid="670723"/>
                                        </p:tgtEl>
                                        <p:attrNameLst>
                                          <p:attrName>ppt_w</p:attrName>
                                        </p:attrNameLst>
                                      </p:cBhvr>
                                      <p:tavLst>
                                        <p:tav tm="0">
                                          <p:val>
                                            <p:fltVal val="0"/>
                                          </p:val>
                                        </p:tav>
                                        <p:tav tm="100000">
                                          <p:val>
                                            <p:strVal val="#ppt_w"/>
                                          </p:val>
                                        </p:tav>
                                      </p:tavLst>
                                    </p:anim>
                                    <p:anim calcmode="lin" valueType="num">
                                      <p:cBhvr>
                                        <p:cTn id="17" dur="500" fill="hold"/>
                                        <p:tgtEl>
                                          <p:spTgt spid="670723"/>
                                        </p:tgtEl>
                                        <p:attrNameLst>
                                          <p:attrName>ppt_h</p:attrName>
                                        </p:attrNameLst>
                                      </p:cBhvr>
                                      <p:tavLst>
                                        <p:tav tm="0">
                                          <p:val>
                                            <p:fltVal val="0"/>
                                          </p:val>
                                        </p:tav>
                                        <p:tav tm="100000">
                                          <p:val>
                                            <p:strVal val="#ppt_h"/>
                                          </p:val>
                                        </p:tav>
                                      </p:tavLst>
                                    </p:anim>
                                    <p:animEffect transition="in" filter="fade">
                                      <p:cBhvr>
                                        <p:cTn id="18" dur="500"/>
                                        <p:tgtEl>
                                          <p:spTgt spid="670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3"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349820" y="303240"/>
            <a:ext cx="8686800" cy="533400"/>
          </a:xfrm>
        </p:spPr>
        <p:txBody>
          <a:bodyPr/>
          <a:lstStyle/>
          <a:p>
            <a:pPr eaLnBrk="1" hangingPunct="1"/>
            <a:r>
              <a:rPr lang="en-US" altLang="zh-CN" dirty="0" smtClean="0">
                <a:ea typeface="黑体" panose="02010609060101010101" pitchFamily="49" charset="-122"/>
              </a:rPr>
              <a:t>2.2  Intel</a:t>
            </a:r>
            <a:r>
              <a:rPr lang="zh-CN" altLang="en-US" dirty="0" smtClean="0">
                <a:ea typeface="黑体" panose="02010609060101010101" pitchFamily="49" charset="-122"/>
              </a:rPr>
              <a:t>处理器体系结构的发展</a:t>
            </a:r>
          </a:p>
        </p:txBody>
      </p:sp>
      <p:sp>
        <p:nvSpPr>
          <p:cNvPr id="48131" name="Rectangle 3"/>
          <p:cNvSpPr>
            <a:spLocks noGrp="1" noChangeArrowheads="1"/>
          </p:cNvSpPr>
          <p:nvPr>
            <p:ph idx="1"/>
          </p:nvPr>
        </p:nvSpPr>
        <p:spPr>
          <a:xfrm>
            <a:off x="899490" y="710204"/>
            <a:ext cx="7993110" cy="720100"/>
          </a:xfrm>
        </p:spPr>
        <p:txBody>
          <a:bodyPr/>
          <a:lstStyle/>
          <a:p>
            <a:pPr marL="0" indent="0">
              <a:buNone/>
            </a:pPr>
            <a:r>
              <a:rPr lang="zh-CN" altLang="en-US" sz="2000" dirty="0" smtClean="0">
                <a:solidFill>
                  <a:srgbClr val="0000FF"/>
                </a:solidFill>
              </a:rPr>
              <a:t>处理器微体系结构决定了处理器的性能、成本等指标，</a:t>
            </a:r>
            <a:r>
              <a:rPr lang="en-US" altLang="zh-CN" sz="2000" dirty="0" smtClean="0">
                <a:solidFill>
                  <a:srgbClr val="0000FF"/>
                </a:solidFill>
              </a:rPr>
              <a:t/>
            </a:r>
            <a:br>
              <a:rPr lang="en-US" altLang="zh-CN" sz="2000" dirty="0" smtClean="0">
                <a:solidFill>
                  <a:srgbClr val="0000FF"/>
                </a:solidFill>
              </a:rPr>
            </a:br>
            <a:r>
              <a:rPr lang="zh-CN" altLang="en-US" sz="2000" dirty="0" smtClean="0">
                <a:solidFill>
                  <a:srgbClr val="0000FF"/>
                </a:solidFill>
              </a:rPr>
              <a:t>故其体系结构在不断地发展变化。</a:t>
            </a:r>
          </a:p>
        </p:txBody>
      </p:sp>
      <p:sp>
        <p:nvSpPr>
          <p:cNvPr id="4813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BD656C7-DAF4-48EC-A769-EA73FFAB6BE1}" type="slidenum">
              <a:rPr lang="zh-CN" altLang="en-US">
                <a:solidFill>
                  <a:srgbClr val="000000"/>
                </a:solidFill>
                <a:latin typeface="Arial Black" panose="020B0A04020102020204" pitchFamily="34" charset="0"/>
              </a:rPr>
              <a:pPr eaLnBrk="1" hangingPunct="1"/>
              <a:t>67</a:t>
            </a:fld>
            <a:endParaRPr lang="en-US" altLang="zh-CN">
              <a:solidFill>
                <a:srgbClr val="000000"/>
              </a:solidFill>
              <a:latin typeface="Arial Black" panose="020B0A04020102020204" pitchFamily="34"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813744364"/>
              </p:ext>
            </p:extLst>
          </p:nvPr>
        </p:nvGraphicFramePr>
        <p:xfrm>
          <a:off x="304800" y="1406205"/>
          <a:ext cx="8587800" cy="5119225"/>
        </p:xfrm>
        <a:graphic>
          <a:graphicData uri="http://schemas.openxmlformats.org/drawingml/2006/table">
            <a:tbl>
              <a:tblPr/>
              <a:tblGrid>
                <a:gridCol w="1321200"/>
                <a:gridCol w="2946000"/>
                <a:gridCol w="4320600"/>
              </a:tblGrid>
              <a:tr h="182853">
                <a:tc>
                  <a:txBody>
                    <a:bodyPr/>
                    <a:lstStyle/>
                    <a:p>
                      <a:pPr algn="ctr">
                        <a:spcAft>
                          <a:spcPts val="0"/>
                        </a:spcAft>
                      </a:pPr>
                      <a:r>
                        <a:rPr lang="zh-CN" sz="1600" b="1" kern="100" dirty="0">
                          <a:latin typeface="+mn-lt"/>
                          <a:ea typeface="+mn-ea"/>
                          <a:cs typeface="Arial" pitchFamily="34" charset="0"/>
                        </a:rPr>
                        <a:t>年份</a:t>
                      </a: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FF"/>
                    </a:solidFill>
                  </a:tcPr>
                </a:tc>
                <a:tc>
                  <a:txBody>
                    <a:bodyPr/>
                    <a:lstStyle/>
                    <a:p>
                      <a:pPr algn="ctr">
                        <a:spcAft>
                          <a:spcPts val="0"/>
                        </a:spcAft>
                      </a:pPr>
                      <a:r>
                        <a:rPr lang="zh-CN" sz="1600" b="1" kern="100" dirty="0">
                          <a:latin typeface="+mn-lt"/>
                          <a:ea typeface="+mn-ea"/>
                          <a:cs typeface="Arial" pitchFamily="34" charset="0"/>
                        </a:rPr>
                        <a:t>微处理器型号</a:t>
                      </a: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FF"/>
                    </a:solidFill>
                  </a:tcPr>
                </a:tc>
                <a:tc>
                  <a:txBody>
                    <a:bodyPr/>
                    <a:lstStyle/>
                    <a:p>
                      <a:pPr algn="ctr">
                        <a:spcAft>
                          <a:spcPts val="0"/>
                        </a:spcAft>
                      </a:pPr>
                      <a:r>
                        <a:rPr lang="zh-CN" sz="1600" b="1" kern="100" dirty="0">
                          <a:latin typeface="+mn-lt"/>
                          <a:ea typeface="+mn-ea"/>
                          <a:cs typeface="Arial" pitchFamily="34" charset="0"/>
                        </a:rPr>
                        <a:t>体系结构</a:t>
                      </a: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FF"/>
                    </a:solidFill>
                  </a:tcPr>
                </a:tc>
              </a:tr>
              <a:tr h="281245">
                <a:tc>
                  <a:txBody>
                    <a:bodyPr/>
                    <a:lstStyle/>
                    <a:p>
                      <a:pPr algn="ctr">
                        <a:spcAft>
                          <a:spcPts val="0"/>
                        </a:spcAft>
                      </a:pPr>
                      <a:r>
                        <a:rPr lang="en-US" sz="1600" b="1" kern="100" dirty="0">
                          <a:latin typeface="+mn-lt"/>
                          <a:ea typeface="+mn-ea"/>
                          <a:cs typeface="Arial" pitchFamily="34" charset="0"/>
                        </a:rPr>
                        <a:t>1978</a:t>
                      </a:r>
                      <a:endParaRPr lang="zh-CN" sz="1600" b="1" kern="100" dirty="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1600" b="1" kern="100">
                          <a:latin typeface="+mn-lt"/>
                          <a:ea typeface="+mn-ea"/>
                          <a:cs typeface="Arial" pitchFamily="34" charset="0"/>
                        </a:rPr>
                        <a:t>8086</a:t>
                      </a:r>
                      <a:endParaRPr lang="zh-CN" sz="1600" b="1" kern="10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l">
                        <a:spcAft>
                          <a:spcPts val="0"/>
                        </a:spcAft>
                      </a:pPr>
                      <a:r>
                        <a:rPr lang="en-US" sz="1600" b="1" kern="100" dirty="0">
                          <a:latin typeface="+mn-lt"/>
                          <a:ea typeface="+mn-ea"/>
                          <a:cs typeface="Arial" pitchFamily="34" charset="0"/>
                        </a:rPr>
                        <a:t>Intel IA-32</a:t>
                      </a:r>
                      <a:r>
                        <a:rPr lang="zh-CN" sz="1600" b="1" kern="100" dirty="0">
                          <a:latin typeface="+mn-lt"/>
                          <a:ea typeface="+mn-ea"/>
                          <a:cs typeface="Arial" pitchFamily="34" charset="0"/>
                        </a:rPr>
                        <a:t>架构先导，第</a:t>
                      </a:r>
                      <a:r>
                        <a:rPr lang="en-US" sz="1600" b="1" kern="100" dirty="0">
                          <a:latin typeface="+mn-lt"/>
                          <a:ea typeface="+mn-ea"/>
                          <a:cs typeface="Arial" pitchFamily="34" charset="0"/>
                        </a:rPr>
                        <a:t>1</a:t>
                      </a:r>
                      <a:r>
                        <a:rPr lang="zh-CN" sz="1600" b="1" kern="100" dirty="0">
                          <a:latin typeface="+mn-lt"/>
                          <a:ea typeface="+mn-ea"/>
                          <a:cs typeface="Arial" pitchFamily="34" charset="0"/>
                        </a:rPr>
                        <a:t>个</a:t>
                      </a:r>
                      <a:r>
                        <a:rPr lang="en-US" sz="1600" b="1" kern="100" dirty="0">
                          <a:latin typeface="+mn-lt"/>
                          <a:ea typeface="+mn-ea"/>
                          <a:cs typeface="Arial" pitchFamily="34" charset="0"/>
                        </a:rPr>
                        <a:t>16</a:t>
                      </a:r>
                      <a:r>
                        <a:rPr lang="zh-CN" sz="1600" b="1" kern="100" dirty="0">
                          <a:latin typeface="+mn-lt"/>
                          <a:ea typeface="+mn-ea"/>
                          <a:cs typeface="Arial" pitchFamily="34" charset="0"/>
                        </a:rPr>
                        <a:t>位处理器</a:t>
                      </a: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r h="281245">
                <a:tc>
                  <a:txBody>
                    <a:bodyPr/>
                    <a:lstStyle/>
                    <a:p>
                      <a:pPr algn="ctr">
                        <a:spcAft>
                          <a:spcPts val="0"/>
                        </a:spcAft>
                      </a:pPr>
                      <a:r>
                        <a:rPr lang="en-US" sz="1600" b="1" kern="100" dirty="0">
                          <a:latin typeface="+mn-lt"/>
                          <a:ea typeface="+mn-ea"/>
                          <a:cs typeface="Arial" pitchFamily="34" charset="0"/>
                        </a:rPr>
                        <a:t>1985</a:t>
                      </a:r>
                      <a:endParaRPr lang="zh-CN" sz="1600" b="1" kern="100" dirty="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1600" b="1" kern="100" dirty="0">
                          <a:latin typeface="+mn-lt"/>
                          <a:ea typeface="+mn-ea"/>
                          <a:cs typeface="Arial" pitchFamily="34" charset="0"/>
                        </a:rPr>
                        <a:t>80386</a:t>
                      </a:r>
                      <a:endParaRPr lang="zh-CN" sz="1600" b="1" kern="100" dirty="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l">
                        <a:spcAft>
                          <a:spcPts val="0"/>
                        </a:spcAft>
                      </a:pPr>
                      <a:r>
                        <a:rPr lang="en-US" sz="1600" b="1" kern="100" dirty="0">
                          <a:latin typeface="+mn-lt"/>
                          <a:ea typeface="+mn-ea"/>
                          <a:cs typeface="Arial" pitchFamily="34" charset="0"/>
                        </a:rPr>
                        <a:t>Intel IA-32</a:t>
                      </a:r>
                      <a:r>
                        <a:rPr lang="zh-CN" sz="1600" b="1" kern="100" dirty="0">
                          <a:latin typeface="+mn-lt"/>
                          <a:ea typeface="+mn-ea"/>
                          <a:cs typeface="Arial" pitchFamily="34" charset="0"/>
                        </a:rPr>
                        <a:t>架构，第</a:t>
                      </a:r>
                      <a:r>
                        <a:rPr lang="en-US" sz="1600" b="1" kern="100" dirty="0">
                          <a:latin typeface="+mn-lt"/>
                          <a:ea typeface="+mn-ea"/>
                          <a:cs typeface="Arial" pitchFamily="34" charset="0"/>
                        </a:rPr>
                        <a:t>1</a:t>
                      </a:r>
                      <a:r>
                        <a:rPr lang="zh-CN" sz="1600" b="1" kern="100" dirty="0">
                          <a:latin typeface="+mn-lt"/>
                          <a:ea typeface="+mn-ea"/>
                          <a:cs typeface="Arial" pitchFamily="34" charset="0"/>
                        </a:rPr>
                        <a:t>个</a:t>
                      </a:r>
                      <a:r>
                        <a:rPr lang="en-US" sz="1600" b="1" kern="100" dirty="0">
                          <a:latin typeface="+mn-lt"/>
                          <a:ea typeface="+mn-ea"/>
                          <a:cs typeface="Arial" pitchFamily="34" charset="0"/>
                        </a:rPr>
                        <a:t>32</a:t>
                      </a:r>
                      <a:r>
                        <a:rPr lang="zh-CN" sz="1600" b="1" kern="100" dirty="0">
                          <a:latin typeface="+mn-lt"/>
                          <a:ea typeface="+mn-ea"/>
                          <a:cs typeface="Arial" pitchFamily="34" charset="0"/>
                        </a:rPr>
                        <a:t>位处理器</a:t>
                      </a: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r h="281245">
                <a:tc>
                  <a:txBody>
                    <a:bodyPr/>
                    <a:lstStyle/>
                    <a:p>
                      <a:pPr algn="ctr">
                        <a:spcAft>
                          <a:spcPts val="0"/>
                        </a:spcAft>
                      </a:pPr>
                      <a:r>
                        <a:rPr lang="en-US" sz="1600" b="1" kern="100">
                          <a:latin typeface="+mn-lt"/>
                          <a:ea typeface="+mn-ea"/>
                          <a:cs typeface="Arial" pitchFamily="34" charset="0"/>
                        </a:rPr>
                        <a:t>1995-1999</a:t>
                      </a:r>
                      <a:endParaRPr lang="zh-CN" sz="1600" b="1" kern="10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1600" b="1" kern="100" dirty="0">
                          <a:latin typeface="+mn-lt"/>
                          <a:ea typeface="+mn-ea"/>
                          <a:cs typeface="Arial" pitchFamily="34" charset="0"/>
                        </a:rPr>
                        <a:t>P6</a:t>
                      </a:r>
                      <a:r>
                        <a:rPr lang="zh-CN" sz="1600" b="1" kern="100" dirty="0">
                          <a:latin typeface="+mn-lt"/>
                          <a:ea typeface="+mn-ea"/>
                          <a:cs typeface="Arial" pitchFamily="34" charset="0"/>
                        </a:rPr>
                        <a:t>家族</a:t>
                      </a: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l">
                        <a:spcAft>
                          <a:spcPts val="0"/>
                        </a:spcAft>
                      </a:pPr>
                      <a:r>
                        <a:rPr lang="en-US" sz="1600" b="1" kern="100">
                          <a:latin typeface="+mn-lt"/>
                          <a:ea typeface="+mn-ea"/>
                          <a:cs typeface="Arial" pitchFamily="34" charset="0"/>
                        </a:rPr>
                        <a:t>Intel IA-32</a:t>
                      </a:r>
                      <a:r>
                        <a:rPr lang="zh-CN" sz="1600" b="1" kern="100">
                          <a:latin typeface="+mn-lt"/>
                          <a:ea typeface="+mn-ea"/>
                          <a:cs typeface="Arial" pitchFamily="34" charset="0"/>
                        </a:rPr>
                        <a:t>架构（</a:t>
                      </a:r>
                      <a:r>
                        <a:rPr lang="zh-CN" sz="1600" b="1" kern="0">
                          <a:latin typeface="+mn-lt"/>
                          <a:ea typeface="+mn-ea"/>
                          <a:cs typeface="Arial" pitchFamily="34" charset="0"/>
                        </a:rPr>
                        <a:t>超标量微体系结构）</a:t>
                      </a:r>
                      <a:endParaRPr lang="zh-CN" sz="1600" b="1" kern="10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r h="281245">
                <a:tc rowSpan="2">
                  <a:txBody>
                    <a:bodyPr/>
                    <a:lstStyle/>
                    <a:p>
                      <a:pPr algn="ctr">
                        <a:spcAft>
                          <a:spcPts val="0"/>
                        </a:spcAft>
                      </a:pPr>
                      <a:r>
                        <a:rPr lang="en-US" sz="1600" b="1" kern="100">
                          <a:latin typeface="+mn-lt"/>
                          <a:ea typeface="+mn-ea"/>
                          <a:cs typeface="Arial" pitchFamily="34" charset="0"/>
                        </a:rPr>
                        <a:t>2000-2006</a:t>
                      </a:r>
                      <a:endParaRPr lang="zh-CN" sz="1600" b="1" kern="10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1600" b="1" kern="100" dirty="0">
                          <a:latin typeface="+mn-lt"/>
                          <a:ea typeface="+mn-ea"/>
                          <a:cs typeface="Arial" pitchFamily="34" charset="0"/>
                        </a:rPr>
                        <a:t>Pentium 4</a:t>
                      </a:r>
                      <a:endParaRPr lang="zh-CN" sz="1600" b="1" kern="100" dirty="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l">
                        <a:spcAft>
                          <a:spcPts val="0"/>
                        </a:spcAft>
                      </a:pPr>
                      <a:r>
                        <a:rPr lang="en-US" sz="1600" b="1" kern="100">
                          <a:latin typeface="+mn-lt"/>
                          <a:ea typeface="+mn-ea"/>
                          <a:cs typeface="Arial" pitchFamily="34" charset="0"/>
                        </a:rPr>
                        <a:t>Intel IA-32</a:t>
                      </a:r>
                      <a:r>
                        <a:rPr lang="zh-CN" sz="1600" b="1" kern="100">
                          <a:latin typeface="+mn-lt"/>
                          <a:ea typeface="+mn-ea"/>
                          <a:cs typeface="Arial" pitchFamily="34" charset="0"/>
                        </a:rPr>
                        <a:t>架构</a:t>
                      </a:r>
                      <a:r>
                        <a:rPr lang="en-US" sz="1600" b="1" kern="100">
                          <a:latin typeface="+mn-lt"/>
                          <a:ea typeface="+mn-ea"/>
                          <a:cs typeface="Arial" pitchFamily="34" charset="0"/>
                        </a:rPr>
                        <a:t>(NetBurst</a:t>
                      </a:r>
                      <a:r>
                        <a:rPr lang="zh-CN" sz="1600" b="1" kern="100">
                          <a:latin typeface="+mn-lt"/>
                          <a:ea typeface="+mn-ea"/>
                          <a:cs typeface="Arial" pitchFamily="34" charset="0"/>
                        </a:rPr>
                        <a:t>微体系结构</a:t>
                      </a:r>
                      <a:r>
                        <a:rPr lang="en-US" sz="1600" b="1" kern="100">
                          <a:latin typeface="+mn-lt"/>
                          <a:ea typeface="+mn-ea"/>
                          <a:cs typeface="Arial" pitchFamily="34" charset="0"/>
                        </a:rPr>
                        <a:t>)</a:t>
                      </a:r>
                      <a:endParaRPr lang="zh-CN" sz="1600" b="1" kern="10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r h="182853">
                <a:tc vMerge="1">
                  <a:txBody>
                    <a:bodyPr/>
                    <a:lstStyle/>
                    <a:p>
                      <a:endParaRPr lang="zh-CN" altLang="en-US"/>
                    </a:p>
                  </a:txBody>
                  <a:tcPr/>
                </a:tc>
                <a:tc>
                  <a:txBody>
                    <a:bodyPr/>
                    <a:lstStyle/>
                    <a:p>
                      <a:pPr algn="ctr">
                        <a:spcAft>
                          <a:spcPts val="0"/>
                        </a:spcAft>
                      </a:pPr>
                      <a:r>
                        <a:rPr lang="en-US" sz="1600" b="1" kern="100" dirty="0">
                          <a:latin typeface="+mn-lt"/>
                          <a:ea typeface="+mn-ea"/>
                          <a:cs typeface="Arial" pitchFamily="34" charset="0"/>
                        </a:rPr>
                        <a:t>Pentium 4</a:t>
                      </a:r>
                      <a:r>
                        <a:rPr lang="zh-CN" sz="1600" b="1" kern="100" dirty="0">
                          <a:latin typeface="+mn-lt"/>
                          <a:ea typeface="+mn-ea"/>
                          <a:cs typeface="Arial" pitchFamily="34" charset="0"/>
                        </a:rPr>
                        <a:t>（</a:t>
                      </a:r>
                      <a:r>
                        <a:rPr lang="en-US" sz="1600" b="1" kern="100" dirty="0">
                          <a:latin typeface="+mn-lt"/>
                          <a:ea typeface="+mn-ea"/>
                          <a:cs typeface="Arial" pitchFamily="34" charset="0"/>
                        </a:rPr>
                        <a:t>6xx</a:t>
                      </a:r>
                      <a:r>
                        <a:rPr lang="zh-CN" sz="1600" b="1" kern="100" dirty="0">
                          <a:latin typeface="+mn-lt"/>
                          <a:ea typeface="+mn-ea"/>
                          <a:cs typeface="Arial" pitchFamily="34" charset="0"/>
                        </a:rPr>
                        <a:t>、</a:t>
                      </a:r>
                      <a:r>
                        <a:rPr lang="en-US" sz="1600" b="1" kern="100" dirty="0">
                          <a:latin typeface="+mn-lt"/>
                          <a:ea typeface="+mn-ea"/>
                          <a:cs typeface="Arial" pitchFamily="34" charset="0"/>
                        </a:rPr>
                        <a:t>5xx</a:t>
                      </a:r>
                      <a:r>
                        <a:rPr lang="zh-CN" sz="1600" b="1" kern="100" dirty="0">
                          <a:latin typeface="+mn-lt"/>
                          <a:ea typeface="+mn-ea"/>
                          <a:cs typeface="Arial" pitchFamily="34" charset="0"/>
                        </a:rPr>
                        <a:t>）</a:t>
                      </a: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l">
                        <a:spcAft>
                          <a:spcPts val="0"/>
                        </a:spcAft>
                      </a:pPr>
                      <a:r>
                        <a:rPr lang="en-US" sz="1600" b="1" kern="100">
                          <a:latin typeface="+mn-lt"/>
                          <a:ea typeface="+mn-ea"/>
                          <a:cs typeface="Arial" pitchFamily="34" charset="0"/>
                        </a:rPr>
                        <a:t>Intel 64</a:t>
                      </a:r>
                      <a:r>
                        <a:rPr lang="zh-CN" sz="1600" b="1" kern="100">
                          <a:latin typeface="+mn-lt"/>
                          <a:ea typeface="+mn-ea"/>
                          <a:cs typeface="Arial" pitchFamily="34" charset="0"/>
                        </a:rPr>
                        <a:t>架构</a:t>
                      </a: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r h="182853">
                <a:tc>
                  <a:txBody>
                    <a:bodyPr/>
                    <a:lstStyle/>
                    <a:p>
                      <a:pPr algn="ctr">
                        <a:spcAft>
                          <a:spcPts val="0"/>
                        </a:spcAft>
                      </a:pPr>
                      <a:r>
                        <a:rPr lang="en-US" sz="1600" b="1" kern="100">
                          <a:latin typeface="+mn-lt"/>
                          <a:ea typeface="+mn-ea"/>
                          <a:cs typeface="Arial" pitchFamily="34" charset="0"/>
                        </a:rPr>
                        <a:t>2003 </a:t>
                      </a:r>
                      <a:endParaRPr lang="zh-CN" sz="1600" b="1" kern="10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1600" b="1" kern="100" dirty="0">
                          <a:latin typeface="+mn-lt"/>
                          <a:ea typeface="+mn-ea"/>
                          <a:cs typeface="Arial" pitchFamily="34" charset="0"/>
                        </a:rPr>
                        <a:t>Pentium M</a:t>
                      </a:r>
                      <a:endParaRPr lang="zh-CN" sz="1600" b="1" kern="100" dirty="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l">
                        <a:spcAft>
                          <a:spcPts val="0"/>
                        </a:spcAft>
                      </a:pPr>
                      <a:r>
                        <a:rPr lang="zh-CN" sz="1600" b="1" kern="100" dirty="0">
                          <a:latin typeface="+mn-lt"/>
                          <a:ea typeface="+mn-ea"/>
                          <a:cs typeface="Arial" pitchFamily="34" charset="0"/>
                        </a:rPr>
                        <a:t>增强的</a:t>
                      </a:r>
                      <a:r>
                        <a:rPr lang="en-US" sz="1600" b="1" kern="100" dirty="0">
                          <a:latin typeface="+mn-lt"/>
                          <a:ea typeface="+mn-ea"/>
                          <a:cs typeface="Arial" pitchFamily="34" charset="0"/>
                        </a:rPr>
                        <a:t>Intel IA-32</a:t>
                      </a:r>
                      <a:r>
                        <a:rPr lang="zh-CN" sz="1600" b="1" kern="100" dirty="0">
                          <a:latin typeface="+mn-lt"/>
                          <a:ea typeface="+mn-ea"/>
                          <a:cs typeface="Arial" pitchFamily="34" charset="0"/>
                        </a:rPr>
                        <a:t>移动架构</a:t>
                      </a: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r h="281245">
                <a:tc>
                  <a:txBody>
                    <a:bodyPr/>
                    <a:lstStyle/>
                    <a:p>
                      <a:pPr algn="ctr">
                        <a:spcAft>
                          <a:spcPts val="0"/>
                        </a:spcAft>
                      </a:pPr>
                      <a:r>
                        <a:rPr lang="en-US" sz="1600" b="1" kern="100">
                          <a:latin typeface="+mn-lt"/>
                          <a:ea typeface="+mn-ea"/>
                          <a:cs typeface="Arial" pitchFamily="34" charset="0"/>
                        </a:rPr>
                        <a:t>2005-2007</a:t>
                      </a:r>
                      <a:endParaRPr lang="zh-CN" sz="1600" b="1" kern="10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1600" b="1" kern="100" dirty="0">
                          <a:latin typeface="+mn-lt"/>
                          <a:ea typeface="+mn-ea"/>
                          <a:cs typeface="Arial" pitchFamily="34" charset="0"/>
                        </a:rPr>
                        <a:t>Pentium Extreme</a:t>
                      </a:r>
                      <a:endParaRPr lang="zh-CN" sz="1600" b="1" kern="100" dirty="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l">
                        <a:spcAft>
                          <a:spcPts val="0"/>
                        </a:spcAft>
                      </a:pPr>
                      <a:r>
                        <a:rPr lang="en-US" sz="1600" b="1" kern="100" dirty="0">
                          <a:latin typeface="+mn-lt"/>
                          <a:ea typeface="+mn-ea"/>
                          <a:cs typeface="Arial" pitchFamily="34" charset="0"/>
                        </a:rPr>
                        <a:t>Intel 64</a:t>
                      </a:r>
                      <a:r>
                        <a:rPr lang="zh-CN" sz="1600" b="1" kern="100" dirty="0">
                          <a:latin typeface="+mn-lt"/>
                          <a:ea typeface="+mn-ea"/>
                          <a:cs typeface="Arial" pitchFamily="34" charset="0"/>
                        </a:rPr>
                        <a:t>架构</a:t>
                      </a:r>
                      <a:r>
                        <a:rPr lang="en-US" sz="1600" b="1" kern="100" dirty="0">
                          <a:latin typeface="+mn-lt"/>
                          <a:ea typeface="+mn-ea"/>
                          <a:cs typeface="Arial" pitchFamily="34" charset="0"/>
                        </a:rPr>
                        <a:t>(</a:t>
                      </a:r>
                      <a:r>
                        <a:rPr lang="en-US" sz="1600" b="1" kern="100" dirty="0" err="1">
                          <a:latin typeface="+mn-lt"/>
                          <a:ea typeface="+mn-ea"/>
                          <a:cs typeface="Arial" pitchFamily="34" charset="0"/>
                        </a:rPr>
                        <a:t>NetBurst</a:t>
                      </a:r>
                      <a:r>
                        <a:rPr lang="zh-CN" sz="1600" b="1" kern="100" dirty="0">
                          <a:latin typeface="+mn-lt"/>
                          <a:ea typeface="+mn-ea"/>
                          <a:cs typeface="Arial" pitchFamily="34" charset="0"/>
                        </a:rPr>
                        <a:t>微体系结构</a:t>
                      </a:r>
                      <a:r>
                        <a:rPr lang="en-US" sz="1600" b="1" kern="100" dirty="0">
                          <a:latin typeface="+mn-lt"/>
                          <a:ea typeface="+mn-ea"/>
                          <a:cs typeface="Arial" pitchFamily="34" charset="0"/>
                        </a:rPr>
                        <a:t>)</a:t>
                      </a:r>
                      <a:endParaRPr lang="zh-CN" sz="1600" b="1" kern="100" dirty="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r h="182853">
                <a:tc>
                  <a:txBody>
                    <a:bodyPr/>
                    <a:lstStyle/>
                    <a:p>
                      <a:pPr algn="ctr">
                        <a:spcAft>
                          <a:spcPts val="0"/>
                        </a:spcAft>
                      </a:pPr>
                      <a:r>
                        <a:rPr lang="en-US" sz="1600" b="1" kern="100">
                          <a:latin typeface="+mn-lt"/>
                          <a:ea typeface="+mn-ea"/>
                          <a:cs typeface="Arial" pitchFamily="34" charset="0"/>
                        </a:rPr>
                        <a:t>2006-2007</a:t>
                      </a:r>
                      <a:endParaRPr lang="zh-CN" sz="1600" b="1" kern="10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1600" b="1" kern="100" dirty="0">
                          <a:latin typeface="+mn-lt"/>
                          <a:ea typeface="+mn-ea"/>
                          <a:cs typeface="Arial" pitchFamily="34" charset="0"/>
                        </a:rPr>
                        <a:t>Core Duo</a:t>
                      </a:r>
                      <a:endParaRPr lang="zh-CN" sz="1600" b="1" kern="100" dirty="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l">
                        <a:spcAft>
                          <a:spcPts val="0"/>
                        </a:spcAft>
                      </a:pPr>
                      <a:r>
                        <a:rPr lang="zh-CN" sz="1600" b="1" kern="100" dirty="0">
                          <a:latin typeface="+mn-lt"/>
                          <a:ea typeface="+mn-ea"/>
                          <a:cs typeface="Arial" pitchFamily="34" charset="0"/>
                        </a:rPr>
                        <a:t>增强的</a:t>
                      </a:r>
                      <a:r>
                        <a:rPr lang="en-US" sz="1600" b="1" kern="100" dirty="0">
                          <a:latin typeface="+mn-lt"/>
                          <a:ea typeface="+mn-ea"/>
                          <a:cs typeface="Arial" pitchFamily="34" charset="0"/>
                        </a:rPr>
                        <a:t>Pentium M</a:t>
                      </a:r>
                      <a:r>
                        <a:rPr lang="zh-CN" sz="1600" b="1" kern="100" dirty="0">
                          <a:latin typeface="+mn-lt"/>
                          <a:ea typeface="+mn-ea"/>
                          <a:cs typeface="Arial" pitchFamily="34" charset="0"/>
                        </a:rPr>
                        <a:t>微体系结构</a:t>
                      </a: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r h="281245">
                <a:tc>
                  <a:txBody>
                    <a:bodyPr/>
                    <a:lstStyle/>
                    <a:p>
                      <a:pPr algn="ctr">
                        <a:spcAft>
                          <a:spcPts val="0"/>
                        </a:spcAft>
                      </a:pPr>
                      <a:r>
                        <a:rPr lang="en-US" sz="1600" b="1" kern="100">
                          <a:latin typeface="+mn-lt"/>
                          <a:ea typeface="+mn-ea"/>
                          <a:cs typeface="Arial" pitchFamily="34" charset="0"/>
                        </a:rPr>
                        <a:t>2006</a:t>
                      </a:r>
                      <a:endParaRPr lang="zh-CN" sz="1600" b="1" kern="10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1600" b="1" kern="100">
                          <a:latin typeface="+mn-lt"/>
                          <a:ea typeface="+mn-ea"/>
                          <a:cs typeface="Arial" pitchFamily="34" charset="0"/>
                        </a:rPr>
                        <a:t>Pentium</a:t>
                      </a:r>
                      <a:r>
                        <a:rPr lang="zh-CN" sz="1600" b="1" kern="100">
                          <a:latin typeface="+mn-lt"/>
                          <a:ea typeface="+mn-ea"/>
                          <a:cs typeface="Arial" pitchFamily="34" charset="0"/>
                        </a:rPr>
                        <a:t>双核，</a:t>
                      </a:r>
                      <a:r>
                        <a:rPr lang="en-US" sz="1600" b="1" kern="100">
                          <a:latin typeface="+mn-lt"/>
                          <a:ea typeface="+mn-ea"/>
                          <a:cs typeface="Arial" pitchFamily="34" charset="0"/>
                        </a:rPr>
                        <a:t>Core 2 Duo</a:t>
                      </a:r>
                      <a:endParaRPr lang="zh-CN" sz="1600" b="1" kern="10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l">
                        <a:spcAft>
                          <a:spcPts val="0"/>
                        </a:spcAft>
                      </a:pPr>
                      <a:r>
                        <a:rPr lang="en-US" sz="1600" b="1" kern="100" dirty="0">
                          <a:latin typeface="+mn-lt"/>
                          <a:ea typeface="+mn-ea"/>
                          <a:cs typeface="Arial" pitchFamily="34" charset="0"/>
                        </a:rPr>
                        <a:t>Intel 64</a:t>
                      </a:r>
                      <a:r>
                        <a:rPr lang="zh-CN" sz="1600" b="1" kern="100" dirty="0">
                          <a:latin typeface="+mn-lt"/>
                          <a:ea typeface="+mn-ea"/>
                          <a:cs typeface="Arial" pitchFamily="34" charset="0"/>
                        </a:rPr>
                        <a:t>架构</a:t>
                      </a:r>
                      <a:r>
                        <a:rPr lang="en-US" sz="1600" b="1" kern="100" dirty="0">
                          <a:latin typeface="+mn-lt"/>
                          <a:ea typeface="+mn-ea"/>
                          <a:cs typeface="Arial" pitchFamily="34" charset="0"/>
                        </a:rPr>
                        <a:t>(Core</a:t>
                      </a:r>
                      <a:r>
                        <a:rPr lang="zh-CN" sz="1600" b="1" kern="100" dirty="0">
                          <a:latin typeface="+mn-lt"/>
                          <a:ea typeface="+mn-ea"/>
                          <a:cs typeface="Arial" pitchFamily="34" charset="0"/>
                        </a:rPr>
                        <a:t>微体系结构，</a:t>
                      </a:r>
                      <a:r>
                        <a:rPr lang="en-US" sz="1600" b="1" kern="100" dirty="0">
                          <a:latin typeface="+mn-lt"/>
                          <a:ea typeface="+mn-ea"/>
                          <a:cs typeface="Arial" pitchFamily="34" charset="0"/>
                        </a:rPr>
                        <a:t>65nm) </a:t>
                      </a:r>
                      <a:endParaRPr lang="zh-CN" sz="1600" b="1" kern="100" dirty="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r h="281245">
                <a:tc>
                  <a:txBody>
                    <a:bodyPr/>
                    <a:lstStyle/>
                    <a:p>
                      <a:pPr algn="ctr">
                        <a:spcAft>
                          <a:spcPts val="0"/>
                        </a:spcAft>
                      </a:pPr>
                      <a:r>
                        <a:rPr lang="en-US" sz="1600" b="1" kern="100">
                          <a:latin typeface="+mn-lt"/>
                          <a:ea typeface="+mn-ea"/>
                          <a:cs typeface="Arial" pitchFamily="34" charset="0"/>
                        </a:rPr>
                        <a:t>2007 </a:t>
                      </a:r>
                      <a:endParaRPr lang="zh-CN" sz="1600" b="1" kern="10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1600" b="1" kern="100">
                          <a:latin typeface="+mn-lt"/>
                          <a:ea typeface="+mn-ea"/>
                          <a:cs typeface="Arial" pitchFamily="34" charset="0"/>
                        </a:rPr>
                        <a:t>Core 2 Duo E8000</a:t>
                      </a:r>
                      <a:r>
                        <a:rPr lang="zh-CN" sz="1600" b="1" kern="100">
                          <a:latin typeface="+mn-lt"/>
                          <a:ea typeface="+mn-ea"/>
                          <a:cs typeface="Arial" pitchFamily="34" charset="0"/>
                        </a:rPr>
                        <a:t>，</a:t>
                      </a:r>
                      <a:r>
                        <a:rPr lang="en-US" sz="1600" b="1" kern="100">
                          <a:latin typeface="+mn-lt"/>
                          <a:ea typeface="+mn-ea"/>
                          <a:cs typeface="Arial" pitchFamily="34" charset="0"/>
                        </a:rPr>
                        <a:t>Quad Q9000</a:t>
                      </a:r>
                      <a:endParaRPr lang="zh-CN" sz="1600" b="1" kern="10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l">
                        <a:spcAft>
                          <a:spcPts val="0"/>
                        </a:spcAft>
                      </a:pPr>
                      <a:r>
                        <a:rPr lang="en-US" sz="1600" b="1" kern="100" dirty="0">
                          <a:latin typeface="+mn-lt"/>
                          <a:ea typeface="+mn-ea"/>
                          <a:cs typeface="Arial" pitchFamily="34" charset="0"/>
                        </a:rPr>
                        <a:t>Intel 64</a:t>
                      </a:r>
                      <a:r>
                        <a:rPr lang="zh-CN" sz="1600" b="1" kern="100" dirty="0">
                          <a:latin typeface="+mn-lt"/>
                          <a:ea typeface="+mn-ea"/>
                          <a:cs typeface="Arial" pitchFamily="34" charset="0"/>
                        </a:rPr>
                        <a:t>架构</a:t>
                      </a:r>
                      <a:r>
                        <a:rPr lang="en-US" sz="1600" b="1" kern="100" dirty="0">
                          <a:latin typeface="+mn-lt"/>
                          <a:ea typeface="+mn-ea"/>
                          <a:cs typeface="Arial" pitchFamily="34" charset="0"/>
                        </a:rPr>
                        <a:t>(</a:t>
                      </a:r>
                      <a:r>
                        <a:rPr lang="zh-CN" sz="1600" b="1" kern="100" dirty="0">
                          <a:latin typeface="+mn-lt"/>
                          <a:ea typeface="+mn-ea"/>
                          <a:cs typeface="Arial" pitchFamily="34" charset="0"/>
                        </a:rPr>
                        <a:t>增强</a:t>
                      </a:r>
                      <a:r>
                        <a:rPr lang="en-US" sz="1600" b="1" kern="100" dirty="0">
                          <a:latin typeface="+mn-lt"/>
                          <a:ea typeface="+mn-ea"/>
                          <a:cs typeface="Arial" pitchFamily="34" charset="0"/>
                        </a:rPr>
                        <a:t>Core</a:t>
                      </a:r>
                      <a:r>
                        <a:rPr lang="zh-CN" sz="1600" b="1" kern="100" dirty="0">
                          <a:latin typeface="+mn-lt"/>
                          <a:ea typeface="+mn-ea"/>
                          <a:cs typeface="Arial" pitchFamily="34" charset="0"/>
                        </a:rPr>
                        <a:t>微体系结构，</a:t>
                      </a:r>
                      <a:r>
                        <a:rPr lang="en-US" sz="1600" b="1" kern="100" dirty="0">
                          <a:latin typeface="+mn-lt"/>
                          <a:ea typeface="+mn-ea"/>
                          <a:cs typeface="Arial" pitchFamily="34" charset="0"/>
                        </a:rPr>
                        <a:t>45nm)</a:t>
                      </a:r>
                      <a:endParaRPr lang="zh-CN" sz="1600" b="1" kern="100" dirty="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r h="281245">
                <a:tc>
                  <a:txBody>
                    <a:bodyPr/>
                    <a:lstStyle/>
                    <a:p>
                      <a:pPr algn="ctr">
                        <a:spcAft>
                          <a:spcPts val="0"/>
                        </a:spcAft>
                      </a:pPr>
                      <a:r>
                        <a:rPr lang="en-US" sz="1600" b="1" kern="100">
                          <a:latin typeface="+mn-lt"/>
                          <a:ea typeface="+mn-ea"/>
                          <a:cs typeface="Arial" pitchFamily="34" charset="0"/>
                        </a:rPr>
                        <a:t>2008</a:t>
                      </a:r>
                      <a:endParaRPr lang="zh-CN" sz="1600" b="1" kern="10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1600" b="1" kern="100">
                          <a:latin typeface="+mn-lt"/>
                          <a:ea typeface="+mn-ea"/>
                          <a:cs typeface="Arial" pitchFamily="34" charset="0"/>
                        </a:rPr>
                        <a:t>Atom</a:t>
                      </a:r>
                      <a:endParaRPr lang="zh-CN" sz="1600" b="1" kern="10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l">
                        <a:spcAft>
                          <a:spcPts val="0"/>
                        </a:spcAft>
                      </a:pPr>
                      <a:r>
                        <a:rPr lang="en-US" sz="1600" b="1" kern="100" dirty="0">
                          <a:latin typeface="+mn-lt"/>
                          <a:ea typeface="+mn-ea"/>
                          <a:cs typeface="Arial" pitchFamily="34" charset="0"/>
                        </a:rPr>
                        <a:t>Intel 64</a:t>
                      </a:r>
                      <a:r>
                        <a:rPr lang="zh-CN" sz="1600" b="1" kern="100" dirty="0">
                          <a:latin typeface="+mn-lt"/>
                          <a:ea typeface="+mn-ea"/>
                          <a:cs typeface="Arial" pitchFamily="34" charset="0"/>
                        </a:rPr>
                        <a:t>架构</a:t>
                      </a:r>
                      <a:r>
                        <a:rPr lang="en-US" sz="1600" b="1" kern="100" dirty="0">
                          <a:latin typeface="+mn-lt"/>
                          <a:ea typeface="+mn-ea"/>
                          <a:cs typeface="Arial" pitchFamily="34" charset="0"/>
                        </a:rPr>
                        <a:t>(Atom</a:t>
                      </a:r>
                      <a:r>
                        <a:rPr lang="zh-CN" sz="1600" b="1" kern="100" dirty="0">
                          <a:latin typeface="+mn-lt"/>
                          <a:ea typeface="+mn-ea"/>
                          <a:cs typeface="Arial" pitchFamily="34" charset="0"/>
                        </a:rPr>
                        <a:t>微体系结构，</a:t>
                      </a:r>
                      <a:r>
                        <a:rPr lang="en-US" sz="1600" b="1" kern="100" dirty="0">
                          <a:latin typeface="+mn-lt"/>
                          <a:ea typeface="+mn-ea"/>
                          <a:cs typeface="Arial" pitchFamily="34" charset="0"/>
                        </a:rPr>
                        <a:t>45nm)</a:t>
                      </a:r>
                      <a:endParaRPr lang="zh-CN" sz="1600" b="1" kern="100" dirty="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r h="281245">
                <a:tc>
                  <a:txBody>
                    <a:bodyPr/>
                    <a:lstStyle/>
                    <a:p>
                      <a:pPr algn="ctr">
                        <a:spcAft>
                          <a:spcPts val="0"/>
                        </a:spcAft>
                      </a:pPr>
                      <a:r>
                        <a:rPr lang="en-US" sz="1600" b="1" kern="100">
                          <a:latin typeface="+mn-lt"/>
                          <a:ea typeface="+mn-ea"/>
                          <a:cs typeface="Arial" pitchFamily="34" charset="0"/>
                        </a:rPr>
                        <a:t>2008</a:t>
                      </a:r>
                      <a:endParaRPr lang="zh-CN" sz="1600" b="1" kern="10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1600" b="1" kern="100">
                          <a:latin typeface="+mn-lt"/>
                          <a:ea typeface="+mn-ea"/>
                          <a:cs typeface="Arial" pitchFamily="34" charset="0"/>
                        </a:rPr>
                        <a:t>Core i7 900</a:t>
                      </a:r>
                      <a:endParaRPr lang="zh-CN" sz="1600" b="1" kern="10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l">
                        <a:spcAft>
                          <a:spcPts val="0"/>
                        </a:spcAft>
                      </a:pPr>
                      <a:r>
                        <a:rPr lang="en-US" sz="1600" b="1" kern="100" dirty="0">
                          <a:latin typeface="+mn-lt"/>
                          <a:ea typeface="+mn-ea"/>
                          <a:cs typeface="Arial" pitchFamily="34" charset="0"/>
                        </a:rPr>
                        <a:t>Intel 64</a:t>
                      </a:r>
                      <a:r>
                        <a:rPr lang="zh-CN" sz="1600" b="1" kern="100" dirty="0">
                          <a:latin typeface="+mn-lt"/>
                          <a:ea typeface="+mn-ea"/>
                          <a:cs typeface="Arial" pitchFamily="34" charset="0"/>
                        </a:rPr>
                        <a:t>架构</a:t>
                      </a:r>
                      <a:r>
                        <a:rPr lang="en-US" sz="1600" b="1" kern="100" dirty="0">
                          <a:latin typeface="+mn-lt"/>
                          <a:ea typeface="+mn-ea"/>
                          <a:cs typeface="Arial" pitchFamily="34" charset="0"/>
                        </a:rPr>
                        <a:t>(Nehalem</a:t>
                      </a:r>
                      <a:r>
                        <a:rPr lang="zh-CN" sz="1600" b="1" kern="100" dirty="0">
                          <a:latin typeface="+mn-lt"/>
                          <a:ea typeface="+mn-ea"/>
                          <a:cs typeface="Arial" pitchFamily="34" charset="0"/>
                        </a:rPr>
                        <a:t>微体系结构，</a:t>
                      </a:r>
                      <a:r>
                        <a:rPr lang="en-US" sz="1600" b="1" kern="100" dirty="0">
                          <a:latin typeface="+mn-lt"/>
                          <a:ea typeface="+mn-ea"/>
                          <a:cs typeface="Arial" pitchFamily="34" charset="0"/>
                        </a:rPr>
                        <a:t>45nm)</a:t>
                      </a:r>
                      <a:endParaRPr lang="zh-CN" sz="1600" b="1" kern="100" dirty="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r h="281245">
                <a:tc>
                  <a:txBody>
                    <a:bodyPr/>
                    <a:lstStyle/>
                    <a:p>
                      <a:pPr algn="ctr">
                        <a:spcAft>
                          <a:spcPts val="0"/>
                        </a:spcAft>
                      </a:pPr>
                      <a:r>
                        <a:rPr lang="en-US" sz="1600" b="1" kern="100">
                          <a:latin typeface="+mn-lt"/>
                          <a:ea typeface="+mn-ea"/>
                          <a:cs typeface="Arial" pitchFamily="34" charset="0"/>
                        </a:rPr>
                        <a:t>2010</a:t>
                      </a:r>
                      <a:endParaRPr lang="zh-CN" sz="1600" b="1" kern="10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1600" b="1" kern="100">
                          <a:latin typeface="+mn-lt"/>
                          <a:ea typeface="+mn-ea"/>
                          <a:cs typeface="Arial" pitchFamily="34" charset="0"/>
                        </a:rPr>
                        <a:t>Core i7</a:t>
                      </a:r>
                      <a:r>
                        <a:rPr lang="zh-CN" sz="1600" b="1" kern="100">
                          <a:latin typeface="+mn-lt"/>
                          <a:ea typeface="+mn-ea"/>
                          <a:cs typeface="Arial" pitchFamily="34" charset="0"/>
                        </a:rPr>
                        <a:t>、</a:t>
                      </a:r>
                      <a:r>
                        <a:rPr lang="en-US" sz="1600" b="1" kern="100">
                          <a:latin typeface="+mn-lt"/>
                          <a:ea typeface="+mn-ea"/>
                          <a:cs typeface="Arial" pitchFamily="34" charset="0"/>
                        </a:rPr>
                        <a:t>i5</a:t>
                      </a:r>
                      <a:r>
                        <a:rPr lang="zh-CN" sz="1600" b="1" kern="100">
                          <a:latin typeface="+mn-lt"/>
                          <a:ea typeface="+mn-ea"/>
                          <a:cs typeface="Arial" pitchFamily="34" charset="0"/>
                        </a:rPr>
                        <a:t>、</a:t>
                      </a:r>
                      <a:r>
                        <a:rPr lang="en-US" sz="1600" b="1" kern="100">
                          <a:latin typeface="+mn-lt"/>
                          <a:ea typeface="+mn-ea"/>
                          <a:cs typeface="Arial" pitchFamily="34" charset="0"/>
                        </a:rPr>
                        <a:t>i3</a:t>
                      </a:r>
                      <a:endParaRPr lang="zh-CN" sz="1600" b="1" kern="10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l">
                        <a:spcAft>
                          <a:spcPts val="0"/>
                        </a:spcAft>
                      </a:pPr>
                      <a:r>
                        <a:rPr lang="en-US" sz="1600" b="1" kern="100" dirty="0">
                          <a:latin typeface="+mn-lt"/>
                          <a:ea typeface="+mn-ea"/>
                          <a:cs typeface="Arial" pitchFamily="34" charset="0"/>
                        </a:rPr>
                        <a:t>Intel 64</a:t>
                      </a:r>
                      <a:r>
                        <a:rPr lang="zh-CN" sz="1600" b="1" kern="100" dirty="0">
                          <a:latin typeface="+mn-lt"/>
                          <a:ea typeface="+mn-ea"/>
                          <a:cs typeface="Arial" pitchFamily="34" charset="0"/>
                        </a:rPr>
                        <a:t>架构</a:t>
                      </a:r>
                      <a:r>
                        <a:rPr lang="en-US" sz="1600" b="1" kern="100" dirty="0">
                          <a:latin typeface="+mn-lt"/>
                          <a:ea typeface="+mn-ea"/>
                          <a:cs typeface="Arial" pitchFamily="34" charset="0"/>
                        </a:rPr>
                        <a:t>(</a:t>
                      </a:r>
                      <a:r>
                        <a:rPr lang="en-US" sz="1600" b="1" kern="100" dirty="0" err="1">
                          <a:latin typeface="+mn-lt"/>
                          <a:ea typeface="+mn-ea"/>
                          <a:cs typeface="Arial" pitchFamily="34" charset="0"/>
                        </a:rPr>
                        <a:t>Westmere</a:t>
                      </a:r>
                      <a:r>
                        <a:rPr lang="zh-CN" sz="1600" b="1" kern="100" dirty="0">
                          <a:latin typeface="+mn-lt"/>
                          <a:ea typeface="+mn-ea"/>
                          <a:cs typeface="Arial" pitchFamily="34" charset="0"/>
                        </a:rPr>
                        <a:t>微体系结构，</a:t>
                      </a:r>
                      <a:r>
                        <a:rPr lang="en-US" sz="1600" b="1" kern="100" dirty="0">
                          <a:latin typeface="+mn-lt"/>
                          <a:ea typeface="+mn-ea"/>
                          <a:cs typeface="Arial" pitchFamily="34" charset="0"/>
                        </a:rPr>
                        <a:t>32nm)</a:t>
                      </a:r>
                      <a:endParaRPr lang="zh-CN" sz="1600" b="1" kern="100" dirty="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r h="281245">
                <a:tc>
                  <a:txBody>
                    <a:bodyPr/>
                    <a:lstStyle/>
                    <a:p>
                      <a:pPr algn="ctr">
                        <a:spcAft>
                          <a:spcPts val="0"/>
                        </a:spcAft>
                      </a:pPr>
                      <a:r>
                        <a:rPr lang="en-US" sz="1600" b="1" kern="100">
                          <a:latin typeface="+mn-lt"/>
                          <a:ea typeface="+mn-ea"/>
                          <a:cs typeface="Arial" pitchFamily="34" charset="0"/>
                        </a:rPr>
                        <a:t>2011</a:t>
                      </a:r>
                      <a:endParaRPr lang="zh-CN" sz="1600" b="1" kern="10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zh-CN" sz="1600" b="1" kern="100">
                          <a:latin typeface="+mn-lt"/>
                          <a:ea typeface="+mn-ea"/>
                          <a:cs typeface="Arial" pitchFamily="34" charset="0"/>
                        </a:rPr>
                        <a:t>第二代</a:t>
                      </a:r>
                      <a:r>
                        <a:rPr lang="en-US" sz="1600" b="1" kern="100">
                          <a:latin typeface="+mn-lt"/>
                          <a:ea typeface="+mn-ea"/>
                          <a:cs typeface="Arial" pitchFamily="34" charset="0"/>
                        </a:rPr>
                        <a:t>Core i7</a:t>
                      </a:r>
                      <a:r>
                        <a:rPr lang="zh-CN" sz="1600" b="1" kern="100">
                          <a:latin typeface="+mn-lt"/>
                          <a:ea typeface="+mn-ea"/>
                          <a:cs typeface="Arial" pitchFamily="34" charset="0"/>
                        </a:rPr>
                        <a:t>、</a:t>
                      </a:r>
                      <a:r>
                        <a:rPr lang="en-US" sz="1600" b="1" kern="100">
                          <a:latin typeface="+mn-lt"/>
                          <a:ea typeface="+mn-ea"/>
                          <a:cs typeface="Arial" pitchFamily="34" charset="0"/>
                        </a:rPr>
                        <a:t>i5</a:t>
                      </a:r>
                      <a:r>
                        <a:rPr lang="zh-CN" sz="1600" b="1" kern="100">
                          <a:latin typeface="+mn-lt"/>
                          <a:ea typeface="+mn-ea"/>
                          <a:cs typeface="Arial" pitchFamily="34" charset="0"/>
                        </a:rPr>
                        <a:t>、</a:t>
                      </a:r>
                      <a:r>
                        <a:rPr lang="en-US" sz="1600" b="1" kern="100">
                          <a:latin typeface="+mn-lt"/>
                          <a:ea typeface="+mn-ea"/>
                          <a:cs typeface="Arial" pitchFamily="34" charset="0"/>
                        </a:rPr>
                        <a:t>i3</a:t>
                      </a:r>
                      <a:endParaRPr lang="zh-CN" sz="1600" b="1" kern="10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l">
                        <a:spcAft>
                          <a:spcPts val="0"/>
                        </a:spcAft>
                      </a:pPr>
                      <a:r>
                        <a:rPr lang="en-US" sz="1600" b="1" kern="100" dirty="0">
                          <a:latin typeface="+mn-lt"/>
                          <a:ea typeface="+mn-ea"/>
                          <a:cs typeface="Arial" pitchFamily="34" charset="0"/>
                        </a:rPr>
                        <a:t>Intel 64</a:t>
                      </a:r>
                      <a:r>
                        <a:rPr lang="zh-CN" sz="1600" b="1" kern="100" dirty="0">
                          <a:latin typeface="+mn-lt"/>
                          <a:ea typeface="+mn-ea"/>
                          <a:cs typeface="Arial" pitchFamily="34" charset="0"/>
                        </a:rPr>
                        <a:t>架构</a:t>
                      </a:r>
                      <a:r>
                        <a:rPr lang="en-US" sz="1600" b="1" kern="100" dirty="0">
                          <a:latin typeface="+mn-lt"/>
                          <a:ea typeface="+mn-ea"/>
                          <a:cs typeface="Arial" pitchFamily="34" charset="0"/>
                        </a:rPr>
                        <a:t>(Sandy Bridge</a:t>
                      </a:r>
                      <a:r>
                        <a:rPr lang="zh-CN" sz="1600" b="1" kern="100" dirty="0">
                          <a:latin typeface="+mn-lt"/>
                          <a:ea typeface="+mn-ea"/>
                          <a:cs typeface="Arial" pitchFamily="34" charset="0"/>
                        </a:rPr>
                        <a:t>微体系结构，</a:t>
                      </a:r>
                      <a:r>
                        <a:rPr lang="en-US" sz="1600" b="1" kern="100" dirty="0">
                          <a:latin typeface="+mn-lt"/>
                          <a:ea typeface="+mn-ea"/>
                          <a:cs typeface="Arial" pitchFamily="34" charset="0"/>
                        </a:rPr>
                        <a:t>32nm)</a:t>
                      </a:r>
                      <a:endParaRPr lang="zh-CN" sz="1600" b="1" kern="100" dirty="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r h="281245">
                <a:tc>
                  <a:txBody>
                    <a:bodyPr/>
                    <a:lstStyle/>
                    <a:p>
                      <a:pPr algn="ctr">
                        <a:spcAft>
                          <a:spcPts val="0"/>
                        </a:spcAft>
                      </a:pPr>
                      <a:r>
                        <a:rPr lang="en-US" sz="1600" b="1" kern="100">
                          <a:latin typeface="+mn-lt"/>
                          <a:ea typeface="+mn-ea"/>
                          <a:cs typeface="Arial" pitchFamily="34" charset="0"/>
                        </a:rPr>
                        <a:t>2012</a:t>
                      </a:r>
                      <a:endParaRPr lang="zh-CN" sz="1600" b="1" kern="10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zh-CN" sz="1600" b="1" kern="100">
                          <a:latin typeface="+mn-lt"/>
                          <a:ea typeface="+mn-ea"/>
                          <a:cs typeface="Arial" pitchFamily="34" charset="0"/>
                        </a:rPr>
                        <a:t>第三代</a:t>
                      </a:r>
                      <a:r>
                        <a:rPr lang="en-US" sz="1600" b="1" kern="100">
                          <a:latin typeface="+mn-lt"/>
                          <a:ea typeface="+mn-ea"/>
                          <a:cs typeface="Arial" pitchFamily="34" charset="0"/>
                        </a:rPr>
                        <a:t>Core i7</a:t>
                      </a:r>
                      <a:r>
                        <a:rPr lang="zh-CN" sz="1600" b="1" kern="100">
                          <a:latin typeface="+mn-lt"/>
                          <a:ea typeface="+mn-ea"/>
                          <a:cs typeface="Arial" pitchFamily="34" charset="0"/>
                        </a:rPr>
                        <a:t>、</a:t>
                      </a:r>
                      <a:r>
                        <a:rPr lang="en-US" sz="1600" b="1" kern="100">
                          <a:latin typeface="+mn-lt"/>
                          <a:ea typeface="+mn-ea"/>
                          <a:cs typeface="Arial" pitchFamily="34" charset="0"/>
                        </a:rPr>
                        <a:t>i5</a:t>
                      </a:r>
                      <a:r>
                        <a:rPr lang="zh-CN" sz="1600" b="1" kern="100">
                          <a:latin typeface="+mn-lt"/>
                          <a:ea typeface="+mn-ea"/>
                          <a:cs typeface="Arial" pitchFamily="34" charset="0"/>
                        </a:rPr>
                        <a:t>、</a:t>
                      </a:r>
                      <a:r>
                        <a:rPr lang="en-US" sz="1600" b="1" kern="100">
                          <a:latin typeface="+mn-lt"/>
                          <a:ea typeface="+mn-ea"/>
                          <a:cs typeface="Arial" pitchFamily="34" charset="0"/>
                        </a:rPr>
                        <a:t>i3</a:t>
                      </a:r>
                      <a:endParaRPr lang="zh-CN" sz="1600" b="1" kern="10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l">
                        <a:spcAft>
                          <a:spcPts val="0"/>
                        </a:spcAft>
                      </a:pPr>
                      <a:r>
                        <a:rPr lang="en-US" sz="1600" b="1" kern="100" dirty="0">
                          <a:latin typeface="+mn-lt"/>
                          <a:ea typeface="+mn-ea"/>
                          <a:cs typeface="Arial" pitchFamily="34" charset="0"/>
                        </a:rPr>
                        <a:t>Intel 64</a:t>
                      </a:r>
                      <a:r>
                        <a:rPr lang="zh-CN" sz="1600" b="1" kern="100" dirty="0">
                          <a:latin typeface="+mn-lt"/>
                          <a:ea typeface="+mn-ea"/>
                          <a:cs typeface="Arial" pitchFamily="34" charset="0"/>
                        </a:rPr>
                        <a:t>架构</a:t>
                      </a:r>
                      <a:r>
                        <a:rPr lang="en-US" sz="1600" b="1" kern="100" dirty="0">
                          <a:latin typeface="+mn-lt"/>
                          <a:ea typeface="+mn-ea"/>
                          <a:cs typeface="Arial" pitchFamily="34" charset="0"/>
                        </a:rPr>
                        <a:t>(Ivy Bridge</a:t>
                      </a:r>
                      <a:r>
                        <a:rPr lang="zh-CN" sz="1600" b="1" kern="100" dirty="0">
                          <a:latin typeface="+mn-lt"/>
                          <a:ea typeface="+mn-ea"/>
                          <a:cs typeface="Arial" pitchFamily="34" charset="0"/>
                        </a:rPr>
                        <a:t>微体系结构，</a:t>
                      </a:r>
                      <a:r>
                        <a:rPr lang="en-US" sz="1600" b="1" kern="100" dirty="0">
                          <a:latin typeface="+mn-lt"/>
                          <a:ea typeface="+mn-ea"/>
                          <a:cs typeface="Arial" pitchFamily="34" charset="0"/>
                        </a:rPr>
                        <a:t>22nm)</a:t>
                      </a:r>
                      <a:endParaRPr lang="zh-CN" sz="1600" b="1" kern="100" dirty="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r h="281245">
                <a:tc>
                  <a:txBody>
                    <a:bodyPr/>
                    <a:lstStyle/>
                    <a:p>
                      <a:pPr algn="ctr">
                        <a:spcAft>
                          <a:spcPts val="0"/>
                        </a:spcAft>
                      </a:pPr>
                      <a:r>
                        <a:rPr lang="en-US" sz="1600" b="1" kern="100">
                          <a:latin typeface="+mn-lt"/>
                          <a:ea typeface="+mn-ea"/>
                          <a:cs typeface="Arial" pitchFamily="34" charset="0"/>
                        </a:rPr>
                        <a:t>2013</a:t>
                      </a:r>
                      <a:endParaRPr lang="zh-CN" sz="1600" b="1" kern="10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zh-CN" sz="1600" b="1" kern="100">
                          <a:latin typeface="+mn-lt"/>
                          <a:ea typeface="+mn-ea"/>
                          <a:cs typeface="Arial" pitchFamily="34" charset="0"/>
                        </a:rPr>
                        <a:t>第四代</a:t>
                      </a:r>
                      <a:r>
                        <a:rPr lang="en-US" sz="1600" b="1" kern="100">
                          <a:latin typeface="+mn-lt"/>
                          <a:ea typeface="+mn-ea"/>
                          <a:cs typeface="Arial" pitchFamily="34" charset="0"/>
                        </a:rPr>
                        <a:t>Core i7</a:t>
                      </a:r>
                      <a:r>
                        <a:rPr lang="zh-CN" sz="1600" b="1" kern="100">
                          <a:latin typeface="+mn-lt"/>
                          <a:ea typeface="+mn-ea"/>
                          <a:cs typeface="Arial" pitchFamily="34" charset="0"/>
                        </a:rPr>
                        <a:t>、</a:t>
                      </a:r>
                      <a:r>
                        <a:rPr lang="en-US" sz="1600" b="1" kern="100">
                          <a:latin typeface="+mn-lt"/>
                          <a:ea typeface="+mn-ea"/>
                          <a:cs typeface="Arial" pitchFamily="34" charset="0"/>
                        </a:rPr>
                        <a:t>i5</a:t>
                      </a:r>
                      <a:r>
                        <a:rPr lang="zh-CN" sz="1600" b="1" kern="100">
                          <a:latin typeface="+mn-lt"/>
                          <a:ea typeface="+mn-ea"/>
                          <a:cs typeface="Arial" pitchFamily="34" charset="0"/>
                        </a:rPr>
                        <a:t>、</a:t>
                      </a:r>
                      <a:r>
                        <a:rPr lang="en-US" sz="1600" b="1" kern="100">
                          <a:latin typeface="+mn-lt"/>
                          <a:ea typeface="+mn-ea"/>
                          <a:cs typeface="Arial" pitchFamily="34" charset="0"/>
                        </a:rPr>
                        <a:t>i3</a:t>
                      </a:r>
                      <a:endParaRPr lang="zh-CN" sz="1600" b="1" kern="10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l">
                        <a:spcAft>
                          <a:spcPts val="0"/>
                        </a:spcAft>
                      </a:pPr>
                      <a:r>
                        <a:rPr lang="en-US" sz="1600" b="1" kern="100" dirty="0">
                          <a:latin typeface="+mn-lt"/>
                          <a:ea typeface="+mn-ea"/>
                          <a:cs typeface="Arial" pitchFamily="34" charset="0"/>
                        </a:rPr>
                        <a:t>Intel 64</a:t>
                      </a:r>
                      <a:r>
                        <a:rPr lang="zh-CN" sz="1600" b="1" kern="100" dirty="0">
                          <a:latin typeface="+mn-lt"/>
                          <a:ea typeface="+mn-ea"/>
                          <a:cs typeface="Arial" pitchFamily="34" charset="0"/>
                        </a:rPr>
                        <a:t>架构</a:t>
                      </a:r>
                      <a:r>
                        <a:rPr lang="en-US" sz="1600" b="1" kern="100" dirty="0">
                          <a:latin typeface="+mn-lt"/>
                          <a:ea typeface="+mn-ea"/>
                          <a:cs typeface="Arial" pitchFamily="34" charset="0"/>
                        </a:rPr>
                        <a:t>(</a:t>
                      </a:r>
                      <a:r>
                        <a:rPr lang="en-US" sz="1600" b="1" kern="100" dirty="0" err="1">
                          <a:latin typeface="+mn-lt"/>
                          <a:ea typeface="+mn-ea"/>
                          <a:cs typeface="Arial" pitchFamily="34" charset="0"/>
                        </a:rPr>
                        <a:t>Haswell</a:t>
                      </a:r>
                      <a:r>
                        <a:rPr lang="zh-CN" sz="1600" b="1" kern="100" dirty="0">
                          <a:latin typeface="+mn-lt"/>
                          <a:ea typeface="+mn-ea"/>
                          <a:cs typeface="Arial" pitchFamily="34" charset="0"/>
                        </a:rPr>
                        <a:t>微体系结构，</a:t>
                      </a:r>
                      <a:r>
                        <a:rPr lang="en-US" sz="1600" b="1" kern="100" dirty="0">
                          <a:latin typeface="+mn-lt"/>
                          <a:ea typeface="+mn-ea"/>
                          <a:cs typeface="Arial" pitchFamily="34" charset="0"/>
                        </a:rPr>
                        <a:t>22nm)</a:t>
                      </a:r>
                      <a:endParaRPr lang="zh-CN" sz="1600" b="1" kern="100" dirty="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r h="281245">
                <a:tc>
                  <a:txBody>
                    <a:bodyPr/>
                    <a:lstStyle/>
                    <a:p>
                      <a:pPr algn="ctr">
                        <a:spcAft>
                          <a:spcPts val="0"/>
                        </a:spcAft>
                      </a:pPr>
                      <a:r>
                        <a:rPr lang="en-US" sz="1600" b="1" kern="100">
                          <a:latin typeface="+mn-lt"/>
                          <a:ea typeface="+mn-ea"/>
                          <a:cs typeface="Arial" pitchFamily="34" charset="0"/>
                        </a:rPr>
                        <a:t>2015</a:t>
                      </a:r>
                      <a:endParaRPr lang="zh-CN" sz="1600" b="1" kern="10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zh-CN" sz="1600" b="1" kern="100" dirty="0">
                          <a:latin typeface="+mn-lt"/>
                          <a:ea typeface="+mn-ea"/>
                          <a:cs typeface="Arial" pitchFamily="34" charset="0"/>
                        </a:rPr>
                        <a:t>第五代</a:t>
                      </a:r>
                      <a:r>
                        <a:rPr lang="en-US" sz="1600" b="1" kern="100" dirty="0">
                          <a:latin typeface="+mn-lt"/>
                          <a:ea typeface="+mn-ea"/>
                          <a:cs typeface="Arial" pitchFamily="34" charset="0"/>
                        </a:rPr>
                        <a:t>Core i7</a:t>
                      </a:r>
                      <a:r>
                        <a:rPr lang="zh-CN" sz="1600" b="1" kern="100" dirty="0">
                          <a:latin typeface="+mn-lt"/>
                          <a:ea typeface="+mn-ea"/>
                          <a:cs typeface="Arial" pitchFamily="34" charset="0"/>
                        </a:rPr>
                        <a:t>、</a:t>
                      </a:r>
                      <a:r>
                        <a:rPr lang="en-US" sz="1600" b="1" kern="100" dirty="0">
                          <a:latin typeface="+mn-lt"/>
                          <a:ea typeface="+mn-ea"/>
                          <a:cs typeface="Arial" pitchFamily="34" charset="0"/>
                        </a:rPr>
                        <a:t>i5</a:t>
                      </a:r>
                      <a:r>
                        <a:rPr lang="zh-CN" sz="1600" b="1" kern="100" dirty="0">
                          <a:latin typeface="+mn-lt"/>
                          <a:ea typeface="+mn-ea"/>
                          <a:cs typeface="Arial" pitchFamily="34" charset="0"/>
                        </a:rPr>
                        <a:t>、</a:t>
                      </a:r>
                      <a:r>
                        <a:rPr lang="en-US" sz="1600" b="1" kern="100" dirty="0">
                          <a:latin typeface="+mn-lt"/>
                          <a:ea typeface="+mn-ea"/>
                          <a:cs typeface="Arial" pitchFamily="34" charset="0"/>
                        </a:rPr>
                        <a:t>i3</a:t>
                      </a:r>
                      <a:endParaRPr lang="zh-CN" sz="1600" b="1" kern="100" dirty="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l">
                        <a:spcAft>
                          <a:spcPts val="0"/>
                        </a:spcAft>
                      </a:pPr>
                      <a:r>
                        <a:rPr lang="en-US" sz="1600" b="1" kern="100" dirty="0">
                          <a:latin typeface="+mn-lt"/>
                          <a:ea typeface="+mn-ea"/>
                          <a:cs typeface="Arial" pitchFamily="34" charset="0"/>
                        </a:rPr>
                        <a:t>Intel 64</a:t>
                      </a:r>
                      <a:r>
                        <a:rPr lang="zh-CN" sz="1600" b="1" kern="100" dirty="0">
                          <a:latin typeface="+mn-lt"/>
                          <a:ea typeface="+mn-ea"/>
                          <a:cs typeface="Arial" pitchFamily="34" charset="0"/>
                        </a:rPr>
                        <a:t>架构</a:t>
                      </a:r>
                      <a:r>
                        <a:rPr lang="en-US" sz="1600" b="1" kern="100" dirty="0">
                          <a:latin typeface="+mn-lt"/>
                          <a:ea typeface="+mn-ea"/>
                          <a:cs typeface="Arial" pitchFamily="34" charset="0"/>
                        </a:rPr>
                        <a:t>(</a:t>
                      </a:r>
                      <a:r>
                        <a:rPr lang="en-US" sz="1600" b="1" kern="100" dirty="0" err="1">
                          <a:latin typeface="+mn-lt"/>
                          <a:ea typeface="+mn-ea"/>
                          <a:cs typeface="Arial" pitchFamily="34" charset="0"/>
                        </a:rPr>
                        <a:t>Broadwell</a:t>
                      </a:r>
                      <a:r>
                        <a:rPr lang="zh-CN" sz="1600" b="1" kern="100" dirty="0">
                          <a:latin typeface="+mn-lt"/>
                          <a:ea typeface="+mn-ea"/>
                          <a:cs typeface="Arial" pitchFamily="34" charset="0"/>
                        </a:rPr>
                        <a:t>微体系结构，</a:t>
                      </a:r>
                      <a:r>
                        <a:rPr lang="en-US" sz="1600" b="1" kern="100" dirty="0">
                          <a:latin typeface="+mn-lt"/>
                          <a:ea typeface="+mn-ea"/>
                          <a:cs typeface="Arial" pitchFamily="34" charset="0"/>
                        </a:rPr>
                        <a:t>14nm)</a:t>
                      </a:r>
                      <a:endParaRPr lang="zh-CN" sz="1600" b="1" kern="100" dirty="0">
                        <a:latin typeface="+mn-lt"/>
                        <a:ea typeface="+mn-ea"/>
                        <a:cs typeface="Arial" pitchFamily="34" charset="0"/>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bl>
          </a:graphicData>
        </a:graphic>
      </p:graphicFrame>
    </p:spTree>
    <p:extLst>
      <p:ext uri="{BB962C8B-B14F-4D97-AF65-F5344CB8AC3E}">
        <p14:creationId xmlns:p14="http://schemas.microsoft.com/office/powerpoint/2010/main" val="19136395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9820" y="303240"/>
            <a:ext cx="8686800" cy="533400"/>
          </a:xfrm>
        </p:spPr>
        <p:txBody>
          <a:bodyPr/>
          <a:lstStyle/>
          <a:p>
            <a:r>
              <a:rPr lang="en-US" altLang="zh-CN" dirty="0"/>
              <a:t>2.2 </a:t>
            </a:r>
            <a:r>
              <a:rPr lang="en-US" altLang="zh-CN" dirty="0" smtClean="0"/>
              <a:t> Intel</a:t>
            </a:r>
            <a:r>
              <a:rPr lang="zh-CN" altLang="en-US" dirty="0"/>
              <a:t>处理器体系结构的发展</a:t>
            </a:r>
          </a:p>
        </p:txBody>
      </p:sp>
      <p:sp>
        <p:nvSpPr>
          <p:cNvPr id="3" name="内容占位符 2"/>
          <p:cNvSpPr>
            <a:spLocks noGrp="1"/>
          </p:cNvSpPr>
          <p:nvPr>
            <p:ph idx="1"/>
          </p:nvPr>
        </p:nvSpPr>
        <p:spPr>
          <a:xfrm>
            <a:off x="258428" y="995594"/>
            <a:ext cx="4097542" cy="5457826"/>
          </a:xfrm>
        </p:spPr>
        <p:txBody>
          <a:bodyPr/>
          <a:lstStyle/>
          <a:p>
            <a:pPr marL="266700" indent="-266700"/>
            <a:r>
              <a:rPr lang="zh-CN" altLang="en-US" sz="2400" dirty="0" smtClean="0"/>
              <a:t>主存分段</a:t>
            </a:r>
            <a:endParaRPr lang="en-US" altLang="zh-CN" sz="2400" dirty="0" smtClean="0"/>
          </a:p>
          <a:p>
            <a:pPr marL="266700" indent="-266700"/>
            <a:r>
              <a:rPr lang="zh-CN" altLang="en-US" sz="2400" dirty="0"/>
              <a:t>寄存器结构</a:t>
            </a:r>
            <a:endParaRPr lang="en-US" altLang="zh-CN" sz="2400" dirty="0"/>
          </a:p>
          <a:p>
            <a:pPr marL="266700" indent="-266700"/>
            <a:r>
              <a:rPr lang="zh-CN" altLang="en-US" sz="2400" dirty="0"/>
              <a:t>主存寻址空间</a:t>
            </a:r>
            <a:endParaRPr lang="en-US" altLang="zh-CN" sz="2400" dirty="0"/>
          </a:p>
          <a:p>
            <a:pPr marL="266700" indent="-266700"/>
            <a:r>
              <a:rPr lang="zh-CN" altLang="en-US" sz="2400" dirty="0"/>
              <a:t>外部总线宽度</a:t>
            </a:r>
            <a:endParaRPr lang="en-US" altLang="zh-CN" sz="2400" dirty="0"/>
          </a:p>
          <a:p>
            <a:pPr marL="266700" indent="-266700"/>
            <a:r>
              <a:rPr lang="zh-CN" altLang="en-US" sz="2400" dirty="0"/>
              <a:t>更宽的内部数据通路</a:t>
            </a:r>
            <a:endParaRPr lang="en-US" altLang="zh-CN" sz="2400" dirty="0"/>
          </a:p>
          <a:p>
            <a:pPr marL="266700" indent="-266700"/>
            <a:r>
              <a:rPr lang="zh-CN" altLang="en-US" sz="2400" dirty="0"/>
              <a:t>保护模式</a:t>
            </a:r>
            <a:endParaRPr lang="en-US" altLang="zh-CN" sz="2400" dirty="0"/>
          </a:p>
          <a:p>
            <a:pPr marL="541338" lvl="1" indent="-274638"/>
            <a:r>
              <a:rPr lang="zh-CN" altLang="en-US" sz="2400" dirty="0" smtClean="0"/>
              <a:t>分段存储模型</a:t>
            </a:r>
            <a:endParaRPr lang="en-US" altLang="zh-CN" sz="2400" dirty="0" smtClean="0"/>
          </a:p>
          <a:p>
            <a:pPr marL="541338" lvl="1" indent="-274638"/>
            <a:r>
              <a:rPr lang="zh-CN" altLang="en-US" sz="2400" dirty="0" smtClean="0"/>
              <a:t>平坦存储模型</a:t>
            </a:r>
            <a:endParaRPr lang="en-US" altLang="zh-CN" sz="2400" dirty="0" smtClean="0"/>
          </a:p>
          <a:p>
            <a:pPr marL="541338" lvl="1" indent="-274638"/>
            <a:r>
              <a:rPr lang="zh-CN" altLang="en-US" sz="2400" dirty="0"/>
              <a:t>分</a:t>
            </a:r>
            <a:r>
              <a:rPr lang="zh-CN" altLang="en-US" sz="2400" dirty="0" smtClean="0"/>
              <a:t>页虚存管理</a:t>
            </a:r>
            <a:endParaRPr lang="en-US" altLang="zh-CN" sz="2400" dirty="0" smtClean="0"/>
          </a:p>
          <a:p>
            <a:pPr marL="266700" indent="-266700"/>
            <a:r>
              <a:rPr lang="zh-CN" altLang="en-US" sz="2400" dirty="0"/>
              <a:t>流水线技术</a:t>
            </a:r>
            <a:endParaRPr lang="en-US" altLang="zh-CN" sz="2400" dirty="0"/>
          </a:p>
          <a:p>
            <a:pPr marL="541338" lvl="1" indent="-274638"/>
            <a:r>
              <a:rPr lang="zh-CN" altLang="en-US" sz="2400" dirty="0"/>
              <a:t>超标量</a:t>
            </a:r>
            <a:endParaRPr lang="en-US" altLang="zh-CN" sz="2400" dirty="0"/>
          </a:p>
          <a:p>
            <a:pPr marL="541338" lvl="1" indent="-274638"/>
            <a:r>
              <a:rPr lang="zh-CN" altLang="en-US" sz="2400" dirty="0"/>
              <a:t>分支预测</a:t>
            </a:r>
            <a:endParaRPr lang="en-US" altLang="zh-CN" sz="2400" dirty="0"/>
          </a:p>
          <a:p>
            <a:pPr marL="541338" lvl="1" indent="-274638"/>
            <a:r>
              <a:rPr lang="zh-CN" altLang="en-US" sz="2400" dirty="0"/>
              <a:t>动态执行</a:t>
            </a:r>
            <a:r>
              <a:rPr lang="en-US" altLang="zh-CN" sz="2400" dirty="0"/>
              <a:t>/</a:t>
            </a:r>
            <a:r>
              <a:rPr lang="zh-CN" altLang="en-US" sz="2400" dirty="0"/>
              <a:t>推测执行</a:t>
            </a:r>
            <a:r>
              <a:rPr lang="en-US" altLang="zh-CN" sz="2400" dirty="0"/>
              <a:t>/</a:t>
            </a:r>
            <a:r>
              <a:rPr lang="zh-CN" altLang="en-US" sz="2400" dirty="0"/>
              <a:t>乱序</a:t>
            </a:r>
          </a:p>
        </p:txBody>
      </p:sp>
      <p:sp>
        <p:nvSpPr>
          <p:cNvPr id="4" name="灯片编号占位符 3"/>
          <p:cNvSpPr>
            <a:spLocks noGrp="1"/>
          </p:cNvSpPr>
          <p:nvPr>
            <p:ph type="sldNum" sz="quarter" idx="11"/>
          </p:nvPr>
        </p:nvSpPr>
        <p:spPr/>
        <p:txBody>
          <a:bodyPr/>
          <a:lstStyle/>
          <a:p>
            <a:fld id="{05A25CE3-80AF-4A68-9E04-5E3C960845FC}" type="slidenum">
              <a:rPr lang="zh-CN" altLang="en-US" smtClean="0"/>
              <a:pPr/>
              <a:t>68</a:t>
            </a:fld>
            <a:endParaRPr lang="en-US" altLang="zh-CN"/>
          </a:p>
        </p:txBody>
      </p:sp>
      <p:sp>
        <p:nvSpPr>
          <p:cNvPr id="5" name="内容占位符 2"/>
          <p:cNvSpPr txBox="1">
            <a:spLocks/>
          </p:cNvSpPr>
          <p:nvPr/>
        </p:nvSpPr>
        <p:spPr bwMode="auto">
          <a:xfrm>
            <a:off x="4427980" y="981562"/>
            <a:ext cx="4529602" cy="547185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68288" indent="-268288" algn="l" rtl="0" fontAlgn="base">
              <a:spcBef>
                <a:spcPts val="3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538163" indent="-273050" algn="l" rtl="0" fontAlgn="base">
              <a:spcBef>
                <a:spcPts val="300"/>
              </a:spcBef>
              <a:spcAft>
                <a:spcPct val="0"/>
              </a:spcAft>
              <a:buClr>
                <a:srgbClr val="008000"/>
              </a:buClr>
              <a:buSzPct val="75000"/>
              <a:buFont typeface="Wingdings" pitchFamily="2" charset="2"/>
              <a:buChar char="l"/>
              <a:defRPr sz="2800" b="1">
                <a:solidFill>
                  <a:schemeClr val="tx1"/>
                </a:solidFill>
                <a:latin typeface="+mn-lt"/>
                <a:ea typeface="+mn-ea"/>
              </a:defRPr>
            </a:lvl2pPr>
            <a:lvl3pPr marL="803275" indent="-265113" algn="l" rtl="0" fontAlgn="base">
              <a:spcBef>
                <a:spcPts val="300"/>
              </a:spcBef>
              <a:spcAft>
                <a:spcPct val="0"/>
              </a:spcAft>
              <a:buClr>
                <a:srgbClr val="FF6600"/>
              </a:buClr>
              <a:buSzPct val="75000"/>
              <a:buFont typeface="Wingdings" pitchFamily="2" charset="2"/>
              <a:buChar char="u"/>
              <a:defRPr sz="2400" b="1">
                <a:solidFill>
                  <a:schemeClr val="tx1"/>
                </a:solidFill>
                <a:latin typeface="楷体" panose="02010609060101010101" pitchFamily="49" charset="-122"/>
                <a:ea typeface="楷体" panose="02010609060101010101" pitchFamily="49" charset="-122"/>
              </a:defRPr>
            </a:lvl3pPr>
            <a:lvl4pPr marL="1076325" indent="-273050" algn="l" rtl="0" fontAlgn="base">
              <a:spcBef>
                <a:spcPts val="300"/>
              </a:spcBef>
              <a:spcAft>
                <a:spcPct val="0"/>
              </a:spcAft>
              <a:buClr>
                <a:srgbClr val="0000FF"/>
              </a:buClr>
              <a:buSzPct val="75000"/>
              <a:buFont typeface="Wingdings" pitchFamily="2" charset="2"/>
              <a:buChar char="p"/>
              <a:defRPr sz="2400" b="1">
                <a:solidFill>
                  <a:schemeClr val="tx1"/>
                </a:solidFill>
                <a:latin typeface="楷体" panose="02010609060101010101" pitchFamily="49" charset="-122"/>
                <a:ea typeface="楷体" panose="02010609060101010101" pitchFamily="49" charset="-122"/>
              </a:defRPr>
            </a:lvl4pPr>
            <a:lvl5pPr marL="1341438" indent="-265113" algn="l" rtl="0" fontAlgn="base">
              <a:spcBef>
                <a:spcPts val="300"/>
              </a:spcBef>
              <a:spcAft>
                <a:spcPct val="0"/>
              </a:spcAft>
              <a:buClr>
                <a:srgbClr val="FF0066"/>
              </a:buClr>
              <a:buSzPct val="75000"/>
              <a:buFont typeface="Wingdings" pitchFamily="2" charset="2"/>
              <a:buChar char="þ"/>
              <a:defRPr sz="2400" b="1">
                <a:solidFill>
                  <a:schemeClr val="tx1"/>
                </a:solidFill>
                <a:latin typeface="楷体" panose="02010609060101010101" pitchFamily="49" charset="-122"/>
                <a:ea typeface="楷体" panose="02010609060101010101" pitchFamily="49" charset="-122"/>
              </a:defRPr>
            </a:lvl5pPr>
            <a:lvl6pPr marL="27003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6pPr>
            <a:lvl7pPr marL="31575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7pPr>
            <a:lvl8pPr marL="36147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8pPr>
            <a:lvl9pPr marL="40719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9pPr>
          </a:lstStyle>
          <a:p>
            <a:r>
              <a:rPr lang="zh-CN" altLang="en-US" sz="2400" kern="0" dirty="0" smtClean="0"/>
              <a:t>高速缓存技术；</a:t>
            </a:r>
            <a:r>
              <a:rPr lang="en-US" altLang="zh-CN" sz="2400" kern="0" dirty="0" smtClean="0"/>
              <a:t>Smart Cache</a:t>
            </a:r>
          </a:p>
          <a:p>
            <a:r>
              <a:rPr lang="zh-CN" altLang="en-US" sz="2400" kern="0" dirty="0" smtClean="0"/>
              <a:t>扩展指令集</a:t>
            </a:r>
            <a:endParaRPr lang="en-US" altLang="zh-CN" sz="2400" kern="0" dirty="0" smtClean="0"/>
          </a:p>
          <a:p>
            <a:r>
              <a:rPr lang="zh-CN" altLang="en-US" sz="2400" kern="0" dirty="0" smtClean="0"/>
              <a:t>超线程技术；多核技术</a:t>
            </a:r>
            <a:endParaRPr lang="en-US" altLang="zh-CN" sz="2400" kern="0" dirty="0" smtClean="0"/>
          </a:p>
          <a:p>
            <a:r>
              <a:rPr lang="zh-CN" altLang="en-US" sz="2400" kern="0" dirty="0" smtClean="0"/>
              <a:t>硬件虚拟化技术</a:t>
            </a:r>
            <a:endParaRPr lang="en-US" altLang="zh-CN" sz="2400" kern="0" dirty="0" smtClean="0"/>
          </a:p>
          <a:p>
            <a:r>
              <a:rPr lang="zh-CN" altLang="en-US" sz="2400" kern="0" dirty="0" smtClean="0"/>
              <a:t>集成的多通道存储控制器</a:t>
            </a:r>
            <a:endParaRPr lang="en-US" altLang="zh-CN" sz="2400" kern="0" dirty="0" smtClean="0"/>
          </a:p>
          <a:p>
            <a:r>
              <a:rPr lang="en-US" altLang="zh-CN" sz="2400" kern="0" dirty="0" smtClean="0"/>
              <a:t>QPI</a:t>
            </a:r>
          </a:p>
          <a:p>
            <a:r>
              <a:rPr lang="zh-CN" altLang="en-US" sz="2400" kern="0" dirty="0" smtClean="0"/>
              <a:t>集成的图形处理单元</a:t>
            </a:r>
            <a:endParaRPr lang="en-US" altLang="zh-CN" sz="2400" kern="0" dirty="0" smtClean="0"/>
          </a:p>
          <a:p>
            <a:r>
              <a:rPr lang="en-US" altLang="zh-CN" sz="2400" kern="0" dirty="0" smtClean="0"/>
              <a:t>Turbo Boost</a:t>
            </a:r>
          </a:p>
          <a:p>
            <a:r>
              <a:rPr lang="zh-CN" altLang="en-US" sz="2400" kern="0" dirty="0" smtClean="0"/>
              <a:t>环形内部总线</a:t>
            </a:r>
            <a:r>
              <a:rPr lang="en-US" altLang="zh-CN" sz="2400" kern="0" dirty="0" smtClean="0"/>
              <a:t/>
            </a:r>
            <a:br>
              <a:rPr lang="en-US" altLang="zh-CN" sz="2400" kern="0" dirty="0" smtClean="0"/>
            </a:br>
            <a:r>
              <a:rPr lang="zh-CN" altLang="en-US" sz="2400" kern="0" dirty="0" smtClean="0"/>
              <a:t>（第二代</a:t>
            </a:r>
            <a:r>
              <a:rPr lang="en-US" altLang="zh-CN" sz="2400" kern="0" dirty="0" smtClean="0"/>
              <a:t>Core i7</a:t>
            </a:r>
            <a:r>
              <a:rPr lang="zh-CN" altLang="en-US" sz="2400" kern="0" dirty="0" smtClean="0"/>
              <a:t>、</a:t>
            </a:r>
            <a:r>
              <a:rPr lang="en-US" altLang="zh-CN" sz="2400" kern="0" dirty="0" smtClean="0"/>
              <a:t>i5</a:t>
            </a:r>
            <a:r>
              <a:rPr lang="zh-CN" altLang="en-US" sz="2400" kern="0" dirty="0" smtClean="0"/>
              <a:t>、</a:t>
            </a:r>
            <a:r>
              <a:rPr lang="en-US" altLang="zh-CN" sz="2400" kern="0" dirty="0" smtClean="0"/>
              <a:t>i3</a:t>
            </a:r>
            <a:r>
              <a:rPr lang="zh-CN" altLang="en-US" sz="2400" kern="0" dirty="0" smtClean="0"/>
              <a:t>）</a:t>
            </a:r>
            <a:endParaRPr lang="en-US" altLang="zh-CN" sz="2400" kern="0" dirty="0" smtClean="0"/>
          </a:p>
          <a:p>
            <a:r>
              <a:rPr lang="en-US" altLang="zh-CN" sz="2400" kern="0" dirty="0" smtClean="0"/>
              <a:t>16</a:t>
            </a:r>
            <a:r>
              <a:rPr lang="zh-CN" altLang="en-US" sz="2400" kern="0" dirty="0" smtClean="0"/>
              <a:t>位</a:t>
            </a:r>
            <a:r>
              <a:rPr lang="zh-CN" altLang="en-US" sz="2400" kern="0" dirty="0" smtClean="0">
                <a:latin typeface="+mn-ea"/>
              </a:rPr>
              <a:t>→</a:t>
            </a:r>
            <a:r>
              <a:rPr lang="en-US" altLang="zh-CN" sz="2400" kern="0" dirty="0" smtClean="0"/>
              <a:t>32</a:t>
            </a:r>
            <a:r>
              <a:rPr lang="zh-CN" altLang="en-US" sz="2400" kern="0" dirty="0" smtClean="0"/>
              <a:t>位</a:t>
            </a:r>
            <a:r>
              <a:rPr lang="zh-CN" altLang="en-US" sz="2400" kern="0" dirty="0">
                <a:latin typeface="+mn-ea"/>
              </a:rPr>
              <a:t>→</a:t>
            </a:r>
            <a:r>
              <a:rPr lang="en-US" altLang="zh-CN" sz="2400" kern="0" dirty="0" smtClean="0"/>
              <a:t>64</a:t>
            </a:r>
            <a:r>
              <a:rPr lang="zh-CN" altLang="en-US" sz="2400" kern="0" dirty="0" smtClean="0"/>
              <a:t>位</a:t>
            </a:r>
            <a:endParaRPr lang="en-US" altLang="zh-CN" sz="2400" kern="0" dirty="0" smtClean="0"/>
          </a:p>
          <a:p>
            <a:r>
              <a:rPr lang="zh-CN" altLang="en-US" sz="2400" kern="0" dirty="0"/>
              <a:t>制造</a:t>
            </a:r>
            <a:r>
              <a:rPr lang="zh-CN" altLang="en-US" sz="2400" kern="0" dirty="0" smtClean="0"/>
              <a:t>工艺：</a:t>
            </a:r>
            <a:r>
              <a:rPr lang="en-US" altLang="zh-CN" sz="2400" kern="0" dirty="0" smtClean="0"/>
              <a:t>65nm</a:t>
            </a:r>
            <a:r>
              <a:rPr lang="zh-CN" altLang="en-US" sz="2400" kern="0" dirty="0" smtClean="0">
                <a:latin typeface="+mn-ea"/>
              </a:rPr>
              <a:t>→</a:t>
            </a:r>
            <a:r>
              <a:rPr lang="en-US" altLang="zh-CN" sz="2400" kern="0" dirty="0" smtClean="0"/>
              <a:t>45nm</a:t>
            </a:r>
            <a:r>
              <a:rPr lang="zh-CN" altLang="en-US" sz="2400" kern="0" dirty="0" smtClean="0">
                <a:latin typeface="+mn-ea"/>
              </a:rPr>
              <a:t>→ </a:t>
            </a:r>
            <a:r>
              <a:rPr lang="en-US" altLang="zh-CN" sz="2400" kern="0" dirty="0" smtClean="0"/>
              <a:t>32nm</a:t>
            </a:r>
            <a:r>
              <a:rPr lang="zh-CN" altLang="en-US" sz="2400" kern="0" dirty="0" smtClean="0">
                <a:latin typeface="+mn-ea"/>
              </a:rPr>
              <a:t>→</a:t>
            </a:r>
            <a:r>
              <a:rPr lang="en-US" altLang="zh-CN" sz="2400" kern="0" dirty="0" smtClean="0"/>
              <a:t>22nm</a:t>
            </a:r>
            <a:r>
              <a:rPr lang="zh-CN" altLang="en-US" sz="2400" kern="0" dirty="0" smtClean="0">
                <a:latin typeface="+mn-ea"/>
              </a:rPr>
              <a:t>→</a:t>
            </a:r>
            <a:r>
              <a:rPr lang="en-US" altLang="zh-CN" sz="2400" kern="0" dirty="0" smtClean="0"/>
              <a:t>14nm</a:t>
            </a:r>
            <a:endParaRPr lang="zh-CN" altLang="en-US" sz="2400" kern="0" dirty="0"/>
          </a:p>
        </p:txBody>
      </p:sp>
    </p:spTree>
    <p:extLst>
      <p:ext uri="{BB962C8B-B14F-4D97-AF65-F5344CB8AC3E}">
        <p14:creationId xmlns:p14="http://schemas.microsoft.com/office/powerpoint/2010/main" val="79861407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a:spLocks noGrp="1" noChangeArrowheads="1"/>
          </p:cNvSpPr>
          <p:nvPr>
            <p:ph type="subTitle" idx="1"/>
          </p:nvPr>
        </p:nvSpPr>
        <p:spPr>
          <a:xfrm>
            <a:off x="1763713" y="1700213"/>
            <a:ext cx="7235825" cy="2592387"/>
          </a:xfrm>
          <a:noFill/>
          <a:ln/>
        </p:spPr>
        <p:txBody>
          <a:bodyPr anchor="ctr"/>
          <a:lstStyle/>
          <a:p>
            <a:pPr algn="r">
              <a:spcBef>
                <a:spcPct val="0"/>
              </a:spcBef>
              <a:buClrTx/>
              <a:buSzTx/>
              <a:buFontTx/>
              <a:buNone/>
            </a:pPr>
            <a:r>
              <a:rPr lang="zh-CN" altLang="en-US" sz="3600" b="0" dirty="0">
                <a:solidFill>
                  <a:srgbClr val="FFFFFF"/>
                </a:solidFill>
                <a:latin typeface="+mj-lt"/>
                <a:ea typeface="黑体" panose="02010609060101010101" pitchFamily="49" charset="-122"/>
              </a:rPr>
              <a:t>微机原理及接口技术</a:t>
            </a:r>
            <a:endParaRPr lang="zh-CN" altLang="en-US" sz="4400" b="0" dirty="0">
              <a:solidFill>
                <a:srgbClr val="FFFFFF"/>
              </a:solidFill>
              <a:latin typeface="+mj-lt"/>
              <a:ea typeface="黑体" panose="02010609060101010101" pitchFamily="49" charset="-122"/>
            </a:endParaRPr>
          </a:p>
          <a:p>
            <a:pPr algn="r">
              <a:spcBef>
                <a:spcPct val="0"/>
              </a:spcBef>
              <a:buClrTx/>
              <a:buSzTx/>
            </a:pPr>
            <a:r>
              <a:rPr lang="zh-CN" altLang="en-US" sz="4000" b="0" dirty="0">
                <a:solidFill>
                  <a:srgbClr val="FFFFFF"/>
                </a:solidFill>
                <a:latin typeface="+mj-lt"/>
                <a:ea typeface="黑体" panose="02010609060101010101" pitchFamily="49" charset="-122"/>
              </a:rPr>
              <a:t>第</a:t>
            </a:r>
            <a:r>
              <a:rPr lang="en-US" altLang="zh-CN" sz="7200" b="0" dirty="0">
                <a:solidFill>
                  <a:srgbClr val="FFFFFF"/>
                </a:solidFill>
                <a:latin typeface="+mj-lt"/>
                <a:ea typeface="黑体" panose="02010609060101010101" pitchFamily="49" charset="-122"/>
              </a:rPr>
              <a:t>2</a:t>
            </a:r>
            <a:r>
              <a:rPr lang="zh-CN" altLang="en-US" sz="4000" b="0" dirty="0" smtClean="0">
                <a:solidFill>
                  <a:srgbClr val="FFFFFF"/>
                </a:solidFill>
                <a:latin typeface="+mj-lt"/>
                <a:ea typeface="黑体" panose="02010609060101010101" pitchFamily="49" charset="-122"/>
              </a:rPr>
              <a:t>章  </a:t>
            </a:r>
            <a:r>
              <a:rPr lang="en-US" altLang="zh-CN" sz="4000" b="0" dirty="0" smtClean="0">
                <a:solidFill>
                  <a:srgbClr val="FFFFFF"/>
                </a:solidFill>
                <a:latin typeface="+mn-lt"/>
                <a:ea typeface="黑体" panose="02010609060101010101" pitchFamily="49" charset="-122"/>
              </a:rPr>
              <a:t>Intel</a:t>
            </a:r>
            <a:r>
              <a:rPr lang="zh-CN" altLang="en-US" sz="4000" b="0" dirty="0">
                <a:solidFill>
                  <a:srgbClr val="FFFFFF"/>
                </a:solidFill>
                <a:latin typeface="+mj-lt"/>
                <a:ea typeface="黑体" panose="02010609060101010101" pitchFamily="49" charset="-122"/>
              </a:rPr>
              <a:t>单核</a:t>
            </a:r>
            <a:r>
              <a:rPr lang="en-US" altLang="zh-CN" sz="4000" b="0" dirty="0">
                <a:solidFill>
                  <a:srgbClr val="FFFFFF"/>
                </a:solidFill>
                <a:latin typeface="+mj-lt"/>
                <a:ea typeface="黑体" panose="02010609060101010101" pitchFamily="49" charset="-122"/>
              </a:rPr>
              <a:t>/</a:t>
            </a:r>
            <a:r>
              <a:rPr lang="zh-CN" altLang="en-US" sz="4000" b="0" dirty="0">
                <a:solidFill>
                  <a:srgbClr val="FFFFFF"/>
                </a:solidFill>
                <a:latin typeface="+mj-lt"/>
                <a:ea typeface="黑体" panose="02010609060101010101" pitchFamily="49" charset="-122"/>
              </a:rPr>
              <a:t>多核处理器</a:t>
            </a:r>
          </a:p>
        </p:txBody>
      </p:sp>
      <p:sp>
        <p:nvSpPr>
          <p:cNvPr id="670723" name="Rectangle 3"/>
          <p:cNvSpPr>
            <a:spLocks noChangeArrowheads="1"/>
          </p:cNvSpPr>
          <p:nvPr/>
        </p:nvSpPr>
        <p:spPr bwMode="auto">
          <a:xfrm>
            <a:off x="323410" y="4437140"/>
            <a:ext cx="8641203" cy="649287"/>
          </a:xfrm>
          <a:prstGeom prst="rect">
            <a:avLst/>
          </a:prstGeom>
          <a:noFill/>
          <a:ln w="9525">
            <a:noFill/>
            <a:miter lim="800000"/>
            <a:headEnd/>
            <a:tailEnd/>
          </a:ln>
          <a:effectLst/>
        </p:spPr>
        <p:txBody>
          <a:bodyPr/>
          <a:lstStyle/>
          <a:p>
            <a:pPr algn="r">
              <a:spcBef>
                <a:spcPct val="20000"/>
              </a:spcBef>
              <a:buClr>
                <a:srgbClr val="00007D"/>
              </a:buClr>
              <a:buSzPct val="75000"/>
              <a:buFont typeface="Wingdings" pitchFamily="2" charset="2"/>
              <a:buNone/>
            </a:pPr>
            <a:r>
              <a:rPr lang="en-US" altLang="zh-CN" sz="3600" b="1" dirty="0" smtClean="0">
                <a:solidFill>
                  <a:srgbClr val="000000"/>
                </a:solidFill>
                <a:latin typeface="Times New Roman"/>
                <a:ea typeface="楷体" panose="02010609060101010101" pitchFamily="49" charset="-122"/>
              </a:rPr>
              <a:t>2.3  </a:t>
            </a:r>
            <a:r>
              <a:rPr lang="zh-CN" altLang="en-US" sz="3600" b="1" dirty="0" smtClean="0">
                <a:solidFill>
                  <a:srgbClr val="000000"/>
                </a:solidFill>
                <a:latin typeface="Times New Roman"/>
                <a:ea typeface="楷体" panose="02010609060101010101" pitchFamily="49" charset="-122"/>
              </a:rPr>
              <a:t>多</a:t>
            </a:r>
            <a:r>
              <a:rPr lang="zh-CN" altLang="en-US" sz="3600" b="1" dirty="0">
                <a:solidFill>
                  <a:srgbClr val="000000"/>
                </a:solidFill>
                <a:latin typeface="Times New Roman"/>
                <a:ea typeface="楷体" panose="02010609060101010101" pitchFamily="49" charset="-122"/>
              </a:rPr>
              <a:t>核处理器</a:t>
            </a:r>
            <a:r>
              <a:rPr lang="zh-CN" altLang="en-US" sz="3600" b="1" dirty="0" smtClean="0">
                <a:solidFill>
                  <a:srgbClr val="000000"/>
                </a:solidFill>
                <a:latin typeface="Times New Roman"/>
                <a:ea typeface="楷体" panose="02010609060101010101" pitchFamily="49" charset="-122"/>
              </a:rPr>
              <a:t>（</a:t>
            </a:r>
            <a:r>
              <a:rPr lang="en-US" altLang="zh-CN" sz="3600" b="1" dirty="0" smtClean="0">
                <a:solidFill>
                  <a:srgbClr val="000000"/>
                </a:solidFill>
                <a:latin typeface="Times New Roman"/>
                <a:ea typeface="楷体" panose="02010609060101010101" pitchFamily="49" charset="-122"/>
              </a:rPr>
              <a:t>Intel Core </a:t>
            </a:r>
            <a:r>
              <a:rPr lang="zh-CN" altLang="en-US" sz="3600" b="1" dirty="0" smtClean="0">
                <a:solidFill>
                  <a:srgbClr val="000000"/>
                </a:solidFill>
                <a:latin typeface="Times New Roman"/>
                <a:ea typeface="楷体" panose="02010609060101010101" pitchFamily="49" charset="-122"/>
              </a:rPr>
              <a:t>处理器</a:t>
            </a:r>
            <a:r>
              <a:rPr lang="zh-CN" altLang="en-US" sz="3600" b="1" dirty="0">
                <a:solidFill>
                  <a:srgbClr val="000000"/>
                </a:solidFill>
                <a:latin typeface="Times New Roman"/>
                <a:ea typeface="楷体" panose="02010609060101010101" pitchFamily="49" charset="-122"/>
              </a:rPr>
              <a:t>）</a:t>
            </a:r>
            <a:endParaRPr lang="en-US" altLang="zh-CN" sz="3600" b="1" dirty="0">
              <a:solidFill>
                <a:srgbClr val="000000"/>
              </a:solidFill>
              <a:latin typeface="Times New Roman"/>
              <a:ea typeface="楷体" panose="02010609060101010101" pitchFamily="49" charset="-122"/>
            </a:endParaRPr>
          </a:p>
        </p:txBody>
      </p:sp>
    </p:spTree>
    <p:extLst>
      <p:ext uri="{BB962C8B-B14F-4D97-AF65-F5344CB8AC3E}">
        <p14:creationId xmlns:p14="http://schemas.microsoft.com/office/powerpoint/2010/main" val="2142121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70722">
                                            <p:txEl>
                                              <p:pRg st="0" end="0"/>
                                            </p:txEl>
                                          </p:spTgt>
                                        </p:tgtEl>
                                        <p:attrNameLst>
                                          <p:attrName>style.visibility</p:attrName>
                                        </p:attrNameLst>
                                      </p:cBhvr>
                                      <p:to>
                                        <p:strVal val="visible"/>
                                      </p:to>
                                    </p:set>
                                    <p:anim calcmode="lin" valueType="num">
                                      <p:cBhvr additive="base">
                                        <p:cTn id="7" dur="500" fill="hold"/>
                                        <p:tgtEl>
                                          <p:spTgt spid="67072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7072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70722">
                                            <p:txEl>
                                              <p:pRg st="1" end="1"/>
                                            </p:txEl>
                                          </p:spTgt>
                                        </p:tgtEl>
                                        <p:attrNameLst>
                                          <p:attrName>style.visibility</p:attrName>
                                        </p:attrNameLst>
                                      </p:cBhvr>
                                      <p:to>
                                        <p:strVal val="visible"/>
                                      </p:to>
                                    </p:set>
                                    <p:anim calcmode="lin" valueType="num">
                                      <p:cBhvr additive="base">
                                        <p:cTn id="11" dur="500" fill="hold"/>
                                        <p:tgtEl>
                                          <p:spTgt spid="670722">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670722">
                                            <p:txEl>
                                              <p:pRg st="1" end="1"/>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670723"/>
                                        </p:tgtEl>
                                        <p:attrNameLst>
                                          <p:attrName>style.visibility</p:attrName>
                                        </p:attrNameLst>
                                      </p:cBhvr>
                                      <p:to>
                                        <p:strVal val="visible"/>
                                      </p:to>
                                    </p:set>
                                    <p:anim calcmode="lin" valueType="num">
                                      <p:cBhvr>
                                        <p:cTn id="16" dur="500" fill="hold"/>
                                        <p:tgtEl>
                                          <p:spTgt spid="670723"/>
                                        </p:tgtEl>
                                        <p:attrNameLst>
                                          <p:attrName>ppt_w</p:attrName>
                                        </p:attrNameLst>
                                      </p:cBhvr>
                                      <p:tavLst>
                                        <p:tav tm="0">
                                          <p:val>
                                            <p:fltVal val="0"/>
                                          </p:val>
                                        </p:tav>
                                        <p:tav tm="100000">
                                          <p:val>
                                            <p:strVal val="#ppt_w"/>
                                          </p:val>
                                        </p:tav>
                                      </p:tavLst>
                                    </p:anim>
                                    <p:anim calcmode="lin" valueType="num">
                                      <p:cBhvr>
                                        <p:cTn id="17" dur="500" fill="hold"/>
                                        <p:tgtEl>
                                          <p:spTgt spid="670723"/>
                                        </p:tgtEl>
                                        <p:attrNameLst>
                                          <p:attrName>ppt_h</p:attrName>
                                        </p:attrNameLst>
                                      </p:cBhvr>
                                      <p:tavLst>
                                        <p:tav tm="0">
                                          <p:val>
                                            <p:fltVal val="0"/>
                                          </p:val>
                                        </p:tav>
                                        <p:tav tm="100000">
                                          <p:val>
                                            <p:strVal val="#ppt_h"/>
                                          </p:val>
                                        </p:tav>
                                      </p:tavLst>
                                    </p:anim>
                                    <p:animEffect transition="in" filter="fade">
                                      <p:cBhvr>
                                        <p:cTn id="18" dur="500"/>
                                        <p:tgtEl>
                                          <p:spTgt spid="670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a:xfrm>
            <a:off x="323850" y="333375"/>
            <a:ext cx="8351838" cy="542925"/>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a:t>
            </a:r>
            <a:r>
              <a:rPr lang="zh-CN" altLang="en-US" sz="2800" b="1" dirty="0">
                <a:solidFill>
                  <a:srgbClr val="00007D"/>
                </a:solidFill>
                <a:ea typeface="黑体" pitchFamily="2" charset="-122"/>
              </a:rPr>
              <a:t>      </a:t>
            </a:r>
            <a:r>
              <a:rPr lang="en-US" altLang="zh-CN" sz="2800" b="1" dirty="0">
                <a:solidFill>
                  <a:srgbClr val="006600"/>
                </a:solidFill>
                <a:ea typeface="黑体" pitchFamily="2" charset="-122"/>
              </a:rPr>
              <a:t>2.1.2 8086</a:t>
            </a:r>
            <a:r>
              <a:rPr lang="zh-CN" altLang="en-US" sz="2800" b="1" dirty="0">
                <a:solidFill>
                  <a:srgbClr val="006600"/>
                </a:solidFill>
                <a:ea typeface="黑体" pitchFamily="2" charset="-122"/>
              </a:rPr>
              <a:t>处理器体系结构</a:t>
            </a:r>
            <a:endParaRPr lang="zh-CN" altLang="en-US" sz="2400" b="1" dirty="0">
              <a:solidFill>
                <a:srgbClr val="006600"/>
              </a:solidFill>
              <a:ea typeface="黑体" pitchFamily="2" charset="-122"/>
            </a:endParaRPr>
          </a:p>
        </p:txBody>
      </p:sp>
      <p:sp>
        <p:nvSpPr>
          <p:cNvPr id="713733" name="Rectangle 5"/>
          <p:cNvSpPr>
            <a:spLocks noGrp="1" noChangeArrowheads="1"/>
          </p:cNvSpPr>
          <p:nvPr>
            <p:ph idx="1"/>
          </p:nvPr>
        </p:nvSpPr>
        <p:spPr>
          <a:xfrm>
            <a:off x="277813" y="1412875"/>
            <a:ext cx="8686800" cy="4248150"/>
          </a:xfrm>
          <a:noFill/>
          <a:ln/>
        </p:spPr>
        <p:txBody>
          <a:bodyPr/>
          <a:lstStyle/>
          <a:p>
            <a:pPr marL="444500" indent="-444500">
              <a:buSzTx/>
              <a:buFont typeface="Wingdings" pitchFamily="2" charset="2"/>
              <a:buAutoNum type="arabicPeriod"/>
            </a:pPr>
            <a:r>
              <a:rPr lang="zh-CN" altLang="en-US" sz="2800" b="1" dirty="0">
                <a:latin typeface="Times New Roman" pitchFamily="18" charset="0"/>
              </a:rPr>
              <a:t>总线接口单元</a:t>
            </a:r>
            <a:r>
              <a:rPr lang="en-US" altLang="zh-CN" sz="2800" b="1" dirty="0">
                <a:solidFill>
                  <a:srgbClr val="FF0000"/>
                </a:solidFill>
                <a:latin typeface="Times New Roman" pitchFamily="18" charset="0"/>
              </a:rPr>
              <a:t>BIU</a:t>
            </a:r>
            <a:r>
              <a:rPr lang="zh-CN" altLang="en-US" sz="2800" b="1" dirty="0">
                <a:latin typeface="Times New Roman" pitchFamily="18" charset="0"/>
              </a:rPr>
              <a:t>（</a:t>
            </a:r>
            <a:r>
              <a:rPr lang="en-US" altLang="zh-CN" sz="2800" b="1" dirty="0">
                <a:latin typeface="Times New Roman" pitchFamily="18" charset="0"/>
              </a:rPr>
              <a:t>Bus Interface Unit</a:t>
            </a:r>
            <a:r>
              <a:rPr lang="zh-CN" altLang="en-US" sz="2800" b="1" dirty="0">
                <a:latin typeface="Times New Roman" pitchFamily="18" charset="0"/>
              </a:rPr>
              <a:t>）</a:t>
            </a:r>
            <a:br>
              <a:rPr lang="zh-CN" altLang="en-US" sz="2800" b="1" dirty="0">
                <a:latin typeface="Times New Roman" pitchFamily="18" charset="0"/>
              </a:rPr>
            </a:br>
            <a:r>
              <a:rPr lang="zh-CN" altLang="en-US" sz="2800" b="1" dirty="0">
                <a:latin typeface="Times New Roman" pitchFamily="18" charset="0"/>
              </a:rPr>
              <a:t>负责与存储器、</a:t>
            </a:r>
            <a:r>
              <a:rPr lang="en-US" altLang="zh-CN" sz="2800" b="1" dirty="0">
                <a:latin typeface="Times New Roman" pitchFamily="18" charset="0"/>
              </a:rPr>
              <a:t>I/O</a:t>
            </a:r>
            <a:r>
              <a:rPr lang="zh-CN" altLang="en-US" sz="2800" b="1" dirty="0">
                <a:latin typeface="Times New Roman" pitchFamily="18" charset="0"/>
              </a:rPr>
              <a:t>接口传递数据，具体完成：</a:t>
            </a:r>
          </a:p>
          <a:p>
            <a:pPr marL="1071563" lvl="1" indent="-447675">
              <a:buClr>
                <a:srgbClr val="008000"/>
              </a:buClr>
              <a:buSzTx/>
              <a:buFont typeface="Wingdings" pitchFamily="2" charset="2"/>
              <a:buAutoNum type="circleNumDbPlain"/>
            </a:pPr>
            <a:r>
              <a:rPr lang="zh-CN" altLang="en-US" b="1" dirty="0">
                <a:solidFill>
                  <a:srgbClr val="008000"/>
                </a:solidFill>
                <a:latin typeface="Times New Roman" pitchFamily="18" charset="0"/>
              </a:rPr>
              <a:t>从内存取指令，送到指令队列</a:t>
            </a:r>
          </a:p>
          <a:p>
            <a:pPr marL="1071563" lvl="1" indent="-447675">
              <a:buClr>
                <a:srgbClr val="008000"/>
              </a:buClr>
              <a:buSzTx/>
              <a:buFont typeface="Wingdings" pitchFamily="2" charset="2"/>
              <a:buAutoNum type="circleNumDbPlain"/>
            </a:pPr>
            <a:r>
              <a:rPr lang="zh-CN" altLang="en-US" b="1" dirty="0">
                <a:solidFill>
                  <a:srgbClr val="008000"/>
                </a:solidFill>
                <a:latin typeface="Times New Roman" pitchFamily="18" charset="0"/>
              </a:rPr>
              <a:t>配合</a:t>
            </a:r>
            <a:r>
              <a:rPr lang="en-US" altLang="zh-CN" b="1" dirty="0">
                <a:solidFill>
                  <a:srgbClr val="008000"/>
                </a:solidFill>
                <a:latin typeface="Times New Roman" pitchFamily="18" charset="0"/>
              </a:rPr>
              <a:t>EU</a:t>
            </a:r>
            <a:r>
              <a:rPr lang="zh-CN" altLang="en-US" b="1" dirty="0">
                <a:solidFill>
                  <a:srgbClr val="008000"/>
                </a:solidFill>
                <a:latin typeface="Times New Roman" pitchFamily="18" charset="0"/>
              </a:rPr>
              <a:t>从指定的内存单元或</a:t>
            </a:r>
            <a:r>
              <a:rPr lang="en-US" altLang="zh-CN" b="1" dirty="0">
                <a:solidFill>
                  <a:srgbClr val="008000"/>
                </a:solidFill>
                <a:latin typeface="Times New Roman" pitchFamily="18" charset="0"/>
              </a:rPr>
              <a:t>IO</a:t>
            </a:r>
            <a:r>
              <a:rPr lang="zh-CN" altLang="en-US" b="1" dirty="0">
                <a:solidFill>
                  <a:srgbClr val="008000"/>
                </a:solidFill>
                <a:latin typeface="Times New Roman" pitchFamily="18" charset="0"/>
              </a:rPr>
              <a:t>端口取数据</a:t>
            </a:r>
          </a:p>
          <a:p>
            <a:pPr marL="1071563" lvl="1" indent="-447675">
              <a:buClr>
                <a:srgbClr val="008000"/>
              </a:buClr>
              <a:buSzTx/>
              <a:buFont typeface="Wingdings" pitchFamily="2" charset="2"/>
              <a:buAutoNum type="circleNumDbPlain"/>
            </a:pPr>
            <a:r>
              <a:rPr lang="zh-CN" altLang="en-US" b="1" dirty="0">
                <a:solidFill>
                  <a:srgbClr val="008000"/>
                </a:solidFill>
                <a:latin typeface="Times New Roman" pitchFamily="18" charset="0"/>
              </a:rPr>
              <a:t>将</a:t>
            </a:r>
            <a:r>
              <a:rPr lang="en-US" altLang="zh-CN" b="1" dirty="0">
                <a:solidFill>
                  <a:srgbClr val="008000"/>
                </a:solidFill>
                <a:latin typeface="Times New Roman" pitchFamily="18" charset="0"/>
              </a:rPr>
              <a:t>EU</a:t>
            </a:r>
            <a:r>
              <a:rPr lang="zh-CN" altLang="en-US" b="1" dirty="0">
                <a:solidFill>
                  <a:srgbClr val="008000"/>
                </a:solidFill>
                <a:latin typeface="Times New Roman" pitchFamily="18" charset="0"/>
              </a:rPr>
              <a:t>的操作结果送到指定的内存单元或</a:t>
            </a:r>
            <a:r>
              <a:rPr lang="en-US" altLang="zh-CN" b="1" dirty="0">
                <a:solidFill>
                  <a:srgbClr val="008000"/>
                </a:solidFill>
                <a:latin typeface="Times New Roman" pitchFamily="18" charset="0"/>
              </a:rPr>
              <a:t>IO</a:t>
            </a:r>
            <a:r>
              <a:rPr lang="zh-CN" altLang="en-US" b="1" dirty="0">
                <a:solidFill>
                  <a:srgbClr val="008000"/>
                </a:solidFill>
                <a:latin typeface="Times New Roman" pitchFamily="18" charset="0"/>
              </a:rPr>
              <a:t>端口</a:t>
            </a:r>
          </a:p>
          <a:p>
            <a:pPr marL="444500" indent="-444500">
              <a:buSzTx/>
              <a:buFont typeface="Wingdings" pitchFamily="2" charset="2"/>
              <a:buAutoNum type="arabicPeriod"/>
            </a:pPr>
            <a:r>
              <a:rPr lang="zh-CN" altLang="en-US" sz="2800" b="1" dirty="0">
                <a:latin typeface="Times New Roman" pitchFamily="18" charset="0"/>
              </a:rPr>
              <a:t>执行单元</a:t>
            </a:r>
            <a:r>
              <a:rPr lang="en-US" altLang="zh-CN" sz="2800" b="1" dirty="0">
                <a:solidFill>
                  <a:srgbClr val="FF0000"/>
                </a:solidFill>
                <a:latin typeface="Times New Roman" pitchFamily="18" charset="0"/>
              </a:rPr>
              <a:t>EU</a:t>
            </a:r>
            <a:r>
              <a:rPr lang="zh-CN" altLang="en-US" sz="2800" b="1" dirty="0">
                <a:latin typeface="Times New Roman" pitchFamily="18" charset="0"/>
              </a:rPr>
              <a:t>（</a:t>
            </a:r>
            <a:r>
              <a:rPr lang="en-US" altLang="zh-CN" sz="2800" b="1" dirty="0">
                <a:latin typeface="Times New Roman" pitchFamily="18" charset="0"/>
              </a:rPr>
              <a:t>Execute Unit</a:t>
            </a:r>
            <a:r>
              <a:rPr lang="zh-CN" altLang="en-US" sz="2800" b="1" dirty="0">
                <a:latin typeface="Times New Roman" pitchFamily="18" charset="0"/>
              </a:rPr>
              <a:t>）</a:t>
            </a:r>
            <a:br>
              <a:rPr lang="zh-CN" altLang="en-US" sz="2800" b="1" dirty="0">
                <a:latin typeface="Times New Roman" pitchFamily="18" charset="0"/>
              </a:rPr>
            </a:br>
            <a:r>
              <a:rPr lang="zh-CN" altLang="en-US" sz="2800" b="1" dirty="0">
                <a:latin typeface="Times New Roman" pitchFamily="18" charset="0"/>
              </a:rPr>
              <a:t>负责</a:t>
            </a:r>
            <a:r>
              <a:rPr lang="zh-CN" altLang="en-US" sz="2800" b="1" dirty="0">
                <a:solidFill>
                  <a:srgbClr val="0000FF"/>
                </a:solidFill>
                <a:latin typeface="Times New Roman" pitchFamily="18" charset="0"/>
              </a:rPr>
              <a:t>指令的执行</a:t>
            </a:r>
            <a:r>
              <a:rPr lang="zh-CN" altLang="en-US" sz="2800" b="1" dirty="0">
                <a:latin typeface="Times New Roman" pitchFamily="18" charset="0"/>
              </a:rPr>
              <a:t>（算术、逻辑、移位运算，有效地址</a:t>
            </a:r>
            <a:r>
              <a:rPr lang="zh-CN" altLang="en-US" sz="2800" b="1" dirty="0" smtClean="0">
                <a:latin typeface="Times New Roman" pitchFamily="18" charset="0"/>
              </a:rPr>
              <a:t>计算，控制</a:t>
            </a:r>
            <a:r>
              <a:rPr lang="zh-CN" altLang="en-US" sz="2800" b="1" dirty="0">
                <a:latin typeface="Times New Roman" pitchFamily="18" charset="0"/>
              </a:rPr>
              <a:t>命令、</a:t>
            </a:r>
            <a:r>
              <a:rPr lang="en-US" altLang="zh-CN" sz="2800" b="1" dirty="0">
                <a:latin typeface="+mn-ea"/>
              </a:rPr>
              <a:t>……</a:t>
            </a:r>
            <a:r>
              <a:rPr lang="zh-CN" altLang="en-US" sz="2800" b="1" dirty="0">
                <a:latin typeface="Times New Roman" pitchFamily="18" charset="0"/>
              </a:rPr>
              <a:t>）</a:t>
            </a:r>
            <a:endParaRPr lang="en-US" altLang="zh-CN" b="1" dirty="0">
              <a:solidFill>
                <a:srgbClr val="008000"/>
              </a:solidFill>
              <a:latin typeface="Times New Roman" pitchFamily="18" charset="0"/>
            </a:endParaRPr>
          </a:p>
        </p:txBody>
      </p:sp>
      <p:sp>
        <p:nvSpPr>
          <p:cNvPr id="5" name="灯片编号占位符 4"/>
          <p:cNvSpPr>
            <a:spLocks noGrp="1"/>
          </p:cNvSpPr>
          <p:nvPr>
            <p:ph type="sldNum" sz="quarter" idx="11"/>
          </p:nvPr>
        </p:nvSpPr>
        <p:spPr/>
        <p:txBody>
          <a:bodyPr/>
          <a:lstStyle/>
          <a:p>
            <a:fld id="{18DD8505-083C-481C-99B8-E97590236FA5}" type="slidenum">
              <a:rPr lang="zh-CN" altLang="en-US"/>
              <a:pPr/>
              <a:t>7</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04800" y="374650"/>
            <a:ext cx="8686800" cy="533400"/>
          </a:xfrm>
        </p:spPr>
        <p:txBody>
          <a:bodyPr/>
          <a:lstStyle/>
          <a:p>
            <a:pPr eaLnBrk="1" hangingPunct="1"/>
            <a:r>
              <a:rPr lang="en-US" altLang="zh-CN" sz="3200" dirty="0" smtClean="0">
                <a:ea typeface="黑体" panose="02010609060101010101" pitchFamily="49" charset="-122"/>
              </a:rPr>
              <a:t>2.3 </a:t>
            </a:r>
            <a:r>
              <a:rPr lang="zh-CN" altLang="en-US" sz="3200" dirty="0" smtClean="0">
                <a:latin typeface="黑体" panose="02010609060101010101" pitchFamily="49" charset="-122"/>
                <a:ea typeface="黑体" panose="02010609060101010101" pitchFamily="49" charset="-122"/>
              </a:rPr>
              <a:t>多核处理器（</a:t>
            </a:r>
            <a:r>
              <a:rPr lang="en-US" altLang="zh-CN" sz="3200" dirty="0" smtClean="0">
                <a:latin typeface="+mn-lt"/>
              </a:rPr>
              <a:t>Intel Core </a:t>
            </a:r>
            <a:r>
              <a:rPr lang="zh-CN" altLang="en-US" sz="3200" dirty="0" smtClean="0">
                <a:latin typeface="黑体" panose="02010609060101010101" pitchFamily="49" charset="-122"/>
                <a:ea typeface="黑体" panose="02010609060101010101" pitchFamily="49" charset="-122"/>
              </a:rPr>
              <a:t>处理器）</a:t>
            </a:r>
            <a:endParaRPr lang="zh-CN" altLang="en-US" sz="3200" dirty="0" smtClean="0">
              <a:solidFill>
                <a:srgbClr val="006600"/>
              </a:solidFill>
              <a:latin typeface="黑体" panose="02010609060101010101" pitchFamily="49" charset="-122"/>
              <a:ea typeface="黑体" panose="02010609060101010101" pitchFamily="49" charset="-122"/>
            </a:endParaRPr>
          </a:p>
        </p:txBody>
      </p:sp>
      <p:sp>
        <p:nvSpPr>
          <p:cNvPr id="56324" name="Rectangle 3"/>
          <p:cNvSpPr>
            <a:spLocks noGrp="1" noChangeArrowheads="1"/>
          </p:cNvSpPr>
          <p:nvPr>
            <p:ph idx="1"/>
          </p:nvPr>
        </p:nvSpPr>
        <p:spPr>
          <a:xfrm>
            <a:off x="251400" y="1052670"/>
            <a:ext cx="8668190" cy="5562600"/>
          </a:xfrm>
        </p:spPr>
        <p:txBody>
          <a:bodyPr/>
          <a:lstStyle/>
          <a:p>
            <a:pPr>
              <a:defRPr/>
            </a:pPr>
            <a:r>
              <a:rPr lang="zh-CN" altLang="en-US" sz="2400" dirty="0" smtClean="0">
                <a:solidFill>
                  <a:srgbClr val="FF0000"/>
                </a:solidFill>
              </a:rPr>
              <a:t>多核技术</a:t>
            </a:r>
            <a:r>
              <a:rPr lang="zh-CN" altLang="en-US" sz="2400" dirty="0" smtClean="0"/>
              <a:t>是</a:t>
            </a:r>
            <a:r>
              <a:rPr lang="en-US" sz="2400" dirty="0" smtClean="0"/>
              <a:t>Intel IA-32</a:t>
            </a:r>
            <a:r>
              <a:rPr lang="zh-CN" altLang="en-US" sz="2400" dirty="0" smtClean="0"/>
              <a:t>和</a:t>
            </a:r>
            <a:r>
              <a:rPr lang="en-US" sz="2400" dirty="0" smtClean="0"/>
              <a:t>Intel 64</a:t>
            </a:r>
            <a:r>
              <a:rPr lang="zh-CN" altLang="en-US" sz="2400" dirty="0" smtClean="0"/>
              <a:t>架构处理器家族中</a:t>
            </a:r>
            <a:r>
              <a:rPr lang="zh-CN" altLang="en-US" sz="2400" dirty="0" smtClean="0">
                <a:solidFill>
                  <a:srgbClr val="C00000"/>
                </a:solidFill>
              </a:rPr>
              <a:t>硬件多线程</a:t>
            </a:r>
            <a:r>
              <a:rPr lang="zh-CN" altLang="en-US" sz="2400" dirty="0" smtClean="0"/>
              <a:t>（</a:t>
            </a:r>
            <a:r>
              <a:rPr lang="en-US" sz="2400" dirty="0" smtClean="0"/>
              <a:t>hardware multi-threading</a:t>
            </a:r>
            <a:r>
              <a:rPr lang="zh-CN" altLang="en-US" sz="2400" dirty="0" smtClean="0"/>
              <a:t>）功能的一种形式，它通过提供在一个物理封装中的两个或多个执行核（每个执行核即为一个单核</a:t>
            </a:r>
            <a:r>
              <a:rPr lang="en-US" sz="2400" dirty="0" smtClean="0"/>
              <a:t>CPU</a:t>
            </a:r>
            <a:r>
              <a:rPr lang="zh-CN" altLang="en-US" sz="2400" dirty="0" smtClean="0"/>
              <a:t>）来增强硬件多线程功能。</a:t>
            </a:r>
          </a:p>
          <a:p>
            <a:pPr>
              <a:defRPr/>
            </a:pPr>
            <a:r>
              <a:rPr lang="en-US" sz="2400" dirty="0" smtClean="0"/>
              <a:t>Intel Pentium</a:t>
            </a:r>
            <a:r>
              <a:rPr lang="zh-CN" altLang="en-US" sz="2400" dirty="0" smtClean="0"/>
              <a:t>处理器至尊（</a:t>
            </a:r>
            <a:r>
              <a:rPr lang="en-US" sz="2400" dirty="0" smtClean="0"/>
              <a:t>Extreme</a:t>
            </a:r>
            <a:r>
              <a:rPr lang="zh-CN" altLang="en-US" sz="2400" dirty="0" smtClean="0"/>
              <a:t>）版是</a:t>
            </a:r>
            <a:r>
              <a:rPr lang="en-US" sz="2400" dirty="0" smtClean="0"/>
              <a:t>IA-32</a:t>
            </a:r>
            <a:r>
              <a:rPr lang="zh-CN" altLang="en-US" sz="2400" dirty="0" smtClean="0"/>
              <a:t>处理器家族引入多核技术的</a:t>
            </a:r>
            <a:r>
              <a:rPr lang="zh-CN" altLang="en-US" sz="2400" dirty="0" smtClean="0">
                <a:solidFill>
                  <a:srgbClr val="D60093"/>
                </a:solidFill>
              </a:rPr>
              <a:t>第一个</a:t>
            </a:r>
            <a:r>
              <a:rPr lang="zh-CN" altLang="en-US" sz="2400" dirty="0" smtClean="0"/>
              <a:t>成员，双核心，支持</a:t>
            </a:r>
            <a:r>
              <a:rPr lang="en-US" sz="2400" dirty="0" smtClean="0"/>
              <a:t>HT</a:t>
            </a:r>
            <a:r>
              <a:rPr lang="zh-CN" altLang="en-US" sz="2400" dirty="0" smtClean="0"/>
              <a:t>技术（两个逻辑处理器，或</a:t>
            </a:r>
            <a:r>
              <a:rPr lang="en-US" altLang="zh-CN" sz="2400" dirty="0" smtClean="0"/>
              <a:t>2</a:t>
            </a:r>
            <a:r>
              <a:rPr lang="zh-CN" altLang="en-US" sz="2400" dirty="0" smtClean="0"/>
              <a:t>线程）。</a:t>
            </a:r>
            <a:endParaRPr lang="en-US" altLang="zh-CN" sz="2400" dirty="0" smtClean="0"/>
          </a:p>
          <a:p>
            <a:pPr>
              <a:defRPr/>
            </a:pPr>
            <a:r>
              <a:rPr lang="en-US" sz="2400" dirty="0" smtClean="0"/>
              <a:t>2006</a:t>
            </a:r>
            <a:r>
              <a:rPr lang="zh-CN" altLang="en-US" sz="2400" dirty="0" smtClean="0"/>
              <a:t>年推出的双核</a:t>
            </a:r>
            <a:r>
              <a:rPr lang="en-US" sz="2400" dirty="0" smtClean="0"/>
              <a:t>Intel Xeon</a:t>
            </a:r>
            <a:r>
              <a:rPr lang="zh-CN" altLang="en-US" sz="2400" dirty="0" smtClean="0"/>
              <a:t>（至强）处理器采用</a:t>
            </a:r>
            <a:r>
              <a:rPr lang="en-US" sz="2400" dirty="0" smtClean="0">
                <a:solidFill>
                  <a:srgbClr val="C00000"/>
                </a:solidFill>
              </a:rPr>
              <a:t>Core</a:t>
            </a:r>
            <a:r>
              <a:rPr lang="zh-CN" altLang="en-US" sz="2400" dirty="0" smtClean="0">
                <a:solidFill>
                  <a:srgbClr val="C00000"/>
                </a:solidFill>
              </a:rPr>
              <a:t>微架构</a:t>
            </a:r>
            <a:r>
              <a:rPr lang="zh-CN" altLang="en-US" sz="2400" dirty="0" smtClean="0"/>
              <a:t>，以多核、超线程技术为特征，并且支持多处理器（</a:t>
            </a:r>
            <a:r>
              <a:rPr lang="en-US" sz="2400" dirty="0" smtClean="0"/>
              <a:t>multi-processor</a:t>
            </a:r>
            <a:r>
              <a:rPr lang="zh-CN" altLang="en-US" sz="2400" dirty="0" smtClean="0"/>
              <a:t>）平台。</a:t>
            </a:r>
          </a:p>
          <a:p>
            <a:pPr>
              <a:defRPr/>
            </a:pPr>
            <a:r>
              <a:rPr lang="zh-CN" altLang="en-US" sz="2400" dirty="0" smtClean="0"/>
              <a:t>从</a:t>
            </a:r>
            <a:r>
              <a:rPr lang="en-US" sz="2400" dirty="0" smtClean="0"/>
              <a:t>2008</a:t>
            </a:r>
            <a:r>
              <a:rPr lang="zh-CN" altLang="en-US" sz="2400" dirty="0" smtClean="0"/>
              <a:t>年第一代</a:t>
            </a:r>
            <a:r>
              <a:rPr lang="en-US" sz="2400" dirty="0" smtClean="0"/>
              <a:t>Intel </a:t>
            </a:r>
            <a:r>
              <a:rPr lang="en-US" sz="2400" dirty="0" smtClean="0">
                <a:solidFill>
                  <a:srgbClr val="FF0000"/>
                </a:solidFill>
              </a:rPr>
              <a:t>Core i7</a:t>
            </a:r>
            <a:r>
              <a:rPr lang="zh-CN" altLang="en-US" sz="2400" dirty="0" smtClean="0"/>
              <a:t>以</a:t>
            </a:r>
            <a:r>
              <a:rPr lang="en-US" sz="2400" dirty="0" smtClean="0"/>
              <a:t>Nehalem</a:t>
            </a:r>
            <a:r>
              <a:rPr lang="zh-CN" altLang="en-US" sz="2400" dirty="0" smtClean="0"/>
              <a:t>微架构为基础取代</a:t>
            </a:r>
            <a:r>
              <a:rPr lang="en-US" sz="2400" dirty="0" smtClean="0"/>
              <a:t>Intel Core 2</a:t>
            </a:r>
            <a:r>
              <a:rPr lang="zh-CN" altLang="en-US" sz="2400" dirty="0" smtClean="0"/>
              <a:t>系列处理器开始，目前</a:t>
            </a:r>
            <a:r>
              <a:rPr lang="en-US" sz="2400" dirty="0" smtClean="0"/>
              <a:t>Intel Core </a:t>
            </a:r>
            <a:r>
              <a:rPr lang="en-US" altLang="zh-CN" sz="2400" dirty="0" err="1" smtClean="0"/>
              <a:t>i</a:t>
            </a:r>
            <a:r>
              <a:rPr lang="zh-CN" altLang="en-US" sz="2400" dirty="0" smtClean="0"/>
              <a:t>处理器已进入第五代。</a:t>
            </a:r>
          </a:p>
        </p:txBody>
      </p:sp>
      <p:sp>
        <p:nvSpPr>
          <p:cNvPr id="4915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6DB866E-8C5D-4CB8-BB92-5882F7D38D3A}" type="slidenum">
              <a:rPr lang="zh-CN" altLang="en-US">
                <a:solidFill>
                  <a:srgbClr val="000000"/>
                </a:solidFill>
                <a:latin typeface="Arial Black" panose="020B0A04020102020204" pitchFamily="34" charset="0"/>
              </a:rPr>
              <a:pPr eaLnBrk="1" hangingPunct="1"/>
              <a:t>70</a:t>
            </a:fld>
            <a:endParaRPr lang="en-US" altLang="zh-CN">
              <a:solidFill>
                <a:srgbClr val="000000"/>
              </a:solidFill>
              <a:latin typeface="Arial Black" panose="020B0A04020102020204" pitchFamily="34" charset="0"/>
            </a:endParaRPr>
          </a:p>
        </p:txBody>
      </p:sp>
    </p:spTree>
    <p:extLst>
      <p:ext uri="{BB962C8B-B14F-4D97-AF65-F5344CB8AC3E}">
        <p14:creationId xmlns:p14="http://schemas.microsoft.com/office/powerpoint/2010/main" val="35662514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3"/>
          <p:cNvSpPr>
            <a:spLocks noGrp="1" noChangeArrowheads="1"/>
          </p:cNvSpPr>
          <p:nvPr>
            <p:ph idx="1"/>
          </p:nvPr>
        </p:nvSpPr>
        <p:spPr>
          <a:xfrm>
            <a:off x="72010" y="980660"/>
            <a:ext cx="9036620" cy="5642990"/>
          </a:xfrm>
        </p:spPr>
        <p:txBody>
          <a:bodyPr/>
          <a:lstStyle/>
          <a:p>
            <a:pPr marL="355600" indent="-355600">
              <a:defRPr/>
            </a:pPr>
            <a:r>
              <a:rPr lang="en-US" dirty="0" smtClean="0">
                <a:solidFill>
                  <a:srgbClr val="FF0000"/>
                </a:solidFill>
                <a:cs typeface="Arial" pitchFamily="34" charset="0"/>
              </a:rPr>
              <a:t>Intel 64</a:t>
            </a:r>
            <a:r>
              <a:rPr lang="zh-CN" altLang="en-US" dirty="0" smtClean="0">
                <a:solidFill>
                  <a:srgbClr val="FF0000"/>
                </a:solidFill>
                <a:cs typeface="Arial" pitchFamily="34" charset="0"/>
              </a:rPr>
              <a:t>架构</a:t>
            </a:r>
            <a:r>
              <a:rPr lang="zh-CN" altLang="en-US" dirty="0" smtClean="0">
                <a:cs typeface="Arial" pitchFamily="34" charset="0"/>
              </a:rPr>
              <a:t>支持</a:t>
            </a:r>
            <a:r>
              <a:rPr lang="en-US" dirty="0" smtClean="0">
                <a:cs typeface="Arial" pitchFamily="34" charset="0"/>
              </a:rPr>
              <a:t>IA-32 Intel</a:t>
            </a:r>
            <a:r>
              <a:rPr lang="zh-CN" altLang="en-US" dirty="0" smtClean="0">
                <a:cs typeface="Arial" pitchFamily="34" charset="0"/>
              </a:rPr>
              <a:t>架构的几乎所有功能，并扩展支持在</a:t>
            </a:r>
            <a:r>
              <a:rPr lang="en-US" dirty="0" smtClean="0">
                <a:cs typeface="Arial" pitchFamily="34" charset="0"/>
              </a:rPr>
              <a:t>64</a:t>
            </a:r>
            <a:r>
              <a:rPr lang="zh-CN" altLang="en-US" dirty="0" smtClean="0">
                <a:cs typeface="Arial" pitchFamily="34" charset="0"/>
              </a:rPr>
              <a:t>位线性地址空间中运行</a:t>
            </a:r>
            <a:r>
              <a:rPr lang="en-US" dirty="0" smtClean="0">
                <a:cs typeface="Arial" pitchFamily="34" charset="0"/>
              </a:rPr>
              <a:t>64</a:t>
            </a:r>
            <a:r>
              <a:rPr lang="zh-CN" altLang="en-US" dirty="0" smtClean="0">
                <a:cs typeface="Arial" pitchFamily="34" charset="0"/>
              </a:rPr>
              <a:t>位操作系统和</a:t>
            </a:r>
            <a:r>
              <a:rPr lang="en-US" dirty="0" smtClean="0">
                <a:cs typeface="Arial" pitchFamily="34" charset="0"/>
              </a:rPr>
              <a:t>64</a:t>
            </a:r>
            <a:r>
              <a:rPr lang="zh-CN" altLang="en-US" dirty="0" smtClean="0">
                <a:cs typeface="Arial" pitchFamily="34" charset="0"/>
              </a:rPr>
              <a:t>位应用程序。</a:t>
            </a:r>
            <a:endParaRPr lang="en-US" altLang="zh-CN" dirty="0" smtClean="0">
              <a:cs typeface="Arial" pitchFamily="34" charset="0"/>
            </a:endParaRPr>
          </a:p>
          <a:p>
            <a:pPr marL="355600" indent="-355600">
              <a:defRPr/>
            </a:pPr>
            <a:r>
              <a:rPr lang="en-US" dirty="0" smtClean="0">
                <a:cs typeface="Arial" pitchFamily="34" charset="0"/>
              </a:rPr>
              <a:t>Intel 64</a:t>
            </a:r>
            <a:r>
              <a:rPr lang="zh-CN" altLang="en-US" dirty="0" smtClean="0">
                <a:cs typeface="Arial" pitchFamily="34" charset="0"/>
              </a:rPr>
              <a:t>架构提供了一种新的操作模式，称为</a:t>
            </a:r>
            <a:r>
              <a:rPr lang="en-US" dirty="0" smtClean="0">
                <a:solidFill>
                  <a:srgbClr val="FF6600"/>
                </a:solidFill>
                <a:cs typeface="Arial" pitchFamily="34" charset="0"/>
              </a:rPr>
              <a:t>IA-32e</a:t>
            </a:r>
            <a:r>
              <a:rPr lang="zh-CN" altLang="en-US" dirty="0" smtClean="0">
                <a:solidFill>
                  <a:srgbClr val="FF6600"/>
                </a:solidFill>
                <a:cs typeface="Arial" pitchFamily="34" charset="0"/>
              </a:rPr>
              <a:t>模式</a:t>
            </a:r>
            <a:r>
              <a:rPr lang="zh-CN" altLang="en-US" dirty="0" smtClean="0">
                <a:cs typeface="Arial" pitchFamily="34" charset="0"/>
              </a:rPr>
              <a:t>，并为软件增加</a:t>
            </a:r>
            <a:r>
              <a:rPr lang="zh-CN" altLang="en-US" dirty="0" smtClean="0">
                <a:solidFill>
                  <a:srgbClr val="0000FF"/>
                </a:solidFill>
                <a:cs typeface="Arial" pitchFamily="34" charset="0"/>
              </a:rPr>
              <a:t>线性地址空间</a:t>
            </a:r>
            <a:r>
              <a:rPr lang="zh-CN" altLang="en-US" dirty="0" smtClean="0">
                <a:cs typeface="Arial" pitchFamily="34" charset="0"/>
              </a:rPr>
              <a:t>到</a:t>
            </a:r>
            <a:r>
              <a:rPr lang="en-US" dirty="0" smtClean="0">
                <a:solidFill>
                  <a:srgbClr val="0000FF"/>
                </a:solidFill>
                <a:cs typeface="Arial" pitchFamily="34" charset="0"/>
              </a:rPr>
              <a:t>64</a:t>
            </a:r>
            <a:r>
              <a:rPr lang="zh-CN" altLang="en-US" dirty="0" smtClean="0">
                <a:solidFill>
                  <a:srgbClr val="0000FF"/>
                </a:solidFill>
                <a:cs typeface="Arial" pitchFamily="34" charset="0"/>
              </a:rPr>
              <a:t>位</a:t>
            </a:r>
            <a:r>
              <a:rPr lang="zh-CN" altLang="en-US" dirty="0" smtClean="0">
                <a:cs typeface="Arial" pitchFamily="34" charset="0"/>
              </a:rPr>
              <a:t>，支持</a:t>
            </a:r>
            <a:r>
              <a:rPr lang="zh-CN" altLang="en-US" dirty="0" smtClean="0">
                <a:solidFill>
                  <a:srgbClr val="0000FF"/>
                </a:solidFill>
                <a:cs typeface="Arial" pitchFamily="34" charset="0"/>
              </a:rPr>
              <a:t>物理地址空间</a:t>
            </a:r>
            <a:r>
              <a:rPr lang="zh-CN" altLang="en-US" dirty="0" smtClean="0">
                <a:cs typeface="Arial" pitchFamily="34" charset="0"/>
              </a:rPr>
              <a:t>高达</a:t>
            </a:r>
            <a:r>
              <a:rPr lang="en-US" dirty="0" smtClean="0">
                <a:solidFill>
                  <a:srgbClr val="0000FF"/>
                </a:solidFill>
                <a:cs typeface="Arial" pitchFamily="34" charset="0"/>
              </a:rPr>
              <a:t>40</a:t>
            </a:r>
            <a:r>
              <a:rPr lang="zh-CN" altLang="en-US" dirty="0" smtClean="0">
                <a:solidFill>
                  <a:srgbClr val="0000FF"/>
                </a:solidFill>
                <a:cs typeface="Arial" pitchFamily="34" charset="0"/>
              </a:rPr>
              <a:t>位</a:t>
            </a:r>
            <a:r>
              <a:rPr lang="zh-CN" altLang="en-US" dirty="0" smtClean="0">
                <a:cs typeface="Arial" pitchFamily="34" charset="0"/>
              </a:rPr>
              <a:t>。</a:t>
            </a:r>
          </a:p>
          <a:p>
            <a:pPr marL="355600" indent="-355600">
              <a:defRPr/>
            </a:pPr>
            <a:r>
              <a:rPr lang="en-US" dirty="0" smtClean="0">
                <a:solidFill>
                  <a:srgbClr val="FF6600"/>
                </a:solidFill>
                <a:cs typeface="Arial" pitchFamily="34" charset="0"/>
              </a:rPr>
              <a:t>IA-32e</a:t>
            </a:r>
            <a:r>
              <a:rPr lang="zh-CN" altLang="en-US" dirty="0" smtClean="0">
                <a:cs typeface="Arial" pitchFamily="34" charset="0"/>
              </a:rPr>
              <a:t>模式包括两个子模式：</a:t>
            </a:r>
            <a:endParaRPr lang="en-US" altLang="zh-CN" dirty="0" smtClean="0">
              <a:cs typeface="Arial" pitchFamily="34" charset="0"/>
            </a:endParaRPr>
          </a:p>
          <a:p>
            <a:pPr marL="1252538" lvl="1" indent="-896938">
              <a:buFont typeface="Wingdings" panose="05000000000000000000" pitchFamily="2" charset="2"/>
              <a:buNone/>
              <a:defRPr/>
            </a:pPr>
            <a:r>
              <a:rPr lang="zh-CN" altLang="en-US" dirty="0" smtClean="0">
                <a:cs typeface="Arial" pitchFamily="34" charset="0"/>
              </a:rPr>
              <a:t>（</a:t>
            </a:r>
            <a:r>
              <a:rPr lang="en-US" dirty="0" smtClean="0">
                <a:cs typeface="Arial" pitchFamily="34" charset="0"/>
              </a:rPr>
              <a:t>1</a:t>
            </a:r>
            <a:r>
              <a:rPr lang="zh-CN" altLang="en-US" dirty="0" smtClean="0">
                <a:cs typeface="Arial" pitchFamily="34" charset="0"/>
              </a:rPr>
              <a:t>）</a:t>
            </a:r>
            <a:r>
              <a:rPr lang="zh-CN" altLang="en-US" dirty="0" smtClean="0">
                <a:solidFill>
                  <a:srgbClr val="D60093"/>
                </a:solidFill>
                <a:cs typeface="Arial" pitchFamily="34" charset="0"/>
              </a:rPr>
              <a:t>兼容模式</a:t>
            </a:r>
            <a:r>
              <a:rPr lang="zh-CN" altLang="en-US" dirty="0" smtClean="0">
                <a:cs typeface="Arial" pitchFamily="34" charset="0"/>
              </a:rPr>
              <a:t>，允许</a:t>
            </a:r>
            <a:r>
              <a:rPr lang="en-US" dirty="0" smtClean="0">
                <a:cs typeface="Arial" pitchFamily="34" charset="0"/>
              </a:rPr>
              <a:t>64</a:t>
            </a:r>
            <a:r>
              <a:rPr lang="zh-CN" altLang="en-US" dirty="0" smtClean="0">
                <a:cs typeface="Arial" pitchFamily="34" charset="0"/>
              </a:rPr>
              <a:t>位操作系统运行大多数遗留的</a:t>
            </a:r>
            <a:r>
              <a:rPr lang="en-US" dirty="0" smtClean="0">
                <a:cs typeface="Arial" pitchFamily="34" charset="0"/>
              </a:rPr>
              <a:t>32</a:t>
            </a:r>
            <a:r>
              <a:rPr lang="zh-CN" altLang="en-US" dirty="0" smtClean="0">
                <a:cs typeface="Arial" pitchFamily="34" charset="0"/>
              </a:rPr>
              <a:t>位未经修改的软件；</a:t>
            </a:r>
            <a:endParaRPr lang="en-US" altLang="zh-CN" dirty="0" smtClean="0">
              <a:cs typeface="Arial" pitchFamily="34" charset="0"/>
            </a:endParaRPr>
          </a:p>
          <a:p>
            <a:pPr marL="1252538" lvl="1" indent="-896938">
              <a:buFont typeface="Wingdings" panose="05000000000000000000" pitchFamily="2" charset="2"/>
              <a:buNone/>
              <a:defRPr/>
            </a:pPr>
            <a:r>
              <a:rPr lang="zh-CN" altLang="en-US" dirty="0" smtClean="0">
                <a:cs typeface="Arial" pitchFamily="34" charset="0"/>
              </a:rPr>
              <a:t>（</a:t>
            </a:r>
            <a:r>
              <a:rPr lang="en-US" dirty="0" smtClean="0">
                <a:cs typeface="Arial" pitchFamily="34" charset="0"/>
              </a:rPr>
              <a:t>2</a:t>
            </a:r>
            <a:r>
              <a:rPr lang="zh-CN" altLang="en-US" dirty="0" smtClean="0">
                <a:cs typeface="Arial" pitchFamily="34" charset="0"/>
              </a:rPr>
              <a:t>）</a:t>
            </a:r>
            <a:r>
              <a:rPr lang="en-US" dirty="0" smtClean="0">
                <a:solidFill>
                  <a:srgbClr val="D60093"/>
                </a:solidFill>
                <a:cs typeface="Arial" pitchFamily="34" charset="0"/>
              </a:rPr>
              <a:t>64</a:t>
            </a:r>
            <a:r>
              <a:rPr lang="zh-CN" altLang="en-US" dirty="0" smtClean="0">
                <a:solidFill>
                  <a:srgbClr val="D60093"/>
                </a:solidFill>
                <a:cs typeface="Arial" pitchFamily="34" charset="0"/>
              </a:rPr>
              <a:t>位模式</a:t>
            </a:r>
            <a:r>
              <a:rPr lang="zh-CN" altLang="en-US" dirty="0" smtClean="0">
                <a:cs typeface="Arial" pitchFamily="34" charset="0"/>
              </a:rPr>
              <a:t>，</a:t>
            </a:r>
            <a:r>
              <a:rPr lang="zh-CN" altLang="en-US" dirty="0">
                <a:cs typeface="Arial" pitchFamily="34" charset="0"/>
              </a:rPr>
              <a:t>允许</a:t>
            </a:r>
            <a:r>
              <a:rPr lang="en-US" dirty="0" smtClean="0">
                <a:cs typeface="Arial" pitchFamily="34" charset="0"/>
              </a:rPr>
              <a:t>64</a:t>
            </a:r>
            <a:r>
              <a:rPr lang="zh-CN" altLang="en-US" dirty="0" smtClean="0">
                <a:cs typeface="Arial" pitchFamily="34" charset="0"/>
              </a:rPr>
              <a:t>位操作系统运行可访问</a:t>
            </a:r>
            <a:r>
              <a:rPr lang="en-US" dirty="0" smtClean="0">
                <a:cs typeface="Arial" pitchFamily="34" charset="0"/>
              </a:rPr>
              <a:t>64</a:t>
            </a:r>
            <a:r>
              <a:rPr lang="zh-CN" altLang="en-US" dirty="0" smtClean="0">
                <a:cs typeface="Arial" pitchFamily="34" charset="0"/>
              </a:rPr>
              <a:t>位线性地址空间的应用程序。</a:t>
            </a:r>
            <a:endParaRPr lang="zh-CN" altLang="en-US" sz="1800" dirty="0" smtClean="0">
              <a:cs typeface="Arial" pitchFamily="34" charset="0"/>
            </a:endParaRPr>
          </a:p>
        </p:txBody>
      </p:sp>
      <p:sp>
        <p:nvSpPr>
          <p:cNvPr id="5017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563F5A2-38C2-4A7A-857E-0B23D25A75A7}" type="slidenum">
              <a:rPr lang="zh-CN" altLang="en-US">
                <a:solidFill>
                  <a:srgbClr val="000000"/>
                </a:solidFill>
                <a:latin typeface="Arial Black" panose="020B0A04020102020204" pitchFamily="34" charset="0"/>
              </a:rPr>
              <a:pPr eaLnBrk="1" hangingPunct="1"/>
              <a:t>71</a:t>
            </a:fld>
            <a:endParaRPr lang="en-US" altLang="zh-CN">
              <a:solidFill>
                <a:srgbClr val="000000"/>
              </a:solidFill>
              <a:latin typeface="Arial Black" panose="020B0A04020102020204" pitchFamily="34" charset="0"/>
            </a:endParaRPr>
          </a:p>
        </p:txBody>
      </p:sp>
      <p:sp>
        <p:nvSpPr>
          <p:cNvPr id="13317" name="Rectangle 5"/>
          <p:cNvSpPr>
            <a:spLocks noChangeArrowheads="1"/>
          </p:cNvSpPr>
          <p:nvPr/>
        </p:nvSpPr>
        <p:spPr bwMode="auto">
          <a:xfrm>
            <a:off x="304800" y="374650"/>
            <a:ext cx="8686800" cy="533400"/>
          </a:xfrm>
          <a:prstGeom prst="rect">
            <a:avLst/>
          </a:prstGeom>
          <a:noFill/>
          <a:ln w="9525">
            <a:noFill/>
            <a:miter lim="800000"/>
            <a:headEnd/>
            <a:tailEnd/>
          </a:ln>
        </p:spPr>
        <p:txBody>
          <a:bodyPr anchor="ctr"/>
          <a:lstStyle/>
          <a:p>
            <a:pPr algn="l">
              <a:defRPr/>
            </a:pPr>
            <a:r>
              <a:rPr lang="en-US" sz="2800" b="1" dirty="0">
                <a:solidFill>
                  <a:srgbClr val="00007D"/>
                </a:solidFill>
                <a:latin typeface="Arial"/>
                <a:ea typeface="黑体" pitchFamily="2" charset="-122"/>
              </a:rPr>
              <a:t>2.3.1 Core i7</a:t>
            </a:r>
            <a:r>
              <a:rPr lang="zh-CN" altLang="en-US" sz="2800" b="1" dirty="0">
                <a:solidFill>
                  <a:srgbClr val="00007D"/>
                </a:solidFill>
                <a:latin typeface="Arial"/>
                <a:ea typeface="黑体" pitchFamily="2" charset="-122"/>
              </a:rPr>
              <a:t>处理器体系结构  </a:t>
            </a:r>
            <a:r>
              <a:rPr lang="en-US" altLang="zh-CN" sz="2400" b="1" dirty="0">
                <a:solidFill>
                  <a:srgbClr val="008000"/>
                </a:solidFill>
                <a:latin typeface="Arial"/>
                <a:ea typeface="黑体" pitchFamily="2" charset="-122"/>
              </a:rPr>
              <a:t>—— </a:t>
            </a:r>
            <a:r>
              <a:rPr lang="en-US" sz="2400" b="1" dirty="0">
                <a:solidFill>
                  <a:srgbClr val="008000"/>
                </a:solidFill>
                <a:latin typeface="Arial"/>
                <a:ea typeface="黑体" pitchFamily="2" charset="-122"/>
              </a:rPr>
              <a:t>Intel 64</a:t>
            </a:r>
            <a:r>
              <a:rPr lang="zh-CN" altLang="en-US" sz="2400" b="1" dirty="0">
                <a:solidFill>
                  <a:srgbClr val="008000"/>
                </a:solidFill>
                <a:latin typeface="Arial"/>
                <a:ea typeface="黑体" pitchFamily="2" charset="-122"/>
              </a:rPr>
              <a:t>架构</a:t>
            </a:r>
          </a:p>
        </p:txBody>
      </p:sp>
    </p:spTree>
    <p:extLst>
      <p:ext uri="{BB962C8B-B14F-4D97-AF65-F5344CB8AC3E}">
        <p14:creationId xmlns:p14="http://schemas.microsoft.com/office/powerpoint/2010/main" val="9135804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6" name="Rectangle 3"/>
          <p:cNvSpPr>
            <a:spLocks noGrp="1" noChangeArrowheads="1"/>
          </p:cNvSpPr>
          <p:nvPr>
            <p:ph idx="1"/>
          </p:nvPr>
        </p:nvSpPr>
        <p:spPr>
          <a:xfrm>
            <a:off x="72010" y="1052670"/>
            <a:ext cx="9036620" cy="5570980"/>
          </a:xfrm>
        </p:spPr>
        <p:txBody>
          <a:bodyPr/>
          <a:lstStyle/>
          <a:p>
            <a:pPr marL="355600" indent="-355600">
              <a:spcBef>
                <a:spcPts val="600"/>
              </a:spcBef>
              <a:defRPr/>
            </a:pPr>
            <a:r>
              <a:rPr lang="zh-CN" altLang="en-US" sz="2400" dirty="0" smtClean="0">
                <a:cs typeface="Arial" pitchFamily="34" charset="0"/>
              </a:rPr>
              <a:t>在</a:t>
            </a:r>
            <a:r>
              <a:rPr lang="en-US" sz="2400" dirty="0" smtClean="0">
                <a:cs typeface="Arial" pitchFamily="34" charset="0"/>
              </a:rPr>
              <a:t>Intel 64</a:t>
            </a:r>
            <a:r>
              <a:rPr lang="zh-CN" altLang="en-US" sz="2400" dirty="0" smtClean="0">
                <a:cs typeface="Arial" pitchFamily="34" charset="0"/>
              </a:rPr>
              <a:t>架构的</a:t>
            </a:r>
            <a:r>
              <a:rPr lang="en-US" sz="2400" dirty="0" smtClean="0">
                <a:solidFill>
                  <a:srgbClr val="D60093"/>
                </a:solidFill>
                <a:cs typeface="Arial" pitchFamily="34" charset="0"/>
              </a:rPr>
              <a:t>64</a:t>
            </a:r>
            <a:r>
              <a:rPr lang="zh-CN" altLang="en-US" sz="2400" dirty="0" smtClean="0">
                <a:solidFill>
                  <a:srgbClr val="D60093"/>
                </a:solidFill>
                <a:cs typeface="Arial" pitchFamily="34" charset="0"/>
              </a:rPr>
              <a:t>位模式</a:t>
            </a:r>
            <a:r>
              <a:rPr lang="zh-CN" altLang="en-US" sz="2400" dirty="0" smtClean="0">
                <a:cs typeface="Arial" pitchFamily="34" charset="0"/>
              </a:rPr>
              <a:t>（</a:t>
            </a:r>
            <a:r>
              <a:rPr lang="en-US" sz="2400" dirty="0" smtClean="0">
                <a:cs typeface="Arial" pitchFamily="34" charset="0"/>
              </a:rPr>
              <a:t>64-bit mode</a:t>
            </a:r>
            <a:r>
              <a:rPr lang="zh-CN" altLang="en-US" sz="2400" dirty="0" smtClean="0">
                <a:cs typeface="Arial" pitchFamily="34" charset="0"/>
              </a:rPr>
              <a:t>）中，软件可以</a:t>
            </a:r>
            <a:r>
              <a:rPr lang="zh-CN" altLang="en-US" sz="2400" dirty="0">
                <a:cs typeface="Arial" pitchFamily="34" charset="0"/>
              </a:rPr>
              <a:t>操作</a:t>
            </a:r>
            <a:r>
              <a:rPr lang="zh-CN" altLang="en-US" sz="2400" dirty="0" smtClean="0">
                <a:cs typeface="Arial" pitchFamily="34" charset="0"/>
              </a:rPr>
              <a:t>：</a:t>
            </a:r>
          </a:p>
          <a:p>
            <a:pPr marL="719138" lvl="1" indent="-363538">
              <a:spcBef>
                <a:spcPts val="600"/>
              </a:spcBef>
              <a:buClr>
                <a:srgbClr val="FF6600"/>
              </a:buClr>
              <a:buFont typeface="Wingdings" panose="05000000000000000000" pitchFamily="2" charset="2"/>
              <a:buChar char="p"/>
              <a:defRPr/>
            </a:pPr>
            <a:r>
              <a:rPr lang="en-US" sz="2400" dirty="0" smtClean="0">
                <a:cs typeface="Arial" pitchFamily="34" charset="0"/>
              </a:rPr>
              <a:t>64</a:t>
            </a:r>
            <a:r>
              <a:rPr lang="zh-CN" altLang="en-US" sz="2400" dirty="0" smtClean="0">
                <a:cs typeface="Arial" pitchFamily="34" charset="0"/>
              </a:rPr>
              <a:t>位平坦线性寻址；</a:t>
            </a:r>
          </a:p>
          <a:p>
            <a:pPr marL="719138" lvl="1" indent="-363538">
              <a:spcBef>
                <a:spcPts val="600"/>
              </a:spcBef>
              <a:buClr>
                <a:srgbClr val="FF6600"/>
              </a:buClr>
              <a:buFont typeface="Wingdings" panose="05000000000000000000" pitchFamily="2" charset="2"/>
              <a:buChar char="p"/>
              <a:defRPr/>
            </a:pPr>
            <a:r>
              <a:rPr lang="en-US" sz="2400" dirty="0" smtClean="0">
                <a:cs typeface="Arial" pitchFamily="34" charset="0"/>
              </a:rPr>
              <a:t>8</a:t>
            </a:r>
            <a:r>
              <a:rPr lang="zh-CN" altLang="en-US" sz="2400" dirty="0" smtClean="0">
                <a:cs typeface="Arial" pitchFamily="34" charset="0"/>
              </a:rPr>
              <a:t>个附加的通用寄存器（</a:t>
            </a:r>
            <a:r>
              <a:rPr lang="en-US" sz="2400" dirty="0" smtClean="0">
                <a:cs typeface="Arial" pitchFamily="34" charset="0"/>
              </a:rPr>
              <a:t>GPR</a:t>
            </a:r>
            <a:r>
              <a:rPr lang="zh-CN" altLang="en-US" sz="2400" dirty="0" smtClean="0">
                <a:cs typeface="Arial" pitchFamily="34" charset="0"/>
              </a:rPr>
              <a:t>）；</a:t>
            </a:r>
          </a:p>
          <a:p>
            <a:pPr marL="719138" lvl="1" indent="-363538">
              <a:spcBef>
                <a:spcPts val="600"/>
              </a:spcBef>
              <a:buClr>
                <a:srgbClr val="FF6600"/>
              </a:buClr>
              <a:buFont typeface="Wingdings" panose="05000000000000000000" pitchFamily="2" charset="2"/>
              <a:buChar char="p"/>
              <a:defRPr/>
            </a:pPr>
            <a:r>
              <a:rPr lang="en-US" sz="2400" dirty="0" smtClean="0">
                <a:cs typeface="Arial" pitchFamily="34" charset="0"/>
              </a:rPr>
              <a:t>8</a:t>
            </a:r>
            <a:r>
              <a:rPr lang="zh-CN" altLang="en-US" sz="2400" dirty="0" smtClean="0">
                <a:cs typeface="Arial" pitchFamily="34" charset="0"/>
              </a:rPr>
              <a:t>个附加的</a:t>
            </a:r>
            <a:r>
              <a:rPr lang="en-US" altLang="zh-CN" sz="2400" dirty="0">
                <a:cs typeface="Arial" pitchFamily="34" charset="0"/>
              </a:rPr>
              <a:t>XMM</a:t>
            </a:r>
            <a:r>
              <a:rPr lang="zh-CN" altLang="en-US" sz="2400" dirty="0" smtClean="0">
                <a:cs typeface="Arial" pitchFamily="34" charset="0"/>
              </a:rPr>
              <a:t>寄存器，用于流</a:t>
            </a:r>
            <a:r>
              <a:rPr lang="en-US" sz="2400" dirty="0" smtClean="0">
                <a:cs typeface="Arial" pitchFamily="34" charset="0"/>
              </a:rPr>
              <a:t>SIMD</a:t>
            </a:r>
            <a:r>
              <a:rPr lang="zh-CN" altLang="en-US" sz="2400" dirty="0" smtClean="0">
                <a:cs typeface="Arial" pitchFamily="34" charset="0"/>
              </a:rPr>
              <a:t>扩展（</a:t>
            </a:r>
            <a:r>
              <a:rPr lang="en-US" sz="2400" dirty="0" smtClean="0">
                <a:cs typeface="Arial" pitchFamily="34" charset="0"/>
              </a:rPr>
              <a:t>SSE</a:t>
            </a:r>
            <a:r>
              <a:rPr lang="zh-CN" altLang="en-US" sz="2400" dirty="0" smtClean="0">
                <a:cs typeface="Arial" pitchFamily="34" charset="0"/>
              </a:rPr>
              <a:t>、</a:t>
            </a:r>
            <a:r>
              <a:rPr lang="en-US" sz="2400" dirty="0" smtClean="0">
                <a:cs typeface="Arial" pitchFamily="34" charset="0"/>
              </a:rPr>
              <a:t>SSE2</a:t>
            </a:r>
            <a:r>
              <a:rPr lang="zh-CN" altLang="en-US" sz="2400" dirty="0" smtClean="0">
                <a:cs typeface="Arial" pitchFamily="34" charset="0"/>
              </a:rPr>
              <a:t>、</a:t>
            </a:r>
            <a:r>
              <a:rPr lang="en-US" sz="2400" dirty="0" smtClean="0">
                <a:cs typeface="Arial" pitchFamily="34" charset="0"/>
              </a:rPr>
              <a:t>SSE3</a:t>
            </a:r>
            <a:r>
              <a:rPr lang="zh-CN" altLang="en-US" sz="2400" dirty="0" smtClean="0">
                <a:cs typeface="Arial" pitchFamily="34" charset="0"/>
              </a:rPr>
              <a:t>、</a:t>
            </a:r>
            <a:r>
              <a:rPr lang="en-US" sz="2400" dirty="0" smtClean="0">
                <a:cs typeface="Arial" pitchFamily="34" charset="0"/>
              </a:rPr>
              <a:t>SSSE3</a:t>
            </a:r>
            <a:r>
              <a:rPr lang="zh-CN" altLang="en-US" sz="2400" dirty="0" smtClean="0">
                <a:cs typeface="Arial" pitchFamily="34" charset="0"/>
              </a:rPr>
              <a:t>、</a:t>
            </a:r>
            <a:r>
              <a:rPr lang="en-US" sz="2400" dirty="0" smtClean="0">
                <a:cs typeface="Arial" pitchFamily="34" charset="0"/>
              </a:rPr>
              <a:t>SSE4.1</a:t>
            </a:r>
            <a:r>
              <a:rPr lang="zh-CN" altLang="en-US" sz="2400" dirty="0" smtClean="0">
                <a:cs typeface="Arial" pitchFamily="34" charset="0"/>
              </a:rPr>
              <a:t>、</a:t>
            </a:r>
            <a:r>
              <a:rPr lang="en-US" sz="2400" dirty="0" smtClean="0">
                <a:cs typeface="Arial" pitchFamily="34" charset="0"/>
              </a:rPr>
              <a:t>SSE4.2</a:t>
            </a:r>
            <a:r>
              <a:rPr lang="zh-CN" altLang="en-US" sz="2400" dirty="0" smtClean="0">
                <a:cs typeface="Arial" pitchFamily="34" charset="0"/>
              </a:rPr>
              <a:t>、</a:t>
            </a:r>
            <a:r>
              <a:rPr lang="en-US" sz="2400" dirty="0" smtClean="0">
                <a:cs typeface="Arial" pitchFamily="34" charset="0"/>
              </a:rPr>
              <a:t>AESNI </a:t>
            </a:r>
            <a:r>
              <a:rPr lang="zh-CN" altLang="en-US" sz="2400" dirty="0" smtClean="0">
                <a:cs typeface="Arial" pitchFamily="34" charset="0"/>
              </a:rPr>
              <a:t>、</a:t>
            </a:r>
            <a:r>
              <a:rPr lang="en-US" sz="2400" dirty="0" smtClean="0">
                <a:cs typeface="Arial" pitchFamily="34" charset="0"/>
              </a:rPr>
              <a:t>PCLMULQDQ</a:t>
            </a:r>
            <a:r>
              <a:rPr lang="zh-CN" altLang="en-US" sz="2400" dirty="0" smtClean="0">
                <a:cs typeface="Arial" pitchFamily="34" charset="0"/>
              </a:rPr>
              <a:t>指令集）；</a:t>
            </a:r>
          </a:p>
          <a:p>
            <a:pPr marL="719138" lvl="1" indent="-363538">
              <a:spcBef>
                <a:spcPts val="600"/>
              </a:spcBef>
              <a:buClr>
                <a:srgbClr val="FF6600"/>
              </a:buClr>
              <a:buFont typeface="Wingdings" panose="05000000000000000000" pitchFamily="2" charset="2"/>
              <a:buChar char="p"/>
              <a:defRPr/>
            </a:pPr>
            <a:r>
              <a:rPr lang="en-US" sz="2400" dirty="0" smtClean="0">
                <a:cs typeface="Arial" pitchFamily="34" charset="0"/>
              </a:rPr>
              <a:t>16</a:t>
            </a:r>
            <a:r>
              <a:rPr lang="zh-CN" altLang="en-US" sz="2400" dirty="0" smtClean="0">
                <a:cs typeface="Arial" pitchFamily="34" charset="0"/>
              </a:rPr>
              <a:t>个</a:t>
            </a:r>
            <a:r>
              <a:rPr lang="en-US" sz="2400" dirty="0" smtClean="0">
                <a:cs typeface="Arial" pitchFamily="34" charset="0"/>
              </a:rPr>
              <a:t>256</a:t>
            </a:r>
            <a:r>
              <a:rPr lang="zh-CN" altLang="en-US" sz="2400" dirty="0" smtClean="0">
                <a:cs typeface="Arial" pitchFamily="34" charset="0"/>
              </a:rPr>
              <a:t>位</a:t>
            </a:r>
            <a:r>
              <a:rPr lang="en-US" sz="2400" dirty="0" smtClean="0">
                <a:cs typeface="Arial" pitchFamily="34" charset="0"/>
              </a:rPr>
              <a:t>YMM</a:t>
            </a:r>
            <a:r>
              <a:rPr lang="zh-CN" altLang="en-US" sz="2400" dirty="0" smtClean="0">
                <a:cs typeface="Arial" pitchFamily="34" charset="0"/>
              </a:rPr>
              <a:t>寄存器（其低</a:t>
            </a:r>
            <a:r>
              <a:rPr lang="en-US" sz="2400" dirty="0" smtClean="0">
                <a:cs typeface="Arial" pitchFamily="34" charset="0"/>
              </a:rPr>
              <a:t>128</a:t>
            </a:r>
            <a:r>
              <a:rPr lang="zh-CN" altLang="en-US" sz="2400" dirty="0" smtClean="0">
                <a:cs typeface="Arial" pitchFamily="34" charset="0"/>
              </a:rPr>
              <a:t>位与相应的</a:t>
            </a:r>
            <a:r>
              <a:rPr lang="en-US" sz="2400" dirty="0" smtClean="0">
                <a:cs typeface="Arial" pitchFamily="34" charset="0"/>
              </a:rPr>
              <a:t>XMM</a:t>
            </a:r>
            <a:r>
              <a:rPr lang="zh-CN" altLang="en-US" sz="2400" dirty="0" smtClean="0">
                <a:cs typeface="Arial" pitchFamily="34" charset="0"/>
              </a:rPr>
              <a:t>寄存器重叠，如果支持</a:t>
            </a:r>
            <a:r>
              <a:rPr lang="en-US" sz="2400" dirty="0" smtClean="0">
                <a:cs typeface="Arial" pitchFamily="34" charset="0"/>
              </a:rPr>
              <a:t>AVX</a:t>
            </a:r>
            <a:r>
              <a:rPr lang="zh-CN" altLang="en-US" sz="2400" dirty="0" smtClean="0">
                <a:cs typeface="Arial" pitchFamily="34" charset="0"/>
              </a:rPr>
              <a:t>、</a:t>
            </a:r>
            <a:r>
              <a:rPr lang="en-US" sz="2400" dirty="0" smtClean="0">
                <a:cs typeface="Arial" pitchFamily="34" charset="0"/>
              </a:rPr>
              <a:t>F16C</a:t>
            </a:r>
            <a:r>
              <a:rPr lang="zh-CN" altLang="en-US" sz="2400" dirty="0" smtClean="0">
                <a:cs typeface="Arial" pitchFamily="34" charset="0"/>
              </a:rPr>
              <a:t>、</a:t>
            </a:r>
            <a:r>
              <a:rPr lang="en-US" sz="2400" dirty="0" smtClean="0">
                <a:cs typeface="Arial" pitchFamily="34" charset="0"/>
              </a:rPr>
              <a:t>AVX2</a:t>
            </a:r>
            <a:r>
              <a:rPr lang="zh-CN" altLang="en-US" sz="2400" dirty="0" smtClean="0">
                <a:cs typeface="Arial" pitchFamily="34" charset="0"/>
              </a:rPr>
              <a:t>或</a:t>
            </a:r>
            <a:r>
              <a:rPr lang="en-US" sz="2400" dirty="0" smtClean="0">
                <a:cs typeface="Arial" pitchFamily="34" charset="0"/>
              </a:rPr>
              <a:t>FMA</a:t>
            </a:r>
            <a:r>
              <a:rPr lang="zh-CN" altLang="en-US" sz="2400" dirty="0" smtClean="0">
                <a:cs typeface="Arial" pitchFamily="34" charset="0"/>
              </a:rPr>
              <a:t>指令集的话）；</a:t>
            </a:r>
          </a:p>
          <a:p>
            <a:pPr marL="719138" lvl="1" indent="-363538">
              <a:spcBef>
                <a:spcPts val="600"/>
              </a:spcBef>
              <a:buClr>
                <a:srgbClr val="FF6600"/>
              </a:buClr>
              <a:buFont typeface="Wingdings" panose="05000000000000000000" pitchFamily="2" charset="2"/>
              <a:buChar char="p"/>
              <a:defRPr/>
            </a:pPr>
            <a:r>
              <a:rPr lang="en-US" sz="2400" dirty="0" smtClean="0">
                <a:cs typeface="Arial" pitchFamily="34" charset="0"/>
              </a:rPr>
              <a:t>64</a:t>
            </a:r>
            <a:r>
              <a:rPr lang="zh-CN" altLang="en-US" sz="2400" dirty="0" smtClean="0">
                <a:cs typeface="Arial" pitchFamily="34" charset="0"/>
              </a:rPr>
              <a:t>位宽</a:t>
            </a:r>
            <a:r>
              <a:rPr lang="en-US" sz="2400" dirty="0" smtClean="0">
                <a:cs typeface="Arial" pitchFamily="34" charset="0"/>
              </a:rPr>
              <a:t>GPR</a:t>
            </a:r>
            <a:r>
              <a:rPr lang="zh-CN" altLang="en-US" sz="2400" dirty="0" smtClean="0">
                <a:cs typeface="Arial" pitchFamily="34" charset="0"/>
              </a:rPr>
              <a:t>和指令指针；</a:t>
            </a:r>
          </a:p>
          <a:p>
            <a:pPr marL="719138" lvl="1" indent="-363538">
              <a:spcBef>
                <a:spcPts val="600"/>
              </a:spcBef>
              <a:buClr>
                <a:srgbClr val="FF6600"/>
              </a:buClr>
              <a:buFont typeface="Wingdings" panose="05000000000000000000" pitchFamily="2" charset="2"/>
              <a:buChar char="p"/>
              <a:defRPr/>
            </a:pPr>
            <a:r>
              <a:rPr lang="zh-CN" altLang="en-US" sz="2400" dirty="0" smtClean="0">
                <a:cs typeface="Arial" pitchFamily="34" charset="0"/>
              </a:rPr>
              <a:t>规格统一的字节寄存器寻址；</a:t>
            </a:r>
          </a:p>
          <a:p>
            <a:pPr marL="719138" lvl="1" indent="-363538">
              <a:spcBef>
                <a:spcPts val="600"/>
              </a:spcBef>
              <a:buClr>
                <a:srgbClr val="FF6600"/>
              </a:buClr>
              <a:buFont typeface="Wingdings" panose="05000000000000000000" pitchFamily="2" charset="2"/>
              <a:buChar char="p"/>
              <a:defRPr/>
            </a:pPr>
            <a:r>
              <a:rPr lang="zh-CN" altLang="en-US" sz="2400" dirty="0" smtClean="0">
                <a:cs typeface="Arial" pitchFamily="34" charset="0"/>
              </a:rPr>
              <a:t>快速中断优先级机制；</a:t>
            </a:r>
          </a:p>
          <a:p>
            <a:pPr marL="719138" lvl="1" indent="-363538">
              <a:spcBef>
                <a:spcPts val="600"/>
              </a:spcBef>
              <a:buClr>
                <a:srgbClr val="FF6600"/>
              </a:buClr>
              <a:buFont typeface="Wingdings" panose="05000000000000000000" pitchFamily="2" charset="2"/>
              <a:buChar char="p"/>
              <a:defRPr/>
            </a:pPr>
            <a:r>
              <a:rPr lang="zh-CN" altLang="en-US" sz="2400" dirty="0" smtClean="0">
                <a:cs typeface="Arial" pitchFamily="34" charset="0"/>
              </a:rPr>
              <a:t>一种新的指令指针相对寻址方式。</a:t>
            </a:r>
            <a:endParaRPr lang="en-US" sz="2400" dirty="0" smtClean="0">
              <a:cs typeface="Arial" pitchFamily="34" charset="0"/>
            </a:endParaRPr>
          </a:p>
        </p:txBody>
      </p:sp>
      <p:sp>
        <p:nvSpPr>
          <p:cNvPr id="5017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563F5A2-38C2-4A7A-857E-0B23D25A75A7}" type="slidenum">
              <a:rPr lang="zh-CN" altLang="en-US">
                <a:solidFill>
                  <a:srgbClr val="000000"/>
                </a:solidFill>
                <a:latin typeface="Arial Black" panose="020B0A04020102020204" pitchFamily="34" charset="0"/>
              </a:rPr>
              <a:pPr eaLnBrk="1" hangingPunct="1"/>
              <a:t>72</a:t>
            </a:fld>
            <a:endParaRPr lang="en-US" altLang="zh-CN">
              <a:solidFill>
                <a:srgbClr val="000000"/>
              </a:solidFill>
              <a:latin typeface="Arial Black" panose="020B0A04020102020204" pitchFamily="34" charset="0"/>
            </a:endParaRPr>
          </a:p>
        </p:txBody>
      </p:sp>
      <p:sp>
        <p:nvSpPr>
          <p:cNvPr id="13317" name="Rectangle 5"/>
          <p:cNvSpPr>
            <a:spLocks noChangeArrowheads="1"/>
          </p:cNvSpPr>
          <p:nvPr/>
        </p:nvSpPr>
        <p:spPr bwMode="auto">
          <a:xfrm>
            <a:off x="304800" y="374650"/>
            <a:ext cx="8686800" cy="533400"/>
          </a:xfrm>
          <a:prstGeom prst="rect">
            <a:avLst/>
          </a:prstGeom>
          <a:noFill/>
          <a:ln w="9525">
            <a:noFill/>
            <a:miter lim="800000"/>
            <a:headEnd/>
            <a:tailEnd/>
          </a:ln>
        </p:spPr>
        <p:txBody>
          <a:bodyPr anchor="ctr"/>
          <a:lstStyle/>
          <a:p>
            <a:pPr algn="l">
              <a:defRPr/>
            </a:pPr>
            <a:r>
              <a:rPr lang="en-US" sz="2800" b="1" dirty="0">
                <a:solidFill>
                  <a:srgbClr val="00007D"/>
                </a:solidFill>
                <a:latin typeface="Arial"/>
                <a:ea typeface="黑体" pitchFamily="2" charset="-122"/>
              </a:rPr>
              <a:t>2.3.1 Core i7</a:t>
            </a:r>
            <a:r>
              <a:rPr lang="zh-CN" altLang="en-US" sz="2800" b="1" dirty="0">
                <a:solidFill>
                  <a:srgbClr val="00007D"/>
                </a:solidFill>
                <a:latin typeface="Arial"/>
                <a:ea typeface="黑体" pitchFamily="2" charset="-122"/>
              </a:rPr>
              <a:t>处理器体系结构  </a:t>
            </a:r>
            <a:r>
              <a:rPr lang="en-US" altLang="zh-CN" sz="2400" b="1" dirty="0">
                <a:solidFill>
                  <a:srgbClr val="008000"/>
                </a:solidFill>
                <a:latin typeface="Arial"/>
                <a:ea typeface="黑体" pitchFamily="2" charset="-122"/>
              </a:rPr>
              <a:t>—— </a:t>
            </a:r>
            <a:r>
              <a:rPr lang="en-US" sz="2400" b="1" dirty="0">
                <a:solidFill>
                  <a:srgbClr val="008000"/>
                </a:solidFill>
                <a:latin typeface="Arial"/>
                <a:ea typeface="黑体" pitchFamily="2" charset="-122"/>
              </a:rPr>
              <a:t>Intel 64</a:t>
            </a:r>
            <a:r>
              <a:rPr lang="zh-CN" altLang="en-US" sz="2400" b="1" dirty="0">
                <a:solidFill>
                  <a:srgbClr val="008000"/>
                </a:solidFill>
                <a:latin typeface="Arial"/>
                <a:ea typeface="黑体" pitchFamily="2" charset="-122"/>
              </a:rPr>
              <a:t>架构</a:t>
            </a:r>
          </a:p>
        </p:txBody>
      </p:sp>
    </p:spTree>
    <p:extLst>
      <p:ext uri="{BB962C8B-B14F-4D97-AF65-F5344CB8AC3E}">
        <p14:creationId xmlns:p14="http://schemas.microsoft.com/office/powerpoint/2010/main" val="2527120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a:xfrm>
            <a:off x="304800" y="374650"/>
            <a:ext cx="8686800" cy="533400"/>
          </a:xfrm>
        </p:spPr>
        <p:txBody>
          <a:bodyPr/>
          <a:lstStyle/>
          <a:p>
            <a:r>
              <a:rPr lang="en-US" altLang="zh-CN" dirty="0" smtClean="0">
                <a:ea typeface="黑体" panose="02010609060101010101" pitchFamily="49" charset="-122"/>
              </a:rPr>
              <a:t>2.3.1 Core i7</a:t>
            </a:r>
            <a:r>
              <a:rPr lang="zh-CN" altLang="en-US" dirty="0" smtClean="0">
                <a:ea typeface="黑体" panose="02010609060101010101" pitchFamily="49" charset="-122"/>
              </a:rPr>
              <a:t>处理器体系结构  </a:t>
            </a:r>
            <a:r>
              <a:rPr lang="en-US" altLang="zh-CN" sz="2400" dirty="0" smtClean="0">
                <a:solidFill>
                  <a:srgbClr val="008000"/>
                </a:solidFill>
                <a:ea typeface="黑体" panose="02010609060101010101" pitchFamily="49" charset="-122"/>
              </a:rPr>
              <a:t>—— Core i7</a:t>
            </a:r>
            <a:r>
              <a:rPr lang="zh-CN" altLang="en-US" sz="2400" dirty="0" smtClean="0">
                <a:solidFill>
                  <a:srgbClr val="008000"/>
                </a:solidFill>
                <a:ea typeface="黑体" panose="02010609060101010101" pitchFamily="49" charset="-122"/>
              </a:rPr>
              <a:t>架构</a:t>
            </a:r>
          </a:p>
        </p:txBody>
      </p:sp>
      <p:sp>
        <p:nvSpPr>
          <p:cNvPr id="51204" name="Rectangle 3"/>
          <p:cNvSpPr>
            <a:spLocks noGrp="1" noChangeArrowheads="1"/>
          </p:cNvSpPr>
          <p:nvPr>
            <p:ph idx="1"/>
          </p:nvPr>
        </p:nvSpPr>
        <p:spPr>
          <a:xfrm>
            <a:off x="152400" y="882505"/>
            <a:ext cx="8839200" cy="2366963"/>
          </a:xfrm>
        </p:spPr>
        <p:txBody>
          <a:bodyPr/>
          <a:lstStyle/>
          <a:p>
            <a:r>
              <a:rPr lang="en-US" altLang="zh-CN" sz="2400" dirty="0" smtClean="0">
                <a:cs typeface="Arial" panose="020B0604020202020204" pitchFamily="34" charset="0"/>
              </a:rPr>
              <a:t>Core i7</a:t>
            </a:r>
            <a:r>
              <a:rPr lang="zh-CN" altLang="en-US" sz="2400" dirty="0" smtClean="0">
                <a:cs typeface="Arial" panose="020B0604020202020204" pitchFamily="34" charset="0"/>
              </a:rPr>
              <a:t>处理器支持</a:t>
            </a:r>
            <a:r>
              <a:rPr lang="en-US" altLang="zh-CN" sz="2400" dirty="0" smtClean="0">
                <a:cs typeface="Arial" panose="020B0604020202020204" pitchFamily="34" charset="0"/>
              </a:rPr>
              <a:t>Intel</a:t>
            </a:r>
            <a:r>
              <a:rPr lang="zh-CN" altLang="en-US" sz="2400" dirty="0" smtClean="0">
                <a:cs typeface="Arial" panose="020B0604020202020204" pitchFamily="34" charset="0"/>
              </a:rPr>
              <a:t>的</a:t>
            </a:r>
            <a:r>
              <a:rPr lang="en-US" altLang="zh-CN" sz="2400" dirty="0" smtClean="0">
                <a:cs typeface="Arial" panose="020B0604020202020204" pitchFamily="34" charset="0"/>
              </a:rPr>
              <a:t>4/6</a:t>
            </a:r>
            <a:r>
              <a:rPr lang="zh-CN" altLang="en-US" sz="2400" dirty="0" smtClean="0">
                <a:cs typeface="Arial" panose="020B0604020202020204" pitchFamily="34" charset="0"/>
              </a:rPr>
              <a:t>核技术、超线程技术，</a:t>
            </a:r>
            <a:r>
              <a:rPr lang="en-US" altLang="zh-CN" sz="2400" dirty="0" smtClean="0">
                <a:cs typeface="Arial" panose="020B0604020202020204" pitchFamily="34" charset="0"/>
              </a:rPr>
              <a:t/>
            </a:r>
            <a:br>
              <a:rPr lang="en-US" altLang="zh-CN" sz="2400" dirty="0" smtClean="0">
                <a:cs typeface="Arial" panose="020B0604020202020204" pitchFamily="34" charset="0"/>
              </a:rPr>
            </a:br>
            <a:r>
              <a:rPr lang="zh-CN" altLang="en-US" sz="2400" dirty="0" smtClean="0">
                <a:cs typeface="Arial" panose="020B0604020202020204" pitchFamily="34" charset="0"/>
              </a:rPr>
              <a:t>提供</a:t>
            </a:r>
            <a:r>
              <a:rPr lang="en-US" altLang="zh-CN" sz="2400" dirty="0" smtClean="0">
                <a:cs typeface="Arial" panose="020B0604020202020204" pitchFamily="34" charset="0"/>
              </a:rPr>
              <a:t>QPI</a:t>
            </a:r>
            <a:r>
              <a:rPr lang="zh-CN" altLang="en-US" sz="2400" dirty="0" smtClean="0">
                <a:cs typeface="Arial" panose="020B0604020202020204" pitchFamily="34" charset="0"/>
              </a:rPr>
              <a:t>（</a:t>
            </a:r>
            <a:r>
              <a:rPr lang="en-US" altLang="zh-CN" sz="2400" dirty="0" err="1" smtClean="0">
                <a:cs typeface="Arial" panose="020B0604020202020204" pitchFamily="34" charset="0"/>
              </a:rPr>
              <a:t>QuickPath</a:t>
            </a:r>
            <a:r>
              <a:rPr lang="en-US" altLang="zh-CN" sz="2400" dirty="0" smtClean="0">
                <a:cs typeface="Arial" panose="020B0604020202020204" pitchFamily="34" charset="0"/>
              </a:rPr>
              <a:t> interconnect</a:t>
            </a:r>
            <a:r>
              <a:rPr lang="zh-CN" altLang="en-US" sz="2400" dirty="0" smtClean="0">
                <a:cs typeface="Arial" panose="020B0604020202020204" pitchFamily="34" charset="0"/>
              </a:rPr>
              <a:t>）到芯片组的连接，</a:t>
            </a:r>
            <a:r>
              <a:rPr lang="en-US" altLang="zh-CN" sz="2400" dirty="0" smtClean="0">
                <a:cs typeface="Arial" panose="020B0604020202020204" pitchFamily="34" charset="0"/>
              </a:rPr>
              <a:t/>
            </a:r>
            <a:br>
              <a:rPr lang="en-US" altLang="zh-CN" sz="2400" dirty="0" smtClean="0">
                <a:cs typeface="Arial" panose="020B0604020202020204" pitchFamily="34" charset="0"/>
              </a:rPr>
            </a:br>
            <a:r>
              <a:rPr lang="zh-CN" altLang="en-US" sz="2400" dirty="0" smtClean="0">
                <a:cs typeface="Arial" panose="020B0604020202020204" pitchFamily="34" charset="0"/>
              </a:rPr>
              <a:t>有支持</a:t>
            </a:r>
            <a:r>
              <a:rPr lang="en-US" altLang="zh-CN" sz="2400" dirty="0" smtClean="0">
                <a:cs typeface="Arial" panose="020B0604020202020204" pitchFamily="34" charset="0"/>
              </a:rPr>
              <a:t>3</a:t>
            </a:r>
            <a:r>
              <a:rPr lang="zh-CN" altLang="en-US" sz="2400" dirty="0" smtClean="0">
                <a:cs typeface="Arial" panose="020B0604020202020204" pitchFamily="34" charset="0"/>
              </a:rPr>
              <a:t>通道连接</a:t>
            </a:r>
            <a:r>
              <a:rPr lang="en-US" altLang="zh-CN" sz="2400" dirty="0" smtClean="0">
                <a:cs typeface="Arial" panose="020B0604020202020204" pitchFamily="34" charset="0"/>
              </a:rPr>
              <a:t>DDR3</a:t>
            </a:r>
            <a:r>
              <a:rPr lang="zh-CN" altLang="en-US" sz="2400" dirty="0" smtClean="0">
                <a:cs typeface="Arial" panose="020B0604020202020204" pitchFamily="34" charset="0"/>
              </a:rPr>
              <a:t>存储器的集成主存控制器。</a:t>
            </a:r>
            <a:endParaRPr lang="en-US" altLang="zh-CN" sz="2400" dirty="0" smtClean="0">
              <a:cs typeface="Arial" panose="020B0604020202020204" pitchFamily="34" charset="0"/>
            </a:endParaRPr>
          </a:p>
          <a:p>
            <a:r>
              <a:rPr lang="zh-CN" altLang="en-US" sz="2400" dirty="0" smtClean="0">
                <a:cs typeface="Arial" panose="020B0604020202020204" pitchFamily="34" charset="0"/>
              </a:rPr>
              <a:t>下图示意了</a:t>
            </a:r>
            <a:r>
              <a:rPr lang="en-US" altLang="zh-CN" sz="2400" dirty="0" smtClean="0">
                <a:cs typeface="Arial" panose="020B0604020202020204" pitchFamily="34" charset="0"/>
              </a:rPr>
              <a:t>4</a:t>
            </a:r>
            <a:r>
              <a:rPr lang="zh-CN" altLang="en-US" sz="2400" dirty="0" smtClean="0">
                <a:cs typeface="Arial" panose="020B0604020202020204" pitchFamily="34" charset="0"/>
              </a:rPr>
              <a:t>核的</a:t>
            </a:r>
            <a:r>
              <a:rPr lang="en-US" altLang="zh-CN" sz="2400" dirty="0" smtClean="0">
                <a:cs typeface="Arial" panose="020B0604020202020204" pitchFamily="34" charset="0"/>
              </a:rPr>
              <a:t>Core i7</a:t>
            </a:r>
            <a:r>
              <a:rPr lang="zh-CN" altLang="en-US" sz="2400" dirty="0" smtClean="0">
                <a:cs typeface="Arial" panose="020B0604020202020204" pitchFamily="34" charset="0"/>
              </a:rPr>
              <a:t>处理器体系结构。</a:t>
            </a:r>
            <a:r>
              <a:rPr lang="en-US" altLang="zh-CN" sz="2400" dirty="0" smtClean="0">
                <a:cs typeface="Arial" panose="020B0604020202020204" pitchFamily="34" charset="0"/>
              </a:rPr>
              <a:t>Core i7</a:t>
            </a:r>
            <a:r>
              <a:rPr lang="zh-CN" altLang="en-US" sz="2400" dirty="0" smtClean="0">
                <a:cs typeface="Arial" panose="020B0604020202020204" pitchFamily="34" charset="0"/>
              </a:rPr>
              <a:t>在一个物理封装中有</a:t>
            </a:r>
            <a:r>
              <a:rPr lang="en-US" altLang="zh-CN" sz="2400" dirty="0" smtClean="0">
                <a:cs typeface="Arial" panose="020B0604020202020204" pitchFamily="34" charset="0"/>
              </a:rPr>
              <a:t>4</a:t>
            </a:r>
            <a:r>
              <a:rPr lang="zh-CN" altLang="en-US" sz="2400" dirty="0" smtClean="0">
                <a:cs typeface="Arial" panose="020B0604020202020204" pitchFamily="34" charset="0"/>
              </a:rPr>
              <a:t>个处理器核，每个处理器核以</a:t>
            </a:r>
            <a:r>
              <a:rPr lang="en-US" altLang="zh-CN" sz="2400" dirty="0" smtClean="0">
                <a:cs typeface="Arial" panose="020B0604020202020204" pitchFamily="34" charset="0"/>
              </a:rPr>
              <a:t>2</a:t>
            </a:r>
            <a:r>
              <a:rPr lang="zh-CN" altLang="en-US" sz="2400" dirty="0" smtClean="0">
                <a:cs typeface="Arial" panose="020B0604020202020204" pitchFamily="34" charset="0"/>
              </a:rPr>
              <a:t>个逻辑处理器运行，这意味着</a:t>
            </a:r>
            <a:r>
              <a:rPr lang="en-US" altLang="zh-CN" sz="2400" dirty="0" smtClean="0">
                <a:cs typeface="Arial" panose="020B0604020202020204" pitchFamily="34" charset="0"/>
              </a:rPr>
              <a:t>Core i7</a:t>
            </a:r>
            <a:r>
              <a:rPr lang="zh-CN" altLang="en-US" sz="2400" dirty="0" smtClean="0">
                <a:cs typeface="Arial" panose="020B0604020202020204" pitchFamily="34" charset="0"/>
              </a:rPr>
              <a:t>可支持</a:t>
            </a:r>
            <a:r>
              <a:rPr lang="en-US" altLang="zh-CN" sz="2400" dirty="0" smtClean="0">
                <a:cs typeface="Arial" panose="020B0604020202020204" pitchFamily="34" charset="0"/>
              </a:rPr>
              <a:t>8</a:t>
            </a:r>
            <a:r>
              <a:rPr lang="zh-CN" altLang="en-US" sz="2400" dirty="0" smtClean="0">
                <a:cs typeface="Arial" panose="020B0604020202020204" pitchFamily="34" charset="0"/>
              </a:rPr>
              <a:t>个线程同时工作。</a:t>
            </a:r>
          </a:p>
        </p:txBody>
      </p:sp>
      <p:sp>
        <p:nvSpPr>
          <p:cNvPr id="5120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3132D1F-4A91-4742-9156-956636F76372}" type="slidenum">
              <a:rPr lang="zh-CN" altLang="en-US">
                <a:solidFill>
                  <a:srgbClr val="000000"/>
                </a:solidFill>
                <a:latin typeface="Arial Black" panose="020B0A04020102020204" pitchFamily="34" charset="0"/>
              </a:rPr>
              <a:pPr eaLnBrk="1" hangingPunct="1"/>
              <a:t>73</a:t>
            </a:fld>
            <a:endParaRPr lang="en-US" altLang="zh-CN">
              <a:solidFill>
                <a:srgbClr val="000000"/>
              </a:solidFill>
              <a:latin typeface="Arial Black" panose="020B0A04020102020204" pitchFamily="34"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2670783620"/>
              </p:ext>
            </p:extLst>
          </p:nvPr>
        </p:nvGraphicFramePr>
        <p:xfrm>
          <a:off x="467430" y="3284980"/>
          <a:ext cx="8209136" cy="2286000"/>
        </p:xfrm>
        <a:graphic>
          <a:graphicData uri="http://schemas.openxmlformats.org/drawingml/2006/table">
            <a:tbl>
              <a:tblPr firstRow="1" bandRow="1">
                <a:tableStyleId>{5940675A-B579-460E-94D1-54222C63F5DA}</a:tableStyleId>
              </a:tblPr>
              <a:tblGrid>
                <a:gridCol w="1026142"/>
                <a:gridCol w="1026142"/>
                <a:gridCol w="1026142"/>
                <a:gridCol w="1026142"/>
                <a:gridCol w="1026142"/>
                <a:gridCol w="1026142"/>
                <a:gridCol w="1026142"/>
                <a:gridCol w="1026142"/>
              </a:tblGrid>
              <a:tr h="370840">
                <a:tc>
                  <a:txBody>
                    <a:bodyPr/>
                    <a:lstStyle/>
                    <a:p>
                      <a:pPr algn="ctr"/>
                      <a:r>
                        <a:rPr lang="zh-CN" altLang="en-US" sz="2000" b="1" dirty="0" smtClean="0">
                          <a:latin typeface="+mn-lt"/>
                          <a:ea typeface="+mn-ea"/>
                        </a:rPr>
                        <a:t>逻辑</a:t>
                      </a:r>
                      <a:r>
                        <a:rPr lang="en-US" altLang="zh-CN" sz="2000" b="1" dirty="0" smtClean="0">
                          <a:latin typeface="+mn-lt"/>
                          <a:ea typeface="+mn-ea"/>
                        </a:rPr>
                        <a:t/>
                      </a:r>
                      <a:br>
                        <a:rPr lang="en-US" altLang="zh-CN" sz="2000" b="1" dirty="0" smtClean="0">
                          <a:latin typeface="+mn-lt"/>
                          <a:ea typeface="+mn-ea"/>
                        </a:rPr>
                      </a:br>
                      <a:r>
                        <a:rPr lang="zh-CN" altLang="en-US" sz="2000" b="1" dirty="0" smtClean="0">
                          <a:latin typeface="+mn-lt"/>
                          <a:ea typeface="+mn-ea"/>
                        </a:rPr>
                        <a:t>处理器</a:t>
                      </a:r>
                      <a:endParaRPr lang="zh-CN" altLang="en-US" sz="20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99"/>
                    </a:solidFill>
                  </a:tcPr>
                </a:tc>
                <a:tc>
                  <a:txBody>
                    <a:bodyPr/>
                    <a:lstStyle/>
                    <a:p>
                      <a:pPr algn="ctr"/>
                      <a:r>
                        <a:rPr lang="zh-CN" altLang="en-US" sz="2000" b="1" dirty="0" smtClean="0">
                          <a:latin typeface="+mn-lt"/>
                          <a:ea typeface="+mn-ea"/>
                        </a:rPr>
                        <a:t>逻辑</a:t>
                      </a:r>
                      <a:r>
                        <a:rPr lang="en-US" altLang="zh-CN" sz="2000" b="1" dirty="0" smtClean="0">
                          <a:latin typeface="+mn-lt"/>
                          <a:ea typeface="+mn-ea"/>
                        </a:rPr>
                        <a:t/>
                      </a:r>
                      <a:br>
                        <a:rPr lang="en-US" altLang="zh-CN" sz="2000" b="1" dirty="0" smtClean="0">
                          <a:latin typeface="+mn-lt"/>
                          <a:ea typeface="+mn-ea"/>
                        </a:rPr>
                      </a:br>
                      <a:r>
                        <a:rPr lang="zh-CN" altLang="en-US" sz="2000" b="1" dirty="0" smtClean="0">
                          <a:latin typeface="+mn-lt"/>
                          <a:ea typeface="+mn-ea"/>
                        </a:rPr>
                        <a:t>处理器</a:t>
                      </a:r>
                      <a:endParaRPr lang="zh-CN" altLang="en-US" sz="20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99"/>
                    </a:solidFill>
                  </a:tcPr>
                </a:tc>
                <a:tc>
                  <a:txBody>
                    <a:bodyPr/>
                    <a:lstStyle/>
                    <a:p>
                      <a:pPr algn="ctr"/>
                      <a:r>
                        <a:rPr lang="zh-CN" altLang="en-US" sz="2000" b="1" dirty="0" smtClean="0">
                          <a:latin typeface="+mn-lt"/>
                          <a:ea typeface="+mn-ea"/>
                        </a:rPr>
                        <a:t>逻辑</a:t>
                      </a:r>
                      <a:r>
                        <a:rPr lang="en-US" altLang="zh-CN" sz="2000" b="1" dirty="0" smtClean="0">
                          <a:latin typeface="+mn-lt"/>
                          <a:ea typeface="+mn-ea"/>
                        </a:rPr>
                        <a:t/>
                      </a:r>
                      <a:br>
                        <a:rPr lang="en-US" altLang="zh-CN" sz="2000" b="1" dirty="0" smtClean="0">
                          <a:latin typeface="+mn-lt"/>
                          <a:ea typeface="+mn-ea"/>
                        </a:rPr>
                      </a:br>
                      <a:r>
                        <a:rPr lang="zh-CN" altLang="en-US" sz="2000" b="1" dirty="0" smtClean="0">
                          <a:latin typeface="+mn-lt"/>
                          <a:ea typeface="+mn-ea"/>
                        </a:rPr>
                        <a:t>处理器</a:t>
                      </a:r>
                      <a:endParaRPr lang="zh-CN" altLang="en-US" sz="20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tc>
                  <a:txBody>
                    <a:bodyPr/>
                    <a:lstStyle/>
                    <a:p>
                      <a:pPr algn="ctr"/>
                      <a:r>
                        <a:rPr lang="zh-CN" altLang="en-US" sz="2000" b="1" dirty="0" smtClean="0">
                          <a:latin typeface="+mn-lt"/>
                          <a:ea typeface="+mn-ea"/>
                        </a:rPr>
                        <a:t>逻辑</a:t>
                      </a:r>
                      <a:r>
                        <a:rPr lang="en-US" altLang="zh-CN" sz="2000" b="1" dirty="0" smtClean="0">
                          <a:latin typeface="+mn-lt"/>
                          <a:ea typeface="+mn-ea"/>
                        </a:rPr>
                        <a:t/>
                      </a:r>
                      <a:br>
                        <a:rPr lang="en-US" altLang="zh-CN" sz="2000" b="1" dirty="0" smtClean="0">
                          <a:latin typeface="+mn-lt"/>
                          <a:ea typeface="+mn-ea"/>
                        </a:rPr>
                      </a:br>
                      <a:r>
                        <a:rPr lang="zh-CN" altLang="en-US" sz="2000" b="1" dirty="0" smtClean="0">
                          <a:latin typeface="+mn-lt"/>
                          <a:ea typeface="+mn-ea"/>
                        </a:rPr>
                        <a:t>处理器</a:t>
                      </a:r>
                      <a:endParaRPr lang="zh-CN" altLang="en-US" sz="20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tc>
                  <a:txBody>
                    <a:bodyPr/>
                    <a:lstStyle/>
                    <a:p>
                      <a:pPr algn="ctr"/>
                      <a:r>
                        <a:rPr lang="zh-CN" altLang="en-US" sz="2000" b="1" dirty="0" smtClean="0">
                          <a:latin typeface="+mn-lt"/>
                          <a:ea typeface="+mn-ea"/>
                        </a:rPr>
                        <a:t>逻辑</a:t>
                      </a:r>
                      <a:r>
                        <a:rPr lang="en-US" altLang="zh-CN" sz="2000" b="1" dirty="0" smtClean="0">
                          <a:latin typeface="+mn-lt"/>
                          <a:ea typeface="+mn-ea"/>
                        </a:rPr>
                        <a:t/>
                      </a:r>
                      <a:br>
                        <a:rPr lang="en-US" altLang="zh-CN" sz="2000" b="1" dirty="0" smtClean="0">
                          <a:latin typeface="+mn-lt"/>
                          <a:ea typeface="+mn-ea"/>
                        </a:rPr>
                      </a:br>
                      <a:r>
                        <a:rPr lang="zh-CN" altLang="en-US" sz="2000" b="1" dirty="0" smtClean="0">
                          <a:latin typeface="+mn-lt"/>
                          <a:ea typeface="+mn-ea"/>
                        </a:rPr>
                        <a:t>处理器</a:t>
                      </a:r>
                      <a:endParaRPr lang="zh-CN" altLang="en-US" sz="20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CFF"/>
                    </a:solidFill>
                  </a:tcPr>
                </a:tc>
                <a:tc>
                  <a:txBody>
                    <a:bodyPr/>
                    <a:lstStyle/>
                    <a:p>
                      <a:pPr algn="ctr"/>
                      <a:r>
                        <a:rPr lang="zh-CN" altLang="en-US" sz="2000" b="1" dirty="0" smtClean="0">
                          <a:latin typeface="+mn-lt"/>
                          <a:ea typeface="+mn-ea"/>
                        </a:rPr>
                        <a:t>逻辑</a:t>
                      </a:r>
                      <a:r>
                        <a:rPr lang="en-US" altLang="zh-CN" sz="2000" b="1" dirty="0" smtClean="0">
                          <a:latin typeface="+mn-lt"/>
                          <a:ea typeface="+mn-ea"/>
                        </a:rPr>
                        <a:t/>
                      </a:r>
                      <a:br>
                        <a:rPr lang="en-US" altLang="zh-CN" sz="2000" b="1" dirty="0" smtClean="0">
                          <a:latin typeface="+mn-lt"/>
                          <a:ea typeface="+mn-ea"/>
                        </a:rPr>
                      </a:br>
                      <a:r>
                        <a:rPr lang="zh-CN" altLang="en-US" sz="2000" b="1" dirty="0" smtClean="0">
                          <a:latin typeface="+mn-lt"/>
                          <a:ea typeface="+mn-ea"/>
                        </a:rPr>
                        <a:t>处理器</a:t>
                      </a:r>
                      <a:endParaRPr lang="zh-CN" altLang="en-US" sz="20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CFF"/>
                    </a:solidFill>
                  </a:tcPr>
                </a:tc>
                <a:tc>
                  <a:txBody>
                    <a:bodyPr/>
                    <a:lstStyle/>
                    <a:p>
                      <a:pPr algn="ctr"/>
                      <a:r>
                        <a:rPr lang="zh-CN" altLang="en-US" sz="2000" b="1" dirty="0" smtClean="0">
                          <a:latin typeface="+mn-lt"/>
                          <a:ea typeface="+mn-ea"/>
                        </a:rPr>
                        <a:t>逻辑</a:t>
                      </a:r>
                      <a:r>
                        <a:rPr lang="en-US" altLang="zh-CN" sz="2000" b="1" dirty="0" smtClean="0">
                          <a:latin typeface="+mn-lt"/>
                          <a:ea typeface="+mn-ea"/>
                        </a:rPr>
                        <a:t/>
                      </a:r>
                      <a:br>
                        <a:rPr lang="en-US" altLang="zh-CN" sz="2000" b="1" dirty="0" smtClean="0">
                          <a:latin typeface="+mn-lt"/>
                          <a:ea typeface="+mn-ea"/>
                        </a:rPr>
                      </a:br>
                      <a:r>
                        <a:rPr lang="zh-CN" altLang="en-US" sz="2000" b="1" dirty="0" smtClean="0">
                          <a:latin typeface="+mn-lt"/>
                          <a:ea typeface="+mn-ea"/>
                        </a:rPr>
                        <a:t>处理器</a:t>
                      </a:r>
                      <a:endParaRPr lang="zh-CN" altLang="en-US" sz="20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CC"/>
                    </a:solidFill>
                  </a:tcPr>
                </a:tc>
                <a:tc>
                  <a:txBody>
                    <a:bodyPr/>
                    <a:lstStyle/>
                    <a:p>
                      <a:pPr algn="ctr"/>
                      <a:r>
                        <a:rPr lang="zh-CN" altLang="en-US" sz="2000" b="1" dirty="0" smtClean="0">
                          <a:latin typeface="+mn-lt"/>
                          <a:ea typeface="+mn-ea"/>
                        </a:rPr>
                        <a:t>逻辑</a:t>
                      </a:r>
                      <a:r>
                        <a:rPr lang="en-US" altLang="zh-CN" sz="2000" b="1" dirty="0" smtClean="0">
                          <a:latin typeface="+mn-lt"/>
                          <a:ea typeface="+mn-ea"/>
                        </a:rPr>
                        <a:t/>
                      </a:r>
                      <a:br>
                        <a:rPr lang="en-US" altLang="zh-CN" sz="2000" b="1" dirty="0" smtClean="0">
                          <a:latin typeface="+mn-lt"/>
                          <a:ea typeface="+mn-ea"/>
                        </a:rPr>
                      </a:br>
                      <a:r>
                        <a:rPr lang="zh-CN" altLang="en-US" sz="2000" b="1" dirty="0" smtClean="0">
                          <a:latin typeface="+mn-lt"/>
                          <a:ea typeface="+mn-ea"/>
                        </a:rPr>
                        <a:t>处理器</a:t>
                      </a:r>
                      <a:endParaRPr lang="zh-CN" altLang="en-US" sz="20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CC"/>
                    </a:solidFill>
                  </a:tcPr>
                </a:tc>
              </a:tr>
              <a:tr h="370840">
                <a:tc gridSpan="2">
                  <a:txBody>
                    <a:bodyPr/>
                    <a:lstStyle/>
                    <a:p>
                      <a:pPr algn="ctr"/>
                      <a:r>
                        <a:rPr lang="en-US" altLang="zh-CN" sz="2000" b="1" dirty="0" smtClean="0">
                          <a:latin typeface="+mn-lt"/>
                          <a:ea typeface="+mn-ea"/>
                        </a:rPr>
                        <a:t>L1 </a:t>
                      </a:r>
                      <a:r>
                        <a:rPr lang="zh-CN" altLang="en-US" sz="2000" b="1" dirty="0" smtClean="0">
                          <a:latin typeface="+mn-lt"/>
                          <a:ea typeface="+mn-ea"/>
                        </a:rPr>
                        <a:t>和 </a:t>
                      </a:r>
                      <a:r>
                        <a:rPr lang="en-US" altLang="zh-CN" sz="2000" b="1" dirty="0" smtClean="0">
                          <a:latin typeface="+mn-lt"/>
                          <a:ea typeface="+mn-ea"/>
                        </a:rPr>
                        <a:t>L2</a:t>
                      </a:r>
                      <a:endParaRPr lang="zh-CN" altLang="en-US" sz="20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99"/>
                    </a:solidFill>
                  </a:tcPr>
                </a:tc>
                <a:tc hMerge="1">
                  <a:txBody>
                    <a:bodyPr/>
                    <a:lstStyle/>
                    <a:p>
                      <a:pPr algn="ctr"/>
                      <a:endParaRPr lang="zh-CN" altLang="en-US" sz="24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a:txBody>
                    <a:bodyPr/>
                    <a:lstStyle/>
                    <a:p>
                      <a:pPr algn="ctr"/>
                      <a:r>
                        <a:rPr lang="en-US" altLang="zh-CN" sz="2000" b="1" dirty="0" smtClean="0">
                          <a:latin typeface="+mn-lt"/>
                          <a:ea typeface="+mn-ea"/>
                        </a:rPr>
                        <a:t>L1 </a:t>
                      </a:r>
                      <a:r>
                        <a:rPr lang="zh-CN" altLang="en-US" sz="2000" b="1" dirty="0" smtClean="0">
                          <a:latin typeface="+mn-lt"/>
                          <a:ea typeface="+mn-ea"/>
                        </a:rPr>
                        <a:t>和 </a:t>
                      </a:r>
                      <a:r>
                        <a:rPr lang="en-US" altLang="zh-CN" sz="2000" b="1" dirty="0" smtClean="0">
                          <a:latin typeface="+mn-lt"/>
                          <a:ea typeface="+mn-ea"/>
                        </a:rPr>
                        <a:t>L2</a:t>
                      </a:r>
                      <a:endParaRPr lang="zh-CN" altLang="en-US" sz="20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tc hMerge="1">
                  <a:txBody>
                    <a:bodyPr/>
                    <a:lstStyle/>
                    <a:p>
                      <a:pPr algn="ctr"/>
                      <a:endParaRPr lang="zh-CN" altLang="en-US" sz="24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a:txBody>
                    <a:bodyPr/>
                    <a:lstStyle/>
                    <a:p>
                      <a:pPr algn="ctr"/>
                      <a:r>
                        <a:rPr lang="en-US" altLang="zh-CN" sz="2000" b="1" dirty="0" smtClean="0">
                          <a:latin typeface="+mn-lt"/>
                          <a:ea typeface="+mn-ea"/>
                        </a:rPr>
                        <a:t>L1 </a:t>
                      </a:r>
                      <a:r>
                        <a:rPr lang="zh-CN" altLang="en-US" sz="2000" b="1" dirty="0" smtClean="0">
                          <a:latin typeface="+mn-lt"/>
                          <a:ea typeface="+mn-ea"/>
                        </a:rPr>
                        <a:t>和 </a:t>
                      </a:r>
                      <a:r>
                        <a:rPr lang="en-US" altLang="zh-CN" sz="2000" b="1" dirty="0" smtClean="0">
                          <a:latin typeface="+mn-lt"/>
                          <a:ea typeface="+mn-ea"/>
                        </a:rPr>
                        <a:t>L2</a:t>
                      </a:r>
                      <a:endParaRPr lang="zh-CN" altLang="en-US" sz="20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CFF"/>
                    </a:solidFill>
                  </a:tcPr>
                </a:tc>
                <a:tc hMerge="1">
                  <a:txBody>
                    <a:bodyPr/>
                    <a:lstStyle/>
                    <a:p>
                      <a:pPr algn="ctr"/>
                      <a:endParaRPr lang="zh-CN" altLang="en-US" sz="24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a:txBody>
                    <a:bodyPr/>
                    <a:lstStyle/>
                    <a:p>
                      <a:pPr algn="ctr"/>
                      <a:r>
                        <a:rPr lang="en-US" altLang="zh-CN" sz="2000" b="1" dirty="0" smtClean="0">
                          <a:latin typeface="+mn-lt"/>
                          <a:ea typeface="+mn-ea"/>
                        </a:rPr>
                        <a:t>L1 </a:t>
                      </a:r>
                      <a:r>
                        <a:rPr lang="zh-CN" altLang="en-US" sz="2000" b="1" dirty="0" smtClean="0">
                          <a:latin typeface="+mn-lt"/>
                          <a:ea typeface="+mn-ea"/>
                        </a:rPr>
                        <a:t>和 </a:t>
                      </a:r>
                      <a:r>
                        <a:rPr lang="en-US" altLang="zh-CN" sz="2000" b="1" dirty="0" smtClean="0">
                          <a:latin typeface="+mn-lt"/>
                          <a:ea typeface="+mn-ea"/>
                        </a:rPr>
                        <a:t>L2</a:t>
                      </a:r>
                      <a:endParaRPr lang="zh-CN" altLang="en-US" sz="20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CC"/>
                    </a:solidFill>
                  </a:tcPr>
                </a:tc>
                <a:tc hMerge="1">
                  <a:txBody>
                    <a:bodyPr/>
                    <a:lstStyle/>
                    <a:p>
                      <a:pPr algn="ctr"/>
                      <a:endParaRPr lang="zh-CN" altLang="en-US" sz="24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70840">
                <a:tc gridSpan="2">
                  <a:txBody>
                    <a:bodyPr/>
                    <a:lstStyle/>
                    <a:p>
                      <a:pPr algn="ctr"/>
                      <a:r>
                        <a:rPr lang="zh-CN" altLang="en-US" sz="2000" b="1" dirty="0" smtClean="0">
                          <a:latin typeface="+mn-lt"/>
                          <a:ea typeface="+mn-ea"/>
                        </a:rPr>
                        <a:t>执行引擎</a:t>
                      </a:r>
                      <a:endParaRPr lang="zh-CN" altLang="en-US" sz="20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99"/>
                    </a:solidFill>
                  </a:tcPr>
                </a:tc>
                <a:tc hMerge="1">
                  <a:txBody>
                    <a:bodyPr/>
                    <a:lstStyle/>
                    <a:p>
                      <a:pPr algn="ctr"/>
                      <a:endParaRPr lang="zh-CN" altLang="en-US" sz="24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a:txBody>
                    <a:bodyPr/>
                    <a:lstStyle/>
                    <a:p>
                      <a:pPr algn="ctr"/>
                      <a:r>
                        <a:rPr lang="zh-CN" altLang="en-US" sz="2000" b="1" dirty="0" smtClean="0">
                          <a:latin typeface="+mn-lt"/>
                          <a:ea typeface="+mn-ea"/>
                        </a:rPr>
                        <a:t>执行引擎</a:t>
                      </a:r>
                      <a:endParaRPr lang="zh-CN" altLang="en-US" sz="20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tc hMerge="1">
                  <a:txBody>
                    <a:bodyPr/>
                    <a:lstStyle/>
                    <a:p>
                      <a:pPr algn="ctr"/>
                      <a:endParaRPr lang="zh-CN" altLang="en-US" sz="24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a:txBody>
                    <a:bodyPr/>
                    <a:lstStyle/>
                    <a:p>
                      <a:pPr algn="ctr"/>
                      <a:r>
                        <a:rPr lang="zh-CN" altLang="en-US" sz="2000" b="1" dirty="0" smtClean="0">
                          <a:latin typeface="+mn-lt"/>
                          <a:ea typeface="+mn-ea"/>
                        </a:rPr>
                        <a:t>执行引擎</a:t>
                      </a:r>
                      <a:endParaRPr lang="zh-CN" altLang="en-US" sz="20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CFF"/>
                    </a:solidFill>
                  </a:tcPr>
                </a:tc>
                <a:tc hMerge="1">
                  <a:txBody>
                    <a:bodyPr/>
                    <a:lstStyle/>
                    <a:p>
                      <a:pPr algn="ctr"/>
                      <a:endParaRPr lang="zh-CN" altLang="en-US" sz="24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a:txBody>
                    <a:bodyPr/>
                    <a:lstStyle/>
                    <a:p>
                      <a:pPr algn="ctr"/>
                      <a:r>
                        <a:rPr lang="zh-CN" altLang="en-US" sz="2000" b="1" dirty="0" smtClean="0">
                          <a:latin typeface="+mn-lt"/>
                          <a:ea typeface="+mn-ea"/>
                        </a:rPr>
                        <a:t>执行引擎</a:t>
                      </a:r>
                      <a:endParaRPr lang="zh-CN" altLang="en-US" sz="20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CC"/>
                    </a:solidFill>
                  </a:tcPr>
                </a:tc>
                <a:tc hMerge="1">
                  <a:txBody>
                    <a:bodyPr/>
                    <a:lstStyle/>
                    <a:p>
                      <a:pPr algn="ctr"/>
                      <a:endParaRPr lang="zh-CN" altLang="en-US" sz="24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70840">
                <a:tc gridSpan="8">
                  <a:txBody>
                    <a:bodyPr/>
                    <a:lstStyle/>
                    <a:p>
                      <a:pPr algn="ctr"/>
                      <a:r>
                        <a:rPr lang="en-US" altLang="zh-CN" sz="2000" b="1" dirty="0" smtClean="0">
                          <a:latin typeface="+mn-lt"/>
                          <a:ea typeface="+mn-ea"/>
                        </a:rPr>
                        <a:t>L3 Cache</a:t>
                      </a:r>
                      <a:endParaRPr lang="zh-CN" altLang="en-US" sz="20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ctr"/>
                      <a:endParaRPr lang="zh-CN" altLang="en-US" sz="24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zh-CN" altLang="en-US" sz="24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zh-CN" altLang="en-US" sz="24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zh-CN" altLang="en-US" sz="24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zh-CN" altLang="en-US" sz="24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zh-CN" altLang="en-US" sz="24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zh-CN" altLang="en-US" sz="24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70840">
                <a:tc gridSpan="4">
                  <a:txBody>
                    <a:bodyPr/>
                    <a:lstStyle/>
                    <a:p>
                      <a:pPr algn="ctr"/>
                      <a:r>
                        <a:rPr lang="en-US" altLang="zh-CN" sz="2000" b="1" dirty="0" smtClean="0">
                          <a:latin typeface="+mn-lt"/>
                          <a:ea typeface="+mn-ea"/>
                        </a:rPr>
                        <a:t>QPI </a:t>
                      </a:r>
                      <a:r>
                        <a:rPr lang="zh-CN" altLang="en-US" sz="2000" b="1" dirty="0" smtClean="0">
                          <a:latin typeface="+mn-lt"/>
                          <a:ea typeface="+mn-ea"/>
                        </a:rPr>
                        <a:t>接口</a:t>
                      </a:r>
                      <a:endParaRPr lang="zh-CN" altLang="en-US" sz="20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C99"/>
                    </a:solidFill>
                  </a:tcPr>
                </a:tc>
                <a:tc hMerge="1">
                  <a:txBody>
                    <a:bodyPr/>
                    <a:lstStyle/>
                    <a:p>
                      <a:pPr algn="ctr"/>
                      <a:endParaRPr lang="zh-CN" altLang="en-US" sz="24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zh-CN" altLang="en-US" sz="24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zh-CN" altLang="en-US" sz="24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4">
                  <a:txBody>
                    <a:bodyPr/>
                    <a:lstStyle/>
                    <a:p>
                      <a:pPr algn="ctr"/>
                      <a:r>
                        <a:rPr lang="zh-CN" altLang="en-US" sz="2000" b="1" dirty="0" smtClean="0">
                          <a:latin typeface="+mn-lt"/>
                          <a:ea typeface="+mn-ea"/>
                        </a:rPr>
                        <a:t>集成的存储控制器（</a:t>
                      </a:r>
                      <a:r>
                        <a:rPr lang="en-US" altLang="zh-CN" sz="2000" b="1" dirty="0" smtClean="0">
                          <a:latin typeface="+mn-lt"/>
                          <a:ea typeface="+mn-ea"/>
                        </a:rPr>
                        <a:t>IMC</a:t>
                      </a:r>
                      <a:r>
                        <a:rPr lang="zh-CN" altLang="en-US" sz="2000" b="1" dirty="0" smtClean="0">
                          <a:latin typeface="+mn-lt"/>
                          <a:ea typeface="+mn-ea"/>
                        </a:rPr>
                        <a:t>）</a:t>
                      </a:r>
                      <a:endParaRPr lang="zh-CN" altLang="en-US" sz="20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B699F1">
                        <a:alpha val="69804"/>
                      </a:srgbClr>
                    </a:solidFill>
                  </a:tcPr>
                </a:tc>
                <a:tc hMerge="1">
                  <a:txBody>
                    <a:bodyPr/>
                    <a:lstStyle/>
                    <a:p>
                      <a:pPr algn="ctr"/>
                      <a:endParaRPr lang="zh-CN" altLang="en-US" sz="24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zh-CN" altLang="en-US" sz="24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zh-CN" altLang="en-US" sz="2400" b="1" dirty="0">
                        <a:latin typeface="+mn-lt"/>
                        <a:ea typeface="+mn-ea"/>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
        <p:nvSpPr>
          <p:cNvPr id="3" name="上下箭头 2"/>
          <p:cNvSpPr/>
          <p:nvPr/>
        </p:nvSpPr>
        <p:spPr bwMode="auto">
          <a:xfrm>
            <a:off x="2411700" y="5566997"/>
            <a:ext cx="216030" cy="469796"/>
          </a:xfrm>
          <a:prstGeom prst="upDownArrow">
            <a:avLst/>
          </a:prstGeom>
          <a:ln w="19050">
            <a:solidFill>
              <a:srgbClr val="0000FF"/>
            </a:solidFill>
            <a:headEnd type="none" w="med" len="med"/>
            <a:tailEnd type="none" w="med" len="lg"/>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5" name="矩形 4"/>
          <p:cNvSpPr/>
          <p:nvPr/>
        </p:nvSpPr>
        <p:spPr>
          <a:xfrm>
            <a:off x="2582324" y="5624436"/>
            <a:ext cx="639919" cy="400110"/>
          </a:xfrm>
          <a:prstGeom prst="rect">
            <a:avLst/>
          </a:prstGeom>
        </p:spPr>
        <p:txBody>
          <a:bodyPr wrap="none">
            <a:spAutoFit/>
          </a:bodyPr>
          <a:lstStyle/>
          <a:p>
            <a:r>
              <a:rPr lang="en-US" altLang="zh-CN" sz="2000" b="1" dirty="0">
                <a:solidFill>
                  <a:srgbClr val="000000"/>
                </a:solidFill>
                <a:latin typeface="Times New Roman"/>
                <a:ea typeface="宋体"/>
              </a:rPr>
              <a:t>QPI</a:t>
            </a:r>
            <a:endParaRPr lang="zh-CN" altLang="en-US" sz="1600" dirty="0"/>
          </a:p>
        </p:txBody>
      </p:sp>
      <p:sp>
        <p:nvSpPr>
          <p:cNvPr id="10" name="上下箭头 9"/>
          <p:cNvSpPr/>
          <p:nvPr/>
        </p:nvSpPr>
        <p:spPr bwMode="auto">
          <a:xfrm>
            <a:off x="6051132" y="5580152"/>
            <a:ext cx="216030" cy="469796"/>
          </a:xfrm>
          <a:prstGeom prst="upDownArrow">
            <a:avLst/>
          </a:prstGeom>
          <a:ln w="19050">
            <a:solidFill>
              <a:srgbClr val="0000FF"/>
            </a:solidFill>
            <a:headEnd type="none" w="med" len="med"/>
            <a:tailEnd type="none" w="med" len="lg"/>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11" name="上下箭头 10"/>
          <p:cNvSpPr/>
          <p:nvPr/>
        </p:nvSpPr>
        <p:spPr bwMode="auto">
          <a:xfrm>
            <a:off x="6516270" y="5566997"/>
            <a:ext cx="216030" cy="469796"/>
          </a:xfrm>
          <a:prstGeom prst="upDownArrow">
            <a:avLst/>
          </a:prstGeom>
          <a:ln w="19050">
            <a:solidFill>
              <a:srgbClr val="0000FF"/>
            </a:solidFill>
            <a:headEnd type="none" w="med" len="med"/>
            <a:tailEnd type="none" w="med" len="lg"/>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12" name="上下箭头 11"/>
          <p:cNvSpPr/>
          <p:nvPr/>
        </p:nvSpPr>
        <p:spPr bwMode="auto">
          <a:xfrm>
            <a:off x="6981408" y="5566997"/>
            <a:ext cx="216030" cy="469796"/>
          </a:xfrm>
          <a:prstGeom prst="upDownArrow">
            <a:avLst/>
          </a:prstGeom>
          <a:ln w="19050">
            <a:solidFill>
              <a:srgbClr val="0000FF"/>
            </a:solidFill>
            <a:headEnd type="none" w="med" len="med"/>
            <a:tailEnd type="none" w="med" len="lg"/>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6" name="矩形 5"/>
          <p:cNvSpPr/>
          <p:nvPr/>
        </p:nvSpPr>
        <p:spPr bwMode="auto">
          <a:xfrm>
            <a:off x="5868180" y="6049948"/>
            <a:ext cx="1512210" cy="547492"/>
          </a:xfrm>
          <a:prstGeom prst="rect">
            <a:avLst/>
          </a:prstGeom>
          <a:ln w="19050">
            <a:headEnd type="none" w="med" len="med"/>
            <a:tailEnd type="none" w="med" len="lg"/>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mn-lt"/>
                <a:ea typeface="+mn-ea"/>
              </a:rPr>
              <a:t>DDR 3</a:t>
            </a:r>
            <a:endParaRPr kumimoji="0" lang="zh-CN" altLang="en-US" sz="2000" b="1" i="0" u="none" strike="noStrike" cap="none" normalizeH="0" baseline="0" dirty="0" smtClean="0">
              <a:ln>
                <a:noFill/>
              </a:ln>
              <a:solidFill>
                <a:schemeClr val="tx1"/>
              </a:solidFill>
              <a:effectLst/>
              <a:latin typeface="+mn-lt"/>
              <a:ea typeface="+mn-ea"/>
            </a:endParaRPr>
          </a:p>
        </p:txBody>
      </p:sp>
      <p:sp>
        <p:nvSpPr>
          <p:cNvPr id="14" name="矩形 13"/>
          <p:cNvSpPr/>
          <p:nvPr/>
        </p:nvSpPr>
        <p:spPr>
          <a:xfrm>
            <a:off x="5369775" y="5614326"/>
            <a:ext cx="712053" cy="400110"/>
          </a:xfrm>
          <a:prstGeom prst="rect">
            <a:avLst/>
          </a:prstGeom>
        </p:spPr>
        <p:txBody>
          <a:bodyPr wrap="none">
            <a:spAutoFit/>
          </a:bodyPr>
          <a:lstStyle/>
          <a:p>
            <a:r>
              <a:rPr lang="en-US" altLang="zh-CN" sz="2000" b="1" dirty="0" smtClean="0">
                <a:solidFill>
                  <a:srgbClr val="000000"/>
                </a:solidFill>
                <a:latin typeface="Times New Roman"/>
                <a:ea typeface="宋体"/>
              </a:rPr>
              <a:t>IMC</a:t>
            </a:r>
            <a:endParaRPr lang="zh-CN" altLang="en-US" sz="1600" dirty="0"/>
          </a:p>
        </p:txBody>
      </p:sp>
      <p:sp>
        <p:nvSpPr>
          <p:cNvPr id="15" name="矩形 14"/>
          <p:cNvSpPr/>
          <p:nvPr/>
        </p:nvSpPr>
        <p:spPr bwMode="auto">
          <a:xfrm>
            <a:off x="1763610" y="6049948"/>
            <a:ext cx="1512210" cy="547492"/>
          </a:xfrm>
          <a:prstGeom prst="rect">
            <a:avLst/>
          </a:prstGeom>
          <a:ln w="19050">
            <a:headEnd type="none" w="med" len="med"/>
            <a:tailEnd type="none" w="med" len="lg"/>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mn-lt"/>
                <a:ea typeface="+mn-ea"/>
              </a:rPr>
              <a:t>芯片组</a:t>
            </a:r>
          </a:p>
        </p:txBody>
      </p:sp>
      <p:sp>
        <p:nvSpPr>
          <p:cNvPr id="16" name="动作按钮: 前进或下一项 15">
            <a:hlinkClick r:id="rId3" action="ppaction://hlinksldjump" highlightClick="1"/>
          </p:cNvPr>
          <p:cNvSpPr/>
          <p:nvPr/>
        </p:nvSpPr>
        <p:spPr bwMode="auto">
          <a:xfrm>
            <a:off x="7884460" y="6309400"/>
            <a:ext cx="792110" cy="432060"/>
          </a:xfrm>
          <a:prstGeom prst="actionButtonForwardNext">
            <a:avLst/>
          </a:prstGeom>
          <a:solidFill>
            <a:srgbClr val="FFDDFF"/>
          </a:solidFill>
          <a:ln>
            <a:solidFill>
              <a:srgbClr val="D60093"/>
            </a:solidFill>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38699825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a:xfrm>
            <a:off x="304800" y="374650"/>
            <a:ext cx="8686800" cy="533400"/>
          </a:xfrm>
        </p:spPr>
        <p:txBody>
          <a:bodyPr/>
          <a:lstStyle/>
          <a:p>
            <a:pPr eaLnBrk="1" hangingPunct="1">
              <a:defRPr/>
            </a:pPr>
            <a:r>
              <a:rPr lang="en-US" dirty="0" smtClean="0">
                <a:ea typeface="黑体" pitchFamily="2" charset="-122"/>
              </a:rPr>
              <a:t>2.3.1 Core i7</a:t>
            </a:r>
            <a:r>
              <a:rPr lang="zh-CN" altLang="en-US" dirty="0" smtClean="0">
                <a:ea typeface="黑体" pitchFamily="2" charset="-122"/>
              </a:rPr>
              <a:t>处理器体系结构  </a:t>
            </a:r>
            <a:r>
              <a:rPr lang="en-US" altLang="zh-CN" sz="2400" dirty="0" smtClean="0">
                <a:solidFill>
                  <a:srgbClr val="008000"/>
                </a:solidFill>
                <a:ea typeface="黑体" pitchFamily="2" charset="-122"/>
              </a:rPr>
              <a:t>—— </a:t>
            </a:r>
            <a:r>
              <a:rPr lang="en-US" sz="2400" dirty="0" smtClean="0">
                <a:solidFill>
                  <a:srgbClr val="008000"/>
                </a:solidFill>
                <a:ea typeface="黑体" pitchFamily="2" charset="-122"/>
              </a:rPr>
              <a:t>Core i7</a:t>
            </a:r>
            <a:r>
              <a:rPr lang="zh-CN" altLang="en-US" sz="2400" dirty="0" smtClean="0">
                <a:solidFill>
                  <a:srgbClr val="008000"/>
                </a:solidFill>
                <a:ea typeface="黑体" pitchFamily="2" charset="-122"/>
              </a:rPr>
              <a:t>架构</a:t>
            </a:r>
            <a:endParaRPr lang="zh-CN" altLang="en-US" kern="1200" dirty="0" smtClean="0">
              <a:solidFill>
                <a:srgbClr val="006600"/>
              </a:solidFill>
              <a:cs typeface="+mn-cs"/>
            </a:endParaRPr>
          </a:p>
        </p:txBody>
      </p:sp>
      <p:sp>
        <p:nvSpPr>
          <p:cNvPr id="58372" name="Rectangle 3"/>
          <p:cNvSpPr>
            <a:spLocks noGrp="1" noChangeArrowheads="1"/>
          </p:cNvSpPr>
          <p:nvPr>
            <p:ph idx="1"/>
          </p:nvPr>
        </p:nvSpPr>
        <p:spPr>
          <a:xfrm>
            <a:off x="161925" y="908050"/>
            <a:ext cx="8839200" cy="5726113"/>
          </a:xfrm>
        </p:spPr>
        <p:txBody>
          <a:bodyPr/>
          <a:lstStyle/>
          <a:p>
            <a:pPr marL="355600" indent="-355600">
              <a:defRPr/>
            </a:pPr>
            <a:r>
              <a:rPr lang="en-US" sz="2400" dirty="0" smtClean="0">
                <a:cs typeface="Arial" pitchFamily="34" charset="0"/>
              </a:rPr>
              <a:t>Intel Core i7</a:t>
            </a:r>
            <a:r>
              <a:rPr lang="zh-CN" altLang="en-US" sz="2400" dirty="0" smtClean="0">
                <a:cs typeface="Arial" pitchFamily="34" charset="0"/>
              </a:rPr>
              <a:t>采用</a:t>
            </a:r>
            <a:r>
              <a:rPr lang="en-US" sz="2400" dirty="0" smtClean="0">
                <a:cs typeface="Arial" pitchFamily="34" charset="0"/>
              </a:rPr>
              <a:t>Intel 64</a:t>
            </a:r>
            <a:r>
              <a:rPr lang="zh-CN" altLang="en-US" sz="2400" dirty="0" smtClean="0">
                <a:cs typeface="Arial" pitchFamily="34" charset="0"/>
              </a:rPr>
              <a:t>架构，</a:t>
            </a:r>
            <a:r>
              <a:rPr lang="zh-CN" altLang="en-US" sz="2400" dirty="0" smtClean="0">
                <a:solidFill>
                  <a:srgbClr val="D60093"/>
                </a:solidFill>
                <a:cs typeface="Arial" pitchFamily="34" charset="0"/>
              </a:rPr>
              <a:t>支持</a:t>
            </a:r>
            <a:r>
              <a:rPr lang="en-US" sz="2400" dirty="0" smtClean="0">
                <a:solidFill>
                  <a:srgbClr val="D60093"/>
                </a:solidFill>
                <a:cs typeface="Arial" pitchFamily="34" charset="0"/>
              </a:rPr>
              <a:t>64</a:t>
            </a:r>
            <a:r>
              <a:rPr lang="zh-CN" altLang="en-US" sz="2400" dirty="0" smtClean="0">
                <a:solidFill>
                  <a:srgbClr val="D60093"/>
                </a:solidFill>
                <a:cs typeface="Arial" pitchFamily="34" charset="0"/>
              </a:rPr>
              <a:t>位模式</a:t>
            </a:r>
            <a:r>
              <a:rPr lang="zh-CN" altLang="en-US" sz="2400" dirty="0" smtClean="0">
                <a:cs typeface="Arial" pitchFamily="34" charset="0"/>
              </a:rPr>
              <a:t>。在该模式中，程序员可访问：</a:t>
            </a:r>
          </a:p>
          <a:p>
            <a:pPr marL="719138" lvl="1" indent="-363538">
              <a:buClr>
                <a:srgbClr val="FF6600"/>
              </a:buClr>
              <a:buFont typeface="Wingdings" panose="05000000000000000000" pitchFamily="2" charset="2"/>
              <a:buChar char="u"/>
              <a:defRPr/>
            </a:pPr>
            <a:r>
              <a:rPr lang="en-US" sz="2400" dirty="0" smtClean="0">
                <a:cs typeface="Arial" pitchFamily="34" charset="0"/>
              </a:rPr>
              <a:t>64</a:t>
            </a:r>
            <a:r>
              <a:rPr lang="zh-CN" altLang="en-US" sz="2400" dirty="0" smtClean="0">
                <a:cs typeface="Arial" pitchFamily="34" charset="0"/>
              </a:rPr>
              <a:t>位通用寄存器（</a:t>
            </a:r>
            <a:r>
              <a:rPr lang="en-US" sz="2400" dirty="0" smtClean="0">
                <a:cs typeface="Arial" pitchFamily="34" charset="0"/>
              </a:rPr>
              <a:t>RAX</a:t>
            </a:r>
            <a:r>
              <a:rPr lang="zh-CN" altLang="en-US" sz="2400" dirty="0" smtClean="0">
                <a:cs typeface="Arial" pitchFamily="34" charset="0"/>
              </a:rPr>
              <a:t>、</a:t>
            </a:r>
            <a:r>
              <a:rPr lang="en-US" sz="2400" dirty="0" smtClean="0">
                <a:cs typeface="Arial" pitchFamily="34" charset="0"/>
              </a:rPr>
              <a:t>RBX</a:t>
            </a:r>
            <a:r>
              <a:rPr lang="zh-CN" altLang="en-US" sz="2400" dirty="0" smtClean="0">
                <a:cs typeface="Arial" pitchFamily="34" charset="0"/>
              </a:rPr>
              <a:t>、</a:t>
            </a:r>
            <a:r>
              <a:rPr lang="en-US" sz="2400" dirty="0" smtClean="0">
                <a:cs typeface="Arial" pitchFamily="34" charset="0"/>
              </a:rPr>
              <a:t>RCX</a:t>
            </a:r>
            <a:r>
              <a:rPr lang="zh-CN" altLang="en-US" sz="2400" dirty="0" smtClean="0">
                <a:cs typeface="Arial" pitchFamily="34" charset="0"/>
              </a:rPr>
              <a:t>、</a:t>
            </a:r>
            <a:r>
              <a:rPr lang="en-US" sz="2400" dirty="0" smtClean="0">
                <a:cs typeface="Arial" pitchFamily="34" charset="0"/>
              </a:rPr>
              <a:t>RDX</a:t>
            </a:r>
            <a:r>
              <a:rPr lang="zh-CN" altLang="en-US" sz="2400" dirty="0" smtClean="0">
                <a:cs typeface="Arial" pitchFamily="34" charset="0"/>
              </a:rPr>
              <a:t>、</a:t>
            </a:r>
            <a:r>
              <a:rPr lang="en-US" sz="2400" dirty="0" smtClean="0">
                <a:cs typeface="Arial" pitchFamily="34" charset="0"/>
              </a:rPr>
              <a:t>RSI</a:t>
            </a:r>
            <a:r>
              <a:rPr lang="zh-CN" altLang="en-US" sz="2400" dirty="0" smtClean="0">
                <a:cs typeface="Arial" pitchFamily="34" charset="0"/>
              </a:rPr>
              <a:t>、</a:t>
            </a:r>
            <a:r>
              <a:rPr lang="en-US" sz="2400" dirty="0" smtClean="0">
                <a:cs typeface="Arial" pitchFamily="34" charset="0"/>
              </a:rPr>
              <a:t>RDI</a:t>
            </a:r>
            <a:r>
              <a:rPr lang="zh-CN" altLang="en-US" sz="2400" dirty="0" smtClean="0">
                <a:cs typeface="Arial" pitchFamily="34" charset="0"/>
              </a:rPr>
              <a:t>、</a:t>
            </a:r>
            <a:r>
              <a:rPr lang="en-US" sz="2400" dirty="0" smtClean="0">
                <a:cs typeface="Arial" pitchFamily="34" charset="0"/>
              </a:rPr>
              <a:t>RSP</a:t>
            </a:r>
            <a:r>
              <a:rPr lang="zh-CN" altLang="en-US" sz="2400" dirty="0" smtClean="0">
                <a:cs typeface="Arial" pitchFamily="34" charset="0"/>
              </a:rPr>
              <a:t>、</a:t>
            </a:r>
            <a:r>
              <a:rPr lang="en-US" sz="2400" dirty="0" smtClean="0">
                <a:cs typeface="Arial" pitchFamily="34" charset="0"/>
              </a:rPr>
              <a:t>RBP </a:t>
            </a:r>
            <a:r>
              <a:rPr lang="zh-CN" altLang="en-US" sz="2400" dirty="0" smtClean="0">
                <a:cs typeface="Arial" pitchFamily="34" charset="0"/>
              </a:rPr>
              <a:t>或 </a:t>
            </a:r>
            <a:r>
              <a:rPr lang="en-US" sz="2400" dirty="0" smtClean="0">
                <a:cs typeface="Arial" pitchFamily="34" charset="0"/>
              </a:rPr>
              <a:t>R8</a:t>
            </a:r>
            <a:r>
              <a:rPr lang="zh-CN" altLang="en-US" sz="2400" dirty="0" smtClean="0">
                <a:cs typeface="Arial" pitchFamily="34" charset="0"/>
              </a:rPr>
              <a:t>～</a:t>
            </a:r>
            <a:r>
              <a:rPr lang="en-US" sz="2400" dirty="0" smtClean="0">
                <a:cs typeface="Arial" pitchFamily="34" charset="0"/>
              </a:rPr>
              <a:t>R15</a:t>
            </a:r>
            <a:r>
              <a:rPr lang="zh-CN" altLang="en-US" sz="2400" dirty="0" smtClean="0">
                <a:cs typeface="Arial" pitchFamily="34" charset="0"/>
              </a:rPr>
              <a:t>）</a:t>
            </a:r>
          </a:p>
          <a:p>
            <a:pPr marL="719138" lvl="1" indent="-363538">
              <a:buClr>
                <a:srgbClr val="FF6600"/>
              </a:buClr>
              <a:buFont typeface="Wingdings" panose="05000000000000000000" pitchFamily="2" charset="2"/>
              <a:buChar char="u"/>
              <a:defRPr/>
            </a:pPr>
            <a:r>
              <a:rPr lang="en-US" sz="2400" dirty="0" smtClean="0">
                <a:cs typeface="Arial" pitchFamily="34" charset="0"/>
              </a:rPr>
              <a:t>32</a:t>
            </a:r>
            <a:r>
              <a:rPr lang="zh-CN" altLang="en-US" sz="2400" dirty="0" smtClean="0">
                <a:cs typeface="Arial" pitchFamily="34" charset="0"/>
              </a:rPr>
              <a:t>位通用寄存器（</a:t>
            </a:r>
            <a:r>
              <a:rPr lang="en-US" sz="2400" dirty="0" smtClean="0">
                <a:cs typeface="Arial" pitchFamily="34" charset="0"/>
              </a:rPr>
              <a:t>EAX</a:t>
            </a:r>
            <a:r>
              <a:rPr lang="zh-CN" altLang="en-US" sz="2400" dirty="0" smtClean="0">
                <a:cs typeface="Arial" pitchFamily="34" charset="0"/>
              </a:rPr>
              <a:t>、</a:t>
            </a:r>
            <a:r>
              <a:rPr lang="en-US" sz="2400" dirty="0" smtClean="0">
                <a:cs typeface="Arial" pitchFamily="34" charset="0"/>
              </a:rPr>
              <a:t>EBX</a:t>
            </a:r>
            <a:r>
              <a:rPr lang="zh-CN" altLang="en-US" sz="2400" dirty="0" smtClean="0">
                <a:cs typeface="Arial" pitchFamily="34" charset="0"/>
              </a:rPr>
              <a:t>、</a:t>
            </a:r>
            <a:r>
              <a:rPr lang="en-US" sz="2400" dirty="0" smtClean="0">
                <a:cs typeface="Arial" pitchFamily="34" charset="0"/>
              </a:rPr>
              <a:t>ECX</a:t>
            </a:r>
            <a:r>
              <a:rPr lang="zh-CN" altLang="en-US" sz="2400" dirty="0" smtClean="0">
                <a:cs typeface="Arial" pitchFamily="34" charset="0"/>
              </a:rPr>
              <a:t>、</a:t>
            </a:r>
            <a:r>
              <a:rPr lang="en-US" sz="2400" dirty="0" smtClean="0">
                <a:cs typeface="Arial" pitchFamily="34" charset="0"/>
              </a:rPr>
              <a:t>EDX</a:t>
            </a:r>
            <a:r>
              <a:rPr lang="zh-CN" altLang="en-US" sz="2400" dirty="0" smtClean="0">
                <a:cs typeface="Arial" pitchFamily="34" charset="0"/>
              </a:rPr>
              <a:t>、</a:t>
            </a:r>
            <a:r>
              <a:rPr lang="en-US" sz="2400" dirty="0" smtClean="0">
                <a:cs typeface="Arial" pitchFamily="34" charset="0"/>
              </a:rPr>
              <a:t>ESI</a:t>
            </a:r>
            <a:r>
              <a:rPr lang="zh-CN" altLang="en-US" sz="2400" dirty="0" smtClean="0">
                <a:cs typeface="Arial" pitchFamily="34" charset="0"/>
              </a:rPr>
              <a:t>、</a:t>
            </a:r>
            <a:r>
              <a:rPr lang="en-US" sz="2400" dirty="0" smtClean="0">
                <a:cs typeface="Arial" pitchFamily="34" charset="0"/>
              </a:rPr>
              <a:t>EDI</a:t>
            </a:r>
            <a:r>
              <a:rPr lang="zh-CN" altLang="en-US" sz="2400" dirty="0" smtClean="0">
                <a:cs typeface="Arial" pitchFamily="34" charset="0"/>
              </a:rPr>
              <a:t>、</a:t>
            </a:r>
            <a:r>
              <a:rPr lang="en-US" sz="2400" dirty="0" smtClean="0">
                <a:cs typeface="Arial" pitchFamily="34" charset="0"/>
              </a:rPr>
              <a:t>ESP</a:t>
            </a:r>
            <a:r>
              <a:rPr lang="zh-CN" altLang="en-US" sz="2400" dirty="0" smtClean="0">
                <a:cs typeface="Arial" pitchFamily="34" charset="0"/>
              </a:rPr>
              <a:t>、</a:t>
            </a:r>
            <a:r>
              <a:rPr lang="en-US" sz="2400" dirty="0" smtClean="0">
                <a:cs typeface="Arial" pitchFamily="34" charset="0"/>
              </a:rPr>
              <a:t>EBP </a:t>
            </a:r>
            <a:r>
              <a:rPr lang="zh-CN" altLang="en-US" sz="2400" dirty="0" smtClean="0">
                <a:cs typeface="Arial" pitchFamily="34" charset="0"/>
              </a:rPr>
              <a:t>或 </a:t>
            </a:r>
            <a:r>
              <a:rPr lang="en-US" sz="2400" dirty="0" smtClean="0">
                <a:cs typeface="Arial" pitchFamily="34" charset="0"/>
              </a:rPr>
              <a:t>R8D</a:t>
            </a:r>
            <a:r>
              <a:rPr lang="zh-CN" altLang="en-US" sz="2400" dirty="0" smtClean="0">
                <a:cs typeface="Arial" pitchFamily="34" charset="0"/>
              </a:rPr>
              <a:t>～</a:t>
            </a:r>
            <a:r>
              <a:rPr lang="en-US" sz="2400" dirty="0" smtClean="0">
                <a:cs typeface="Arial" pitchFamily="34" charset="0"/>
              </a:rPr>
              <a:t>R15D</a:t>
            </a:r>
            <a:r>
              <a:rPr lang="zh-CN" altLang="en-US" sz="2400" dirty="0" smtClean="0">
                <a:cs typeface="Arial" pitchFamily="34" charset="0"/>
              </a:rPr>
              <a:t>）</a:t>
            </a:r>
          </a:p>
          <a:p>
            <a:pPr marL="719138" lvl="1" indent="-363538">
              <a:buClr>
                <a:srgbClr val="FF6600"/>
              </a:buClr>
              <a:buFont typeface="Wingdings" panose="05000000000000000000" pitchFamily="2" charset="2"/>
              <a:buChar char="u"/>
              <a:defRPr/>
            </a:pPr>
            <a:r>
              <a:rPr lang="en-US" sz="2400" dirty="0" smtClean="0">
                <a:cs typeface="Arial" pitchFamily="34" charset="0"/>
              </a:rPr>
              <a:t>16</a:t>
            </a:r>
            <a:r>
              <a:rPr lang="zh-CN" altLang="en-US" sz="2400" dirty="0" smtClean="0">
                <a:cs typeface="Arial" pitchFamily="34" charset="0"/>
              </a:rPr>
              <a:t>位通用寄存器（</a:t>
            </a:r>
            <a:r>
              <a:rPr lang="en-US" sz="2400" dirty="0" smtClean="0">
                <a:cs typeface="Arial" pitchFamily="34" charset="0"/>
              </a:rPr>
              <a:t>AX</a:t>
            </a:r>
            <a:r>
              <a:rPr lang="zh-CN" altLang="en-US" sz="2400" dirty="0" smtClean="0">
                <a:cs typeface="Arial" pitchFamily="34" charset="0"/>
              </a:rPr>
              <a:t>、</a:t>
            </a:r>
            <a:r>
              <a:rPr lang="en-US" sz="2400" dirty="0" smtClean="0">
                <a:cs typeface="Arial" pitchFamily="34" charset="0"/>
              </a:rPr>
              <a:t>BX</a:t>
            </a:r>
            <a:r>
              <a:rPr lang="zh-CN" altLang="en-US" sz="2400" dirty="0" smtClean="0">
                <a:cs typeface="Arial" pitchFamily="34" charset="0"/>
              </a:rPr>
              <a:t>、</a:t>
            </a:r>
            <a:r>
              <a:rPr lang="en-US" sz="2400" dirty="0" smtClean="0">
                <a:cs typeface="Arial" pitchFamily="34" charset="0"/>
              </a:rPr>
              <a:t>CX</a:t>
            </a:r>
            <a:r>
              <a:rPr lang="zh-CN" altLang="en-US" sz="2400" dirty="0" smtClean="0">
                <a:cs typeface="Arial" pitchFamily="34" charset="0"/>
              </a:rPr>
              <a:t>、</a:t>
            </a:r>
            <a:r>
              <a:rPr lang="en-US" sz="2400" dirty="0" smtClean="0">
                <a:cs typeface="Arial" pitchFamily="34" charset="0"/>
              </a:rPr>
              <a:t>DX</a:t>
            </a:r>
            <a:r>
              <a:rPr lang="zh-CN" altLang="en-US" sz="2400" dirty="0" smtClean="0">
                <a:cs typeface="Arial" pitchFamily="34" charset="0"/>
              </a:rPr>
              <a:t>、</a:t>
            </a:r>
            <a:r>
              <a:rPr lang="en-US" sz="2400" dirty="0" smtClean="0">
                <a:cs typeface="Arial" pitchFamily="34" charset="0"/>
              </a:rPr>
              <a:t>SI</a:t>
            </a:r>
            <a:r>
              <a:rPr lang="zh-CN" altLang="en-US" sz="2400" dirty="0" smtClean="0">
                <a:cs typeface="Arial" pitchFamily="34" charset="0"/>
              </a:rPr>
              <a:t>、</a:t>
            </a:r>
            <a:r>
              <a:rPr lang="en-US" sz="2400" dirty="0" smtClean="0">
                <a:cs typeface="Arial" pitchFamily="34" charset="0"/>
              </a:rPr>
              <a:t>DI</a:t>
            </a:r>
            <a:r>
              <a:rPr lang="zh-CN" altLang="en-US" sz="2400" dirty="0" smtClean="0">
                <a:cs typeface="Arial" pitchFamily="34" charset="0"/>
              </a:rPr>
              <a:t>、</a:t>
            </a:r>
            <a:r>
              <a:rPr lang="en-US" sz="2400" dirty="0" smtClean="0">
                <a:cs typeface="Arial" pitchFamily="34" charset="0"/>
              </a:rPr>
              <a:t>SP</a:t>
            </a:r>
            <a:r>
              <a:rPr lang="zh-CN" altLang="en-US" sz="2400" dirty="0" smtClean="0">
                <a:cs typeface="Arial" pitchFamily="34" charset="0"/>
              </a:rPr>
              <a:t>、</a:t>
            </a:r>
            <a:r>
              <a:rPr lang="en-US" sz="2400" dirty="0" smtClean="0">
                <a:cs typeface="Arial" pitchFamily="34" charset="0"/>
              </a:rPr>
              <a:t>BP </a:t>
            </a:r>
            <a:r>
              <a:rPr lang="zh-CN" altLang="en-US" sz="2400" dirty="0" smtClean="0">
                <a:cs typeface="Arial" pitchFamily="34" charset="0"/>
              </a:rPr>
              <a:t>或 </a:t>
            </a:r>
            <a:r>
              <a:rPr lang="en-US" sz="2400" dirty="0" smtClean="0">
                <a:cs typeface="Arial" pitchFamily="34" charset="0"/>
              </a:rPr>
              <a:t>R8W</a:t>
            </a:r>
            <a:r>
              <a:rPr lang="zh-CN" altLang="en-US" sz="2400" dirty="0" smtClean="0">
                <a:cs typeface="Arial" pitchFamily="34" charset="0"/>
              </a:rPr>
              <a:t>～</a:t>
            </a:r>
            <a:r>
              <a:rPr lang="en-US" sz="2400" dirty="0" smtClean="0">
                <a:cs typeface="Arial" pitchFamily="34" charset="0"/>
              </a:rPr>
              <a:t>R15W</a:t>
            </a:r>
            <a:r>
              <a:rPr lang="zh-CN" altLang="en-US" sz="2400" dirty="0" smtClean="0">
                <a:cs typeface="Arial" pitchFamily="34" charset="0"/>
              </a:rPr>
              <a:t>）</a:t>
            </a:r>
          </a:p>
          <a:p>
            <a:pPr marL="719138" lvl="1" indent="-363538">
              <a:buClr>
                <a:srgbClr val="FF6600"/>
              </a:buClr>
              <a:buFont typeface="Wingdings" panose="05000000000000000000" pitchFamily="2" charset="2"/>
              <a:buChar char="u"/>
              <a:defRPr/>
            </a:pPr>
            <a:r>
              <a:rPr lang="en-US" sz="2400" dirty="0" smtClean="0">
                <a:cs typeface="Arial" pitchFamily="34" charset="0"/>
              </a:rPr>
              <a:t>8</a:t>
            </a:r>
            <a:r>
              <a:rPr lang="zh-CN" altLang="en-US" sz="2400" dirty="0" smtClean="0">
                <a:cs typeface="Arial" pitchFamily="34" charset="0"/>
              </a:rPr>
              <a:t>位通用寄存器（使用</a:t>
            </a:r>
            <a:r>
              <a:rPr lang="en-US" sz="2400" dirty="0" smtClean="0">
                <a:cs typeface="Arial" pitchFamily="34" charset="0"/>
              </a:rPr>
              <a:t>REX</a:t>
            </a:r>
            <a:r>
              <a:rPr lang="zh-CN" altLang="en-US" sz="2400" dirty="0" smtClean="0">
                <a:cs typeface="Arial" pitchFamily="34" charset="0"/>
              </a:rPr>
              <a:t>前缀时</a:t>
            </a:r>
            <a:r>
              <a:rPr lang="en-US" sz="2400" dirty="0" smtClean="0">
                <a:cs typeface="Arial" pitchFamily="34" charset="0"/>
              </a:rPr>
              <a:t>AL</a:t>
            </a:r>
            <a:r>
              <a:rPr lang="zh-CN" altLang="en-US" sz="2400" dirty="0" smtClean="0">
                <a:cs typeface="Arial" pitchFamily="34" charset="0"/>
              </a:rPr>
              <a:t>、</a:t>
            </a:r>
            <a:r>
              <a:rPr lang="en-US" sz="2400" dirty="0" smtClean="0">
                <a:cs typeface="Arial" pitchFamily="34" charset="0"/>
              </a:rPr>
              <a:t>BL</a:t>
            </a:r>
            <a:r>
              <a:rPr lang="zh-CN" altLang="en-US" sz="2400" dirty="0" smtClean="0">
                <a:cs typeface="Arial" pitchFamily="34" charset="0"/>
              </a:rPr>
              <a:t>、</a:t>
            </a:r>
            <a:r>
              <a:rPr lang="en-US" sz="2400" dirty="0" smtClean="0">
                <a:cs typeface="Arial" pitchFamily="34" charset="0"/>
              </a:rPr>
              <a:t>CL</a:t>
            </a:r>
            <a:r>
              <a:rPr lang="zh-CN" altLang="en-US" sz="2400" dirty="0" smtClean="0">
                <a:cs typeface="Arial" pitchFamily="34" charset="0"/>
              </a:rPr>
              <a:t>、</a:t>
            </a:r>
            <a:r>
              <a:rPr lang="en-US" sz="2400" dirty="0" smtClean="0">
                <a:cs typeface="Arial" pitchFamily="34" charset="0"/>
              </a:rPr>
              <a:t>DL</a:t>
            </a:r>
            <a:r>
              <a:rPr lang="zh-CN" altLang="en-US" sz="2400" dirty="0" smtClean="0">
                <a:cs typeface="Arial" pitchFamily="34" charset="0"/>
              </a:rPr>
              <a:t>、</a:t>
            </a:r>
            <a:r>
              <a:rPr lang="en-US" sz="2400" dirty="0" smtClean="0">
                <a:cs typeface="Arial" pitchFamily="34" charset="0"/>
              </a:rPr>
              <a:t>SIL</a:t>
            </a:r>
            <a:r>
              <a:rPr lang="zh-CN" altLang="en-US" sz="2400" dirty="0" smtClean="0">
                <a:cs typeface="Arial" pitchFamily="34" charset="0"/>
              </a:rPr>
              <a:t>、</a:t>
            </a:r>
            <a:r>
              <a:rPr lang="en-US" sz="2400" dirty="0" smtClean="0">
                <a:cs typeface="Arial" pitchFamily="34" charset="0"/>
              </a:rPr>
              <a:t>DIL</a:t>
            </a:r>
            <a:r>
              <a:rPr lang="zh-CN" altLang="en-US" sz="2400" dirty="0" smtClean="0">
                <a:cs typeface="Arial" pitchFamily="34" charset="0"/>
              </a:rPr>
              <a:t>、</a:t>
            </a:r>
            <a:r>
              <a:rPr lang="en-US" sz="2400" dirty="0" smtClean="0">
                <a:cs typeface="Arial" pitchFamily="34" charset="0"/>
              </a:rPr>
              <a:t>SPL</a:t>
            </a:r>
            <a:r>
              <a:rPr lang="zh-CN" altLang="en-US" sz="2400" dirty="0" smtClean="0">
                <a:cs typeface="Arial" pitchFamily="34" charset="0"/>
              </a:rPr>
              <a:t>、</a:t>
            </a:r>
            <a:r>
              <a:rPr lang="en-US" sz="2400" dirty="0" smtClean="0">
                <a:cs typeface="Arial" pitchFamily="34" charset="0"/>
              </a:rPr>
              <a:t>BPL</a:t>
            </a:r>
            <a:r>
              <a:rPr lang="zh-CN" altLang="en-US" sz="2400" dirty="0" smtClean="0">
                <a:cs typeface="Arial" pitchFamily="34" charset="0"/>
              </a:rPr>
              <a:t>、</a:t>
            </a:r>
            <a:r>
              <a:rPr lang="en-US" sz="2400" dirty="0" smtClean="0">
                <a:cs typeface="Arial" pitchFamily="34" charset="0"/>
              </a:rPr>
              <a:t>R8L</a:t>
            </a:r>
            <a:r>
              <a:rPr lang="zh-CN" altLang="en-US" sz="2400" dirty="0" smtClean="0">
                <a:cs typeface="Arial" pitchFamily="34" charset="0"/>
              </a:rPr>
              <a:t>～</a:t>
            </a:r>
            <a:r>
              <a:rPr lang="en-US" sz="2400" dirty="0" smtClean="0">
                <a:cs typeface="Arial" pitchFamily="34" charset="0"/>
              </a:rPr>
              <a:t>R15L</a:t>
            </a:r>
            <a:r>
              <a:rPr lang="zh-CN" altLang="en-US" sz="2400" dirty="0" smtClean="0">
                <a:cs typeface="Arial" pitchFamily="34" charset="0"/>
              </a:rPr>
              <a:t>可用；不使用</a:t>
            </a:r>
            <a:r>
              <a:rPr lang="en-US" sz="2400" dirty="0" smtClean="0">
                <a:cs typeface="Arial" pitchFamily="34" charset="0"/>
              </a:rPr>
              <a:t>REX</a:t>
            </a:r>
            <a:r>
              <a:rPr lang="zh-CN" altLang="en-US" sz="2400" dirty="0" smtClean="0">
                <a:cs typeface="Arial" pitchFamily="34" charset="0"/>
              </a:rPr>
              <a:t>前缀时</a:t>
            </a:r>
            <a:r>
              <a:rPr lang="en-US" sz="2400" dirty="0" smtClean="0">
                <a:cs typeface="Arial" pitchFamily="34" charset="0"/>
              </a:rPr>
              <a:t>AL</a:t>
            </a:r>
            <a:r>
              <a:rPr lang="zh-CN" altLang="en-US" sz="2400" dirty="0" smtClean="0">
                <a:cs typeface="Arial" pitchFamily="34" charset="0"/>
              </a:rPr>
              <a:t>、</a:t>
            </a:r>
            <a:r>
              <a:rPr lang="en-US" sz="2400" dirty="0" smtClean="0">
                <a:cs typeface="Arial" pitchFamily="34" charset="0"/>
              </a:rPr>
              <a:t>BL</a:t>
            </a:r>
            <a:r>
              <a:rPr lang="zh-CN" altLang="en-US" sz="2400" dirty="0" smtClean="0">
                <a:cs typeface="Arial" pitchFamily="34" charset="0"/>
              </a:rPr>
              <a:t>、</a:t>
            </a:r>
            <a:r>
              <a:rPr lang="en-US" sz="2400" dirty="0" smtClean="0">
                <a:cs typeface="Arial" pitchFamily="34" charset="0"/>
              </a:rPr>
              <a:t>CL</a:t>
            </a:r>
            <a:r>
              <a:rPr lang="zh-CN" altLang="en-US" sz="2400" dirty="0" smtClean="0">
                <a:cs typeface="Arial" pitchFamily="34" charset="0"/>
              </a:rPr>
              <a:t>、</a:t>
            </a:r>
            <a:r>
              <a:rPr lang="en-US" sz="2400" dirty="0" smtClean="0">
                <a:cs typeface="Arial" pitchFamily="34" charset="0"/>
              </a:rPr>
              <a:t>DL</a:t>
            </a:r>
            <a:r>
              <a:rPr lang="zh-CN" altLang="en-US" sz="2400" dirty="0" smtClean="0">
                <a:cs typeface="Arial" pitchFamily="34" charset="0"/>
              </a:rPr>
              <a:t>、</a:t>
            </a:r>
            <a:r>
              <a:rPr lang="en-US" sz="2400" dirty="0" smtClean="0">
                <a:cs typeface="Arial" pitchFamily="34" charset="0"/>
              </a:rPr>
              <a:t>AH</a:t>
            </a:r>
            <a:r>
              <a:rPr lang="zh-CN" altLang="en-US" sz="2400" dirty="0" smtClean="0">
                <a:cs typeface="Arial" pitchFamily="34" charset="0"/>
              </a:rPr>
              <a:t>、</a:t>
            </a:r>
            <a:r>
              <a:rPr lang="en-US" sz="2400" dirty="0" smtClean="0">
                <a:cs typeface="Arial" pitchFamily="34" charset="0"/>
              </a:rPr>
              <a:t>BH</a:t>
            </a:r>
            <a:r>
              <a:rPr lang="zh-CN" altLang="en-US" sz="2400" dirty="0" smtClean="0">
                <a:cs typeface="Arial" pitchFamily="34" charset="0"/>
              </a:rPr>
              <a:t>、</a:t>
            </a:r>
            <a:r>
              <a:rPr lang="en-US" sz="2400" dirty="0" smtClean="0">
                <a:cs typeface="Arial" pitchFamily="34" charset="0"/>
              </a:rPr>
              <a:t>CH</a:t>
            </a:r>
            <a:r>
              <a:rPr lang="zh-CN" altLang="en-US" sz="2400" dirty="0" smtClean="0">
                <a:cs typeface="Arial" pitchFamily="34" charset="0"/>
              </a:rPr>
              <a:t>、</a:t>
            </a:r>
            <a:r>
              <a:rPr lang="en-US" sz="2400" dirty="0" smtClean="0">
                <a:cs typeface="Arial" pitchFamily="34" charset="0"/>
              </a:rPr>
              <a:t>DH</a:t>
            </a:r>
            <a:r>
              <a:rPr lang="zh-CN" altLang="en-US" sz="2400" dirty="0" smtClean="0">
                <a:cs typeface="Arial" pitchFamily="34" charset="0"/>
              </a:rPr>
              <a:t>可用）</a:t>
            </a:r>
          </a:p>
          <a:p>
            <a:pPr marL="719138" lvl="1" indent="-363538">
              <a:buClr>
                <a:srgbClr val="FF6600"/>
              </a:buClr>
              <a:buFont typeface="Wingdings" panose="05000000000000000000" pitchFamily="2" charset="2"/>
              <a:buChar char="u"/>
              <a:defRPr/>
            </a:pPr>
            <a:r>
              <a:rPr lang="en-US" sz="2400" dirty="0" smtClean="0">
                <a:cs typeface="Arial" pitchFamily="34" charset="0"/>
              </a:rPr>
              <a:t>16</a:t>
            </a:r>
            <a:r>
              <a:rPr lang="zh-CN" altLang="en-US" sz="2400" dirty="0" smtClean="0">
                <a:cs typeface="Arial" pitchFamily="34" charset="0"/>
              </a:rPr>
              <a:t>位段寄存器（</a:t>
            </a:r>
            <a:r>
              <a:rPr lang="en-US" sz="2400" dirty="0" smtClean="0">
                <a:cs typeface="Arial" pitchFamily="34" charset="0"/>
              </a:rPr>
              <a:t>CS</a:t>
            </a:r>
            <a:r>
              <a:rPr lang="zh-CN" altLang="en-US" sz="2400" dirty="0" smtClean="0">
                <a:cs typeface="Arial" pitchFamily="34" charset="0"/>
              </a:rPr>
              <a:t>、</a:t>
            </a:r>
            <a:r>
              <a:rPr lang="en-US" sz="2400" dirty="0" smtClean="0">
                <a:cs typeface="Arial" pitchFamily="34" charset="0"/>
              </a:rPr>
              <a:t>DS</a:t>
            </a:r>
            <a:r>
              <a:rPr lang="zh-CN" altLang="en-US" sz="2400" dirty="0" smtClean="0">
                <a:cs typeface="Arial" pitchFamily="34" charset="0"/>
              </a:rPr>
              <a:t>、</a:t>
            </a:r>
            <a:r>
              <a:rPr lang="en-US" sz="2400" dirty="0" smtClean="0">
                <a:cs typeface="Arial" pitchFamily="34" charset="0"/>
              </a:rPr>
              <a:t>SS</a:t>
            </a:r>
            <a:r>
              <a:rPr lang="zh-CN" altLang="en-US" sz="2400" dirty="0" smtClean="0">
                <a:cs typeface="Arial" pitchFamily="34" charset="0"/>
              </a:rPr>
              <a:t>、</a:t>
            </a:r>
            <a:r>
              <a:rPr lang="en-US" sz="2400" dirty="0" smtClean="0">
                <a:cs typeface="Arial" pitchFamily="34" charset="0"/>
              </a:rPr>
              <a:t>ES</a:t>
            </a:r>
            <a:r>
              <a:rPr lang="zh-CN" altLang="en-US" sz="2400" dirty="0" smtClean="0">
                <a:cs typeface="Arial" pitchFamily="34" charset="0"/>
              </a:rPr>
              <a:t>、</a:t>
            </a:r>
            <a:r>
              <a:rPr lang="en-US" sz="2400" dirty="0" smtClean="0">
                <a:cs typeface="Arial" pitchFamily="34" charset="0"/>
              </a:rPr>
              <a:t>FS </a:t>
            </a:r>
            <a:r>
              <a:rPr lang="zh-CN" altLang="en-US" sz="2400" dirty="0" smtClean="0">
                <a:cs typeface="Arial" pitchFamily="34" charset="0"/>
              </a:rPr>
              <a:t>和 </a:t>
            </a:r>
            <a:r>
              <a:rPr lang="en-US" sz="2400" dirty="0" smtClean="0">
                <a:cs typeface="Arial" pitchFamily="34" charset="0"/>
              </a:rPr>
              <a:t>GS</a:t>
            </a:r>
            <a:r>
              <a:rPr lang="zh-CN" altLang="en-US" sz="2400" dirty="0" smtClean="0">
                <a:cs typeface="Arial" pitchFamily="34" charset="0"/>
              </a:rPr>
              <a:t>）</a:t>
            </a:r>
          </a:p>
          <a:p>
            <a:pPr marL="719138" lvl="1" indent="-363538">
              <a:buClr>
                <a:srgbClr val="FF6600"/>
              </a:buClr>
              <a:buFont typeface="Wingdings" panose="05000000000000000000" pitchFamily="2" charset="2"/>
              <a:buChar char="u"/>
              <a:defRPr/>
            </a:pPr>
            <a:r>
              <a:rPr lang="en-US" sz="2400" dirty="0" smtClean="0">
                <a:cs typeface="Arial" pitchFamily="34" charset="0"/>
              </a:rPr>
              <a:t>64</a:t>
            </a:r>
            <a:r>
              <a:rPr lang="zh-CN" altLang="en-US" sz="2400" dirty="0" smtClean="0">
                <a:cs typeface="Arial" pitchFamily="34" charset="0"/>
              </a:rPr>
              <a:t>位</a:t>
            </a:r>
            <a:r>
              <a:rPr lang="en-US" sz="2400" dirty="0" smtClean="0">
                <a:cs typeface="Arial" pitchFamily="34" charset="0"/>
              </a:rPr>
              <a:t>RFLAGS</a:t>
            </a:r>
            <a:r>
              <a:rPr lang="zh-CN" altLang="en-US" sz="2400" dirty="0" smtClean="0">
                <a:cs typeface="Arial" pitchFamily="34" charset="0"/>
              </a:rPr>
              <a:t>寄存器、</a:t>
            </a:r>
            <a:r>
              <a:rPr lang="en-US" sz="2400" dirty="0" smtClean="0">
                <a:cs typeface="Arial" pitchFamily="34" charset="0"/>
              </a:rPr>
              <a:t>32</a:t>
            </a:r>
            <a:r>
              <a:rPr lang="zh-CN" altLang="en-US" sz="2400" dirty="0" smtClean="0">
                <a:cs typeface="Arial" pitchFamily="34" charset="0"/>
              </a:rPr>
              <a:t>位</a:t>
            </a:r>
            <a:r>
              <a:rPr lang="en-US" sz="2400" dirty="0" smtClean="0">
                <a:cs typeface="Arial" pitchFamily="34" charset="0"/>
              </a:rPr>
              <a:t>EFLAGS</a:t>
            </a:r>
            <a:r>
              <a:rPr lang="zh-CN" altLang="en-US" sz="2400" dirty="0" smtClean="0">
                <a:cs typeface="Arial" pitchFamily="34" charset="0"/>
              </a:rPr>
              <a:t>寄存器（</a:t>
            </a:r>
            <a:r>
              <a:rPr lang="en-US" sz="2400" dirty="0" smtClean="0">
                <a:cs typeface="Arial" pitchFamily="34" charset="0"/>
              </a:rPr>
              <a:t>RFLAGS</a:t>
            </a:r>
            <a:r>
              <a:rPr lang="zh-CN" altLang="en-US" sz="2400" dirty="0" smtClean="0">
                <a:cs typeface="Arial" pitchFamily="34" charset="0"/>
              </a:rPr>
              <a:t>寄存器的高</a:t>
            </a:r>
            <a:r>
              <a:rPr lang="en-US" sz="2400" dirty="0" smtClean="0">
                <a:cs typeface="Arial" pitchFamily="34" charset="0"/>
              </a:rPr>
              <a:t>32</a:t>
            </a:r>
            <a:r>
              <a:rPr lang="zh-CN" altLang="en-US" sz="2400" dirty="0" smtClean="0">
                <a:cs typeface="Arial" pitchFamily="34" charset="0"/>
              </a:rPr>
              <a:t>位被保留，低</a:t>
            </a:r>
            <a:r>
              <a:rPr lang="en-US" sz="2400" dirty="0" smtClean="0">
                <a:cs typeface="Arial" pitchFamily="34" charset="0"/>
              </a:rPr>
              <a:t>32</a:t>
            </a:r>
            <a:r>
              <a:rPr lang="zh-CN" altLang="en-US" sz="2400" dirty="0" smtClean="0">
                <a:cs typeface="Arial" pitchFamily="34" charset="0"/>
              </a:rPr>
              <a:t>位与</a:t>
            </a:r>
            <a:r>
              <a:rPr lang="en-US" sz="2400" dirty="0" smtClean="0">
                <a:cs typeface="Arial" pitchFamily="34" charset="0"/>
              </a:rPr>
              <a:t>EFLAGS</a:t>
            </a:r>
            <a:r>
              <a:rPr lang="zh-CN" altLang="en-US" sz="2400" dirty="0" smtClean="0">
                <a:cs typeface="Arial" pitchFamily="34" charset="0"/>
              </a:rPr>
              <a:t>相同）</a:t>
            </a:r>
          </a:p>
        </p:txBody>
      </p:sp>
      <p:sp>
        <p:nvSpPr>
          <p:cNvPr id="5222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EC9BC6C-B489-4217-A43D-17EC24788622}" type="slidenum">
              <a:rPr lang="zh-CN" altLang="en-US">
                <a:solidFill>
                  <a:srgbClr val="000000"/>
                </a:solidFill>
                <a:latin typeface="Arial Black" panose="020B0A04020102020204" pitchFamily="34" charset="0"/>
              </a:rPr>
              <a:pPr eaLnBrk="1" hangingPunct="1"/>
              <a:t>74</a:t>
            </a:fld>
            <a:endParaRPr lang="en-US" altLang="zh-CN">
              <a:solidFill>
                <a:srgbClr val="000000"/>
              </a:solidFill>
              <a:latin typeface="Arial Black" panose="020B0A04020102020204" pitchFamily="34" charset="0"/>
            </a:endParaRPr>
          </a:p>
        </p:txBody>
      </p:sp>
    </p:spTree>
    <p:extLst>
      <p:ext uri="{BB962C8B-B14F-4D97-AF65-F5344CB8AC3E}">
        <p14:creationId xmlns:p14="http://schemas.microsoft.com/office/powerpoint/2010/main" val="3155530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a:xfrm>
            <a:off x="304800" y="374650"/>
            <a:ext cx="8686800" cy="533400"/>
          </a:xfrm>
        </p:spPr>
        <p:txBody>
          <a:bodyPr/>
          <a:lstStyle/>
          <a:p>
            <a:pPr eaLnBrk="1" hangingPunct="1">
              <a:defRPr/>
            </a:pPr>
            <a:r>
              <a:rPr lang="en-US" dirty="0" smtClean="0">
                <a:ea typeface="黑体" pitchFamily="2" charset="-122"/>
              </a:rPr>
              <a:t>2.3.1 Core i7</a:t>
            </a:r>
            <a:r>
              <a:rPr lang="zh-CN" altLang="en-US" dirty="0" smtClean="0">
                <a:ea typeface="黑体" pitchFamily="2" charset="-122"/>
              </a:rPr>
              <a:t>处理器体系结构  </a:t>
            </a:r>
            <a:r>
              <a:rPr lang="en-US" altLang="zh-CN" sz="2400" dirty="0" smtClean="0">
                <a:solidFill>
                  <a:srgbClr val="008000"/>
                </a:solidFill>
                <a:ea typeface="黑体" pitchFamily="2" charset="-122"/>
              </a:rPr>
              <a:t>—— </a:t>
            </a:r>
            <a:r>
              <a:rPr lang="en-US" sz="2400" dirty="0" smtClean="0">
                <a:solidFill>
                  <a:srgbClr val="008000"/>
                </a:solidFill>
                <a:ea typeface="黑体" pitchFamily="2" charset="-122"/>
              </a:rPr>
              <a:t>Core i7</a:t>
            </a:r>
            <a:r>
              <a:rPr lang="zh-CN" altLang="en-US" sz="2400" dirty="0" smtClean="0">
                <a:solidFill>
                  <a:srgbClr val="008000"/>
                </a:solidFill>
                <a:ea typeface="黑体" pitchFamily="2" charset="-122"/>
              </a:rPr>
              <a:t>架构</a:t>
            </a:r>
            <a:endParaRPr lang="zh-CN" altLang="en-US" kern="1200" dirty="0" smtClean="0">
              <a:solidFill>
                <a:srgbClr val="006600"/>
              </a:solidFill>
              <a:cs typeface="+mn-cs"/>
            </a:endParaRPr>
          </a:p>
        </p:txBody>
      </p:sp>
      <p:sp>
        <p:nvSpPr>
          <p:cNvPr id="58372" name="Rectangle 3"/>
          <p:cNvSpPr>
            <a:spLocks noGrp="1" noChangeArrowheads="1"/>
          </p:cNvSpPr>
          <p:nvPr>
            <p:ph idx="1"/>
          </p:nvPr>
        </p:nvSpPr>
        <p:spPr>
          <a:xfrm>
            <a:off x="161925" y="908050"/>
            <a:ext cx="8839200" cy="5726113"/>
          </a:xfrm>
        </p:spPr>
        <p:txBody>
          <a:bodyPr/>
          <a:lstStyle/>
          <a:p>
            <a:pPr marL="355600" indent="-355600">
              <a:defRPr/>
            </a:pPr>
            <a:r>
              <a:rPr lang="en-US" sz="2400" dirty="0" smtClean="0">
                <a:cs typeface="Arial" pitchFamily="34" charset="0"/>
              </a:rPr>
              <a:t>Intel Core i7</a:t>
            </a:r>
            <a:r>
              <a:rPr lang="zh-CN" altLang="en-US" sz="2400" dirty="0" smtClean="0">
                <a:cs typeface="Arial" pitchFamily="34" charset="0"/>
              </a:rPr>
              <a:t>采用</a:t>
            </a:r>
            <a:r>
              <a:rPr lang="en-US" sz="2400" dirty="0" smtClean="0">
                <a:cs typeface="Arial" pitchFamily="34" charset="0"/>
              </a:rPr>
              <a:t>Intel 64</a:t>
            </a:r>
            <a:r>
              <a:rPr lang="zh-CN" altLang="en-US" sz="2400" dirty="0" smtClean="0">
                <a:cs typeface="Arial" pitchFamily="34" charset="0"/>
              </a:rPr>
              <a:t>架构，</a:t>
            </a:r>
            <a:r>
              <a:rPr lang="zh-CN" altLang="en-US" sz="2400" dirty="0" smtClean="0">
                <a:solidFill>
                  <a:srgbClr val="D60093"/>
                </a:solidFill>
                <a:cs typeface="Arial" pitchFamily="34" charset="0"/>
              </a:rPr>
              <a:t>支持</a:t>
            </a:r>
            <a:r>
              <a:rPr lang="en-US" sz="2400" dirty="0" smtClean="0">
                <a:solidFill>
                  <a:srgbClr val="D60093"/>
                </a:solidFill>
                <a:cs typeface="Arial" pitchFamily="34" charset="0"/>
              </a:rPr>
              <a:t>64</a:t>
            </a:r>
            <a:r>
              <a:rPr lang="zh-CN" altLang="en-US" sz="2400" dirty="0" smtClean="0">
                <a:solidFill>
                  <a:srgbClr val="D60093"/>
                </a:solidFill>
                <a:cs typeface="Arial" pitchFamily="34" charset="0"/>
              </a:rPr>
              <a:t>位模式</a:t>
            </a:r>
            <a:r>
              <a:rPr lang="zh-CN" altLang="en-US" sz="2400" dirty="0" smtClean="0">
                <a:cs typeface="Arial" pitchFamily="34" charset="0"/>
              </a:rPr>
              <a:t>。在该模式中，程序员可访问：</a:t>
            </a:r>
          </a:p>
          <a:p>
            <a:pPr marL="719138" lvl="1" indent="-363538">
              <a:buClr>
                <a:srgbClr val="FF6600"/>
              </a:buClr>
              <a:buFont typeface="Wingdings" panose="05000000000000000000" pitchFamily="2" charset="2"/>
              <a:buChar char="u"/>
              <a:defRPr/>
            </a:pPr>
            <a:r>
              <a:rPr lang="en-US" altLang="zh-CN" sz="2400" dirty="0">
                <a:cs typeface="Arial" pitchFamily="34" charset="0"/>
              </a:rPr>
              <a:t>x87 FPU</a:t>
            </a:r>
            <a:r>
              <a:rPr lang="zh-CN" altLang="en-US" sz="2400" dirty="0">
                <a:cs typeface="Arial" pitchFamily="34" charset="0"/>
              </a:rPr>
              <a:t>寄存器（</a:t>
            </a:r>
            <a:r>
              <a:rPr lang="en-US" altLang="zh-CN" sz="2400" dirty="0">
                <a:cs typeface="Arial" pitchFamily="34" charset="0"/>
              </a:rPr>
              <a:t>ST0</a:t>
            </a:r>
            <a:r>
              <a:rPr lang="zh-CN" altLang="en-US" sz="2400" dirty="0">
                <a:cs typeface="Arial" pitchFamily="34" charset="0"/>
              </a:rPr>
              <a:t>～</a:t>
            </a:r>
            <a:r>
              <a:rPr lang="en-US" altLang="zh-CN" sz="2400" dirty="0">
                <a:cs typeface="Arial" pitchFamily="34" charset="0"/>
              </a:rPr>
              <a:t>ST7</a:t>
            </a:r>
            <a:r>
              <a:rPr lang="zh-CN" altLang="en-US" sz="2400" dirty="0">
                <a:cs typeface="Arial" pitchFamily="34" charset="0"/>
              </a:rPr>
              <a:t>、状态字、控制字、标签字、数据操作数指针和指令指针）</a:t>
            </a:r>
          </a:p>
          <a:p>
            <a:pPr marL="719138" lvl="1" indent="-363538">
              <a:buClr>
                <a:srgbClr val="FF6600"/>
              </a:buClr>
              <a:buFont typeface="Wingdings" panose="05000000000000000000" pitchFamily="2" charset="2"/>
              <a:buChar char="u"/>
              <a:defRPr/>
            </a:pPr>
            <a:r>
              <a:rPr lang="en-US" sz="2400" dirty="0" smtClean="0">
                <a:cs typeface="Arial" pitchFamily="34" charset="0"/>
              </a:rPr>
              <a:t>64</a:t>
            </a:r>
            <a:r>
              <a:rPr lang="zh-CN" altLang="en-US" sz="2400" dirty="0" smtClean="0">
                <a:cs typeface="Arial" pitchFamily="34" charset="0"/>
              </a:rPr>
              <a:t>位</a:t>
            </a:r>
            <a:r>
              <a:rPr lang="en-US" sz="2400" dirty="0" smtClean="0">
                <a:cs typeface="Arial" pitchFamily="34" charset="0"/>
              </a:rPr>
              <a:t>MMX</a:t>
            </a:r>
            <a:r>
              <a:rPr lang="zh-CN" altLang="en-US" sz="2400" dirty="0" smtClean="0">
                <a:cs typeface="Arial" pitchFamily="34" charset="0"/>
              </a:rPr>
              <a:t>寄存器（</a:t>
            </a:r>
            <a:r>
              <a:rPr lang="en-US" sz="2400" dirty="0" smtClean="0">
                <a:cs typeface="Arial" pitchFamily="34" charset="0"/>
              </a:rPr>
              <a:t>MM0</a:t>
            </a:r>
            <a:r>
              <a:rPr lang="zh-CN" altLang="en-US" sz="2400" dirty="0" smtClean="0">
                <a:cs typeface="Arial" pitchFamily="34" charset="0"/>
              </a:rPr>
              <a:t>～</a:t>
            </a:r>
            <a:r>
              <a:rPr lang="en-US" sz="2400" dirty="0" smtClean="0">
                <a:cs typeface="Arial" pitchFamily="34" charset="0"/>
              </a:rPr>
              <a:t>MM7</a:t>
            </a:r>
            <a:r>
              <a:rPr lang="zh-CN" altLang="en-US" sz="2400" dirty="0" smtClean="0">
                <a:cs typeface="Arial" pitchFamily="34" charset="0"/>
              </a:rPr>
              <a:t>）</a:t>
            </a:r>
          </a:p>
          <a:p>
            <a:pPr marL="719138" lvl="1" indent="-363538">
              <a:buClr>
                <a:srgbClr val="FF6600"/>
              </a:buClr>
              <a:buFont typeface="Wingdings" panose="05000000000000000000" pitchFamily="2" charset="2"/>
              <a:buChar char="u"/>
              <a:defRPr/>
            </a:pPr>
            <a:r>
              <a:rPr lang="en-US" sz="2400" dirty="0" smtClean="0">
                <a:cs typeface="Arial" pitchFamily="34" charset="0"/>
              </a:rPr>
              <a:t>128</a:t>
            </a:r>
            <a:r>
              <a:rPr lang="zh-CN" altLang="en-US" sz="2400" dirty="0" smtClean="0">
                <a:cs typeface="Arial" pitchFamily="34" charset="0"/>
              </a:rPr>
              <a:t>位</a:t>
            </a:r>
            <a:r>
              <a:rPr lang="en-US" sz="2400" dirty="0" smtClean="0">
                <a:cs typeface="Arial" pitchFamily="34" charset="0"/>
              </a:rPr>
              <a:t>XMM</a:t>
            </a:r>
            <a:r>
              <a:rPr lang="zh-CN" altLang="en-US" sz="2400" dirty="0" smtClean="0">
                <a:cs typeface="Arial" pitchFamily="34" charset="0"/>
              </a:rPr>
              <a:t>寄存器（</a:t>
            </a:r>
            <a:r>
              <a:rPr lang="en-US" sz="2400" dirty="0" smtClean="0">
                <a:cs typeface="Arial" pitchFamily="34" charset="0"/>
              </a:rPr>
              <a:t>XMM0</a:t>
            </a:r>
            <a:r>
              <a:rPr lang="zh-CN" altLang="en-US" sz="2400" dirty="0" smtClean="0">
                <a:cs typeface="Arial" pitchFamily="34" charset="0"/>
              </a:rPr>
              <a:t>～</a:t>
            </a:r>
            <a:r>
              <a:rPr lang="en-US" sz="2400" dirty="0" smtClean="0">
                <a:cs typeface="Arial" pitchFamily="34" charset="0"/>
              </a:rPr>
              <a:t>XMM15</a:t>
            </a:r>
            <a:r>
              <a:rPr lang="zh-CN" altLang="en-US" sz="2400" dirty="0" smtClean="0">
                <a:cs typeface="Arial" pitchFamily="34" charset="0"/>
              </a:rPr>
              <a:t>）和</a:t>
            </a:r>
            <a:r>
              <a:rPr lang="en-US" sz="2400" dirty="0" smtClean="0">
                <a:cs typeface="Arial" pitchFamily="34" charset="0"/>
              </a:rPr>
              <a:t>32</a:t>
            </a:r>
            <a:r>
              <a:rPr lang="zh-CN" altLang="en-US" sz="2400" dirty="0" smtClean="0">
                <a:cs typeface="Arial" pitchFamily="34" charset="0"/>
              </a:rPr>
              <a:t>位状态寄存器</a:t>
            </a:r>
            <a:r>
              <a:rPr lang="en-US" sz="2400" dirty="0" smtClean="0">
                <a:cs typeface="Arial" pitchFamily="34" charset="0"/>
              </a:rPr>
              <a:t>MXCSR</a:t>
            </a:r>
            <a:endParaRPr lang="zh-CN" altLang="en-US" sz="2400" dirty="0" smtClean="0">
              <a:cs typeface="Arial" pitchFamily="34" charset="0"/>
            </a:endParaRPr>
          </a:p>
          <a:p>
            <a:pPr marL="719138" lvl="1" indent="-363538">
              <a:buClr>
                <a:srgbClr val="FF6600"/>
              </a:buClr>
              <a:buFont typeface="Wingdings" panose="05000000000000000000" pitchFamily="2" charset="2"/>
              <a:buChar char="u"/>
              <a:defRPr/>
            </a:pPr>
            <a:r>
              <a:rPr lang="en-US" sz="2400" dirty="0" smtClean="0">
                <a:cs typeface="Arial" pitchFamily="34" charset="0"/>
              </a:rPr>
              <a:t>64</a:t>
            </a:r>
            <a:r>
              <a:rPr lang="zh-CN" altLang="en-US" sz="2400" dirty="0" smtClean="0">
                <a:cs typeface="Arial" pitchFamily="34" charset="0"/>
              </a:rPr>
              <a:t>位控制寄存器（</a:t>
            </a:r>
            <a:r>
              <a:rPr lang="en-US" sz="2400" dirty="0" smtClean="0">
                <a:cs typeface="Arial" pitchFamily="34" charset="0"/>
              </a:rPr>
              <a:t>CR0</a:t>
            </a:r>
            <a:r>
              <a:rPr lang="zh-CN" altLang="en-US" sz="2400" dirty="0" smtClean="0">
                <a:cs typeface="Arial" pitchFamily="34" charset="0"/>
              </a:rPr>
              <a:t>，</a:t>
            </a:r>
            <a:r>
              <a:rPr lang="en-US" sz="2400" dirty="0" smtClean="0">
                <a:cs typeface="Arial" pitchFamily="34" charset="0"/>
              </a:rPr>
              <a:t>32/64</a:t>
            </a:r>
            <a:r>
              <a:rPr lang="zh-CN" altLang="en-US" sz="2400" dirty="0" smtClean="0">
                <a:cs typeface="Arial" pitchFamily="34" charset="0"/>
              </a:rPr>
              <a:t>位</a:t>
            </a:r>
            <a:r>
              <a:rPr lang="en-US" sz="2400" dirty="0" smtClean="0">
                <a:cs typeface="Arial" pitchFamily="34" charset="0"/>
              </a:rPr>
              <a:t>CR2</a:t>
            </a:r>
            <a:r>
              <a:rPr lang="zh-CN" altLang="en-US" sz="2400" dirty="0" smtClean="0">
                <a:cs typeface="Arial" pitchFamily="34" charset="0"/>
              </a:rPr>
              <a:t>、</a:t>
            </a:r>
            <a:r>
              <a:rPr lang="en-US" sz="2400" dirty="0" smtClean="0">
                <a:cs typeface="Arial" pitchFamily="34" charset="0"/>
              </a:rPr>
              <a:t>CR3</a:t>
            </a:r>
            <a:r>
              <a:rPr lang="zh-CN" altLang="en-US" sz="2400" dirty="0" smtClean="0">
                <a:cs typeface="Arial" pitchFamily="34" charset="0"/>
              </a:rPr>
              <a:t>、</a:t>
            </a:r>
            <a:r>
              <a:rPr lang="en-US" sz="2400" dirty="0" smtClean="0">
                <a:cs typeface="Arial" pitchFamily="34" charset="0"/>
              </a:rPr>
              <a:t>CR0</a:t>
            </a:r>
            <a:r>
              <a:rPr lang="zh-CN" altLang="en-US" sz="2400" dirty="0" smtClean="0">
                <a:cs typeface="Arial" pitchFamily="34" charset="0"/>
              </a:rPr>
              <a:t>、</a:t>
            </a:r>
            <a:r>
              <a:rPr lang="en-US" sz="2400" dirty="0" smtClean="0">
                <a:cs typeface="Arial" pitchFamily="34" charset="0"/>
              </a:rPr>
              <a:t>CR8</a:t>
            </a:r>
            <a:r>
              <a:rPr lang="zh-CN" altLang="en-US" sz="2400" dirty="0" smtClean="0">
                <a:cs typeface="Arial" pitchFamily="34" charset="0"/>
              </a:rPr>
              <a:t>，</a:t>
            </a:r>
            <a:r>
              <a:rPr lang="en-US" sz="2400" dirty="0" smtClean="0">
                <a:cs typeface="Arial" pitchFamily="34" charset="0"/>
              </a:rPr>
              <a:t>CR0</a:t>
            </a:r>
            <a:r>
              <a:rPr lang="zh-CN" altLang="en-US" sz="2400" dirty="0" smtClean="0">
                <a:cs typeface="Arial" pitchFamily="34" charset="0"/>
              </a:rPr>
              <a:t>和</a:t>
            </a:r>
            <a:r>
              <a:rPr lang="en-US" sz="2400" dirty="0" smtClean="0">
                <a:cs typeface="Arial" pitchFamily="34" charset="0"/>
              </a:rPr>
              <a:t>CR4</a:t>
            </a:r>
            <a:r>
              <a:rPr lang="zh-CN" altLang="en-US" sz="2400" dirty="0" smtClean="0">
                <a:cs typeface="Arial" pitchFamily="34" charset="0"/>
              </a:rPr>
              <a:t>的高</a:t>
            </a:r>
            <a:r>
              <a:rPr lang="en-US" sz="2400" dirty="0" smtClean="0">
                <a:cs typeface="Arial" pitchFamily="34" charset="0"/>
              </a:rPr>
              <a:t>32</a:t>
            </a:r>
            <a:r>
              <a:rPr lang="zh-CN" altLang="en-US" sz="2400" dirty="0" smtClean="0">
                <a:cs typeface="Arial" pitchFamily="34" charset="0"/>
              </a:rPr>
              <a:t>位被保留且需写</a:t>
            </a:r>
            <a:r>
              <a:rPr lang="en-US" sz="2400" dirty="0" smtClean="0">
                <a:cs typeface="Arial" pitchFamily="34" charset="0"/>
              </a:rPr>
              <a:t>0</a:t>
            </a:r>
            <a:r>
              <a:rPr lang="zh-CN" altLang="en-US" sz="2400" dirty="0" smtClean="0">
                <a:cs typeface="Arial" pitchFamily="34" charset="0"/>
              </a:rPr>
              <a:t>）和系统表指针寄存器（</a:t>
            </a:r>
            <a:r>
              <a:rPr lang="en-US" sz="2400" dirty="0" smtClean="0">
                <a:cs typeface="Arial" pitchFamily="34" charset="0"/>
              </a:rPr>
              <a:t>GDTR</a:t>
            </a:r>
            <a:r>
              <a:rPr lang="zh-CN" altLang="en-US" sz="2400" dirty="0" smtClean="0">
                <a:cs typeface="Arial" pitchFamily="34" charset="0"/>
              </a:rPr>
              <a:t>、</a:t>
            </a:r>
            <a:r>
              <a:rPr lang="en-US" sz="2400" dirty="0" smtClean="0">
                <a:cs typeface="Arial" pitchFamily="34" charset="0"/>
              </a:rPr>
              <a:t>LDTR</a:t>
            </a:r>
            <a:r>
              <a:rPr lang="zh-CN" altLang="en-US" sz="2400" dirty="0" smtClean="0">
                <a:cs typeface="Arial" pitchFamily="34" charset="0"/>
              </a:rPr>
              <a:t>、</a:t>
            </a:r>
            <a:r>
              <a:rPr lang="en-US" sz="2400" dirty="0" smtClean="0">
                <a:cs typeface="Arial" pitchFamily="34" charset="0"/>
              </a:rPr>
              <a:t>IDTR </a:t>
            </a:r>
            <a:r>
              <a:rPr lang="zh-CN" altLang="en-US" sz="2400" dirty="0" smtClean="0">
                <a:cs typeface="Arial" pitchFamily="34" charset="0"/>
              </a:rPr>
              <a:t>和 </a:t>
            </a:r>
            <a:r>
              <a:rPr lang="en-US" sz="2400" dirty="0" smtClean="0">
                <a:cs typeface="Arial" pitchFamily="34" charset="0"/>
              </a:rPr>
              <a:t>TR</a:t>
            </a:r>
            <a:r>
              <a:rPr lang="zh-CN" altLang="en-US" sz="2400" dirty="0" smtClean="0">
                <a:cs typeface="Arial" pitchFamily="34" charset="0"/>
              </a:rPr>
              <a:t>）</a:t>
            </a:r>
          </a:p>
          <a:p>
            <a:pPr marL="719138" lvl="1" indent="-363538">
              <a:spcBef>
                <a:spcPts val="1200"/>
              </a:spcBef>
              <a:buClr>
                <a:srgbClr val="FF6600"/>
              </a:buClr>
              <a:buFont typeface="Wingdings" panose="05000000000000000000" pitchFamily="2" charset="2"/>
              <a:buChar char="u"/>
              <a:defRPr/>
            </a:pPr>
            <a:r>
              <a:rPr lang="en-US" sz="2400" dirty="0" smtClean="0">
                <a:cs typeface="Arial" pitchFamily="34" charset="0"/>
              </a:rPr>
              <a:t>64</a:t>
            </a:r>
            <a:r>
              <a:rPr lang="zh-CN" altLang="en-US" sz="2400" dirty="0" smtClean="0">
                <a:cs typeface="Arial" pitchFamily="34" charset="0"/>
              </a:rPr>
              <a:t>位调试寄存器（</a:t>
            </a:r>
            <a:r>
              <a:rPr lang="en-US" sz="2400" dirty="0" smtClean="0">
                <a:cs typeface="Arial" pitchFamily="34" charset="0"/>
              </a:rPr>
              <a:t>DR0</a:t>
            </a:r>
            <a:r>
              <a:rPr lang="zh-CN" altLang="en-US" sz="2400" dirty="0" smtClean="0">
                <a:cs typeface="Arial" pitchFamily="34" charset="0"/>
              </a:rPr>
              <a:t>、</a:t>
            </a:r>
            <a:r>
              <a:rPr lang="en-US" sz="2400" dirty="0" smtClean="0">
                <a:cs typeface="Arial" pitchFamily="34" charset="0"/>
              </a:rPr>
              <a:t>DR1</a:t>
            </a:r>
            <a:r>
              <a:rPr lang="zh-CN" altLang="en-US" sz="2400" dirty="0" smtClean="0">
                <a:cs typeface="Arial" pitchFamily="34" charset="0"/>
              </a:rPr>
              <a:t>、</a:t>
            </a:r>
            <a:r>
              <a:rPr lang="en-US" sz="2400" dirty="0" smtClean="0">
                <a:cs typeface="Arial" pitchFamily="34" charset="0"/>
              </a:rPr>
              <a:t>DR2</a:t>
            </a:r>
            <a:r>
              <a:rPr lang="zh-CN" altLang="en-US" sz="2400" dirty="0" smtClean="0">
                <a:cs typeface="Arial" pitchFamily="34" charset="0"/>
              </a:rPr>
              <a:t>、</a:t>
            </a:r>
            <a:r>
              <a:rPr lang="en-US" sz="2400" dirty="0" smtClean="0">
                <a:cs typeface="Arial" pitchFamily="34" charset="0"/>
              </a:rPr>
              <a:t>DR3</a:t>
            </a:r>
            <a:r>
              <a:rPr lang="zh-CN" altLang="en-US" sz="2400" dirty="0" smtClean="0">
                <a:cs typeface="Arial" pitchFamily="34" charset="0"/>
              </a:rPr>
              <a:t>、</a:t>
            </a:r>
            <a:r>
              <a:rPr lang="en-US" sz="2400" dirty="0" smtClean="0">
                <a:cs typeface="Arial" pitchFamily="34" charset="0"/>
              </a:rPr>
              <a:t>DR6 </a:t>
            </a:r>
            <a:r>
              <a:rPr lang="zh-CN" altLang="en-US" sz="2400" dirty="0" smtClean="0">
                <a:cs typeface="Arial" pitchFamily="34" charset="0"/>
              </a:rPr>
              <a:t>和 </a:t>
            </a:r>
            <a:r>
              <a:rPr lang="en-US" sz="2400" dirty="0" smtClean="0">
                <a:cs typeface="Arial" pitchFamily="34" charset="0"/>
              </a:rPr>
              <a:t>DR7</a:t>
            </a:r>
            <a:r>
              <a:rPr lang="zh-CN" altLang="en-US" sz="2400" dirty="0" smtClean="0">
                <a:cs typeface="Arial" pitchFamily="34" charset="0"/>
              </a:rPr>
              <a:t>）</a:t>
            </a:r>
          </a:p>
          <a:p>
            <a:pPr marL="719138" lvl="1" indent="-363538">
              <a:buClr>
                <a:srgbClr val="FF6600"/>
              </a:buClr>
              <a:buFont typeface="Wingdings" panose="05000000000000000000" pitchFamily="2" charset="2"/>
              <a:buChar char="u"/>
              <a:defRPr/>
            </a:pPr>
            <a:r>
              <a:rPr lang="en-US" sz="2400" dirty="0" smtClean="0">
                <a:cs typeface="Arial" pitchFamily="34" charset="0"/>
              </a:rPr>
              <a:t>64</a:t>
            </a:r>
            <a:r>
              <a:rPr lang="zh-CN" altLang="en-US" sz="2400" dirty="0" smtClean="0">
                <a:cs typeface="Arial" pitchFamily="34" charset="0"/>
              </a:rPr>
              <a:t>位</a:t>
            </a:r>
            <a:r>
              <a:rPr lang="en-US" sz="2400" dirty="0" smtClean="0">
                <a:cs typeface="Arial" pitchFamily="34" charset="0"/>
              </a:rPr>
              <a:t>MSR</a:t>
            </a:r>
            <a:r>
              <a:rPr lang="zh-CN" altLang="en-US" sz="2400" dirty="0" smtClean="0">
                <a:cs typeface="Arial" pitchFamily="34" charset="0"/>
              </a:rPr>
              <a:t>寄存器（</a:t>
            </a:r>
            <a:r>
              <a:rPr lang="en-US" sz="2400" dirty="0" smtClean="0">
                <a:cs typeface="Arial" pitchFamily="34" charset="0"/>
              </a:rPr>
              <a:t>Model-Specific Register</a:t>
            </a:r>
            <a:r>
              <a:rPr lang="zh-CN" altLang="en-US" sz="2400" dirty="0" smtClean="0">
                <a:cs typeface="Arial" pitchFamily="34" charset="0"/>
              </a:rPr>
              <a:t>）</a:t>
            </a:r>
          </a:p>
          <a:p>
            <a:pPr marL="719138" lvl="1" indent="-363538">
              <a:buClr>
                <a:srgbClr val="FF6600"/>
              </a:buClr>
              <a:buFont typeface="Wingdings" panose="05000000000000000000" pitchFamily="2" charset="2"/>
              <a:buChar char="u"/>
              <a:defRPr/>
            </a:pPr>
            <a:r>
              <a:rPr lang="en-US" sz="2400" dirty="0" smtClean="0">
                <a:cs typeface="Arial" pitchFamily="34" charset="0"/>
              </a:rPr>
              <a:t>RDX:RAX</a:t>
            </a:r>
            <a:r>
              <a:rPr lang="zh-CN" altLang="en-US" sz="2400" dirty="0" smtClean="0">
                <a:cs typeface="Arial" pitchFamily="34" charset="0"/>
              </a:rPr>
              <a:t>寄存器对表示一个</a:t>
            </a:r>
            <a:r>
              <a:rPr lang="en-US" sz="2400" dirty="0" smtClean="0">
                <a:cs typeface="Arial" pitchFamily="34" charset="0"/>
              </a:rPr>
              <a:t>128</a:t>
            </a:r>
            <a:r>
              <a:rPr lang="zh-CN" altLang="en-US" sz="2400" dirty="0" smtClean="0">
                <a:cs typeface="Arial" pitchFamily="34" charset="0"/>
              </a:rPr>
              <a:t>位操作数</a:t>
            </a:r>
          </a:p>
        </p:txBody>
      </p:sp>
      <p:sp>
        <p:nvSpPr>
          <p:cNvPr id="5222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EC9BC6C-B489-4217-A43D-17EC24788622}" type="slidenum">
              <a:rPr lang="zh-CN" altLang="en-US">
                <a:solidFill>
                  <a:srgbClr val="000000"/>
                </a:solidFill>
                <a:latin typeface="Arial Black" panose="020B0A04020102020204" pitchFamily="34" charset="0"/>
              </a:rPr>
              <a:pPr eaLnBrk="1" hangingPunct="1"/>
              <a:t>75</a:t>
            </a:fld>
            <a:endParaRPr lang="en-US" altLang="zh-CN">
              <a:solidFill>
                <a:srgbClr val="000000"/>
              </a:solidFill>
              <a:latin typeface="Arial Black" panose="020B0A04020102020204" pitchFamily="34" charset="0"/>
            </a:endParaRPr>
          </a:p>
        </p:txBody>
      </p:sp>
      <p:sp>
        <p:nvSpPr>
          <p:cNvPr id="2" name="动作按钮: 信息 1">
            <a:hlinkClick r:id="rId3" action="ppaction://hlinksldjump" highlightClick="1"/>
          </p:cNvPr>
          <p:cNvSpPr/>
          <p:nvPr/>
        </p:nvSpPr>
        <p:spPr bwMode="auto">
          <a:xfrm>
            <a:off x="5796170" y="4437140"/>
            <a:ext cx="432060" cy="432060"/>
          </a:xfrm>
          <a:prstGeom prst="actionButtonInformation">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2258012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a:xfrm>
            <a:off x="304800" y="374650"/>
            <a:ext cx="8686800" cy="533400"/>
          </a:xfrm>
        </p:spPr>
        <p:txBody>
          <a:bodyPr/>
          <a:lstStyle/>
          <a:p>
            <a:pPr eaLnBrk="1" hangingPunct="1">
              <a:defRPr/>
            </a:pPr>
            <a:r>
              <a:rPr lang="en-US" dirty="0" smtClean="0">
                <a:ea typeface="黑体" pitchFamily="2" charset="-122"/>
              </a:rPr>
              <a:t>2.3.2 Core i7</a:t>
            </a:r>
            <a:r>
              <a:rPr lang="zh-CN" altLang="en-US" dirty="0" smtClean="0">
                <a:ea typeface="黑体" pitchFamily="2" charset="-122"/>
              </a:rPr>
              <a:t>处理器体系结构  </a:t>
            </a:r>
            <a:r>
              <a:rPr lang="en-US" altLang="zh-CN" sz="2400" dirty="0" smtClean="0">
                <a:solidFill>
                  <a:srgbClr val="008000"/>
                </a:solidFill>
                <a:ea typeface="黑体" pitchFamily="2" charset="-122"/>
              </a:rPr>
              <a:t>—— </a:t>
            </a:r>
            <a:r>
              <a:rPr lang="en-US" sz="2400" dirty="0" smtClean="0">
                <a:solidFill>
                  <a:srgbClr val="008000"/>
                </a:solidFill>
                <a:ea typeface="黑体" pitchFamily="2" charset="-122"/>
              </a:rPr>
              <a:t>Core i7</a:t>
            </a:r>
            <a:r>
              <a:rPr lang="zh-CN" altLang="en-US" sz="2400" dirty="0" smtClean="0">
                <a:solidFill>
                  <a:srgbClr val="008000"/>
                </a:solidFill>
                <a:ea typeface="黑体" pitchFamily="2" charset="-122"/>
              </a:rPr>
              <a:t>架构</a:t>
            </a:r>
            <a:endParaRPr lang="zh-CN" altLang="en-US" kern="1200" dirty="0" smtClean="0">
              <a:solidFill>
                <a:srgbClr val="006600"/>
              </a:solidFill>
              <a:cs typeface="+mn-cs"/>
            </a:endParaRPr>
          </a:p>
        </p:txBody>
      </p:sp>
      <p:sp>
        <p:nvSpPr>
          <p:cNvPr id="58372" name="Rectangle 3"/>
          <p:cNvSpPr>
            <a:spLocks noGrp="1" noChangeArrowheads="1"/>
          </p:cNvSpPr>
          <p:nvPr>
            <p:ph idx="1"/>
          </p:nvPr>
        </p:nvSpPr>
        <p:spPr>
          <a:xfrm>
            <a:off x="899490" y="2492870"/>
            <a:ext cx="7290475" cy="1800850"/>
          </a:xfrm>
        </p:spPr>
        <p:txBody>
          <a:bodyPr/>
          <a:lstStyle/>
          <a:p>
            <a:pPr marL="444500" indent="-444500">
              <a:buClr>
                <a:srgbClr val="FF6600"/>
              </a:buClr>
              <a:buSzPct val="120000"/>
              <a:buFont typeface="Wingdings" panose="05000000000000000000" pitchFamily="2" charset="2"/>
              <a:buChar char=""/>
              <a:defRPr/>
            </a:pPr>
            <a:r>
              <a:rPr lang="en-US" altLang="zh-CN" sz="2400" dirty="0" smtClean="0">
                <a:solidFill>
                  <a:srgbClr val="FF0000"/>
                </a:solidFill>
                <a:cs typeface="Arial" pitchFamily="34" charset="0"/>
              </a:rPr>
              <a:t>GDTR</a:t>
            </a:r>
            <a:r>
              <a:rPr lang="en-US" altLang="zh-CN" sz="2400" dirty="0" smtClean="0">
                <a:cs typeface="Arial" pitchFamily="34" charset="0"/>
              </a:rPr>
              <a:t> —— </a:t>
            </a:r>
            <a:r>
              <a:rPr lang="en-US" altLang="zh-CN" sz="2400" dirty="0">
                <a:solidFill>
                  <a:srgbClr val="FF0000"/>
                </a:solidFill>
                <a:cs typeface="Arial" pitchFamily="34" charset="0"/>
              </a:rPr>
              <a:t>G</a:t>
            </a:r>
            <a:r>
              <a:rPr lang="en-US" altLang="zh-CN" sz="2400" dirty="0" smtClean="0">
                <a:cs typeface="Arial" pitchFamily="34" charset="0"/>
              </a:rPr>
              <a:t>lobal </a:t>
            </a:r>
            <a:r>
              <a:rPr lang="en-US" altLang="zh-CN" sz="2400" dirty="0">
                <a:solidFill>
                  <a:srgbClr val="FF0000"/>
                </a:solidFill>
                <a:cs typeface="Arial" pitchFamily="34" charset="0"/>
              </a:rPr>
              <a:t>D</a:t>
            </a:r>
            <a:r>
              <a:rPr lang="en-US" altLang="zh-CN" sz="2400" dirty="0">
                <a:cs typeface="Arial" pitchFamily="34" charset="0"/>
              </a:rPr>
              <a:t>escriptor </a:t>
            </a:r>
            <a:r>
              <a:rPr lang="en-US" altLang="zh-CN" sz="2400" dirty="0">
                <a:solidFill>
                  <a:srgbClr val="FF0000"/>
                </a:solidFill>
                <a:cs typeface="Arial" pitchFamily="34" charset="0"/>
              </a:rPr>
              <a:t>T</a:t>
            </a:r>
            <a:r>
              <a:rPr lang="en-US" altLang="zh-CN" sz="2400" dirty="0">
                <a:cs typeface="Arial" pitchFamily="34" charset="0"/>
              </a:rPr>
              <a:t>able </a:t>
            </a:r>
            <a:r>
              <a:rPr lang="en-US" altLang="zh-CN" sz="2400" dirty="0">
                <a:solidFill>
                  <a:srgbClr val="FF0000"/>
                </a:solidFill>
                <a:cs typeface="Arial" pitchFamily="34" charset="0"/>
              </a:rPr>
              <a:t>R</a:t>
            </a:r>
            <a:r>
              <a:rPr lang="en-US" altLang="zh-CN" sz="2400" dirty="0" smtClean="0">
                <a:cs typeface="Arial" pitchFamily="34" charset="0"/>
              </a:rPr>
              <a:t>egister</a:t>
            </a:r>
          </a:p>
          <a:p>
            <a:pPr marL="444500" indent="-444500">
              <a:buClr>
                <a:srgbClr val="FF6600"/>
              </a:buClr>
              <a:buSzPct val="120000"/>
              <a:buFont typeface="Wingdings" panose="05000000000000000000" pitchFamily="2" charset="2"/>
              <a:buChar char=""/>
              <a:defRPr/>
            </a:pPr>
            <a:r>
              <a:rPr lang="en-US" altLang="zh-CN" sz="2400" dirty="0">
                <a:solidFill>
                  <a:srgbClr val="FF0000"/>
                </a:solidFill>
                <a:cs typeface="Arial" pitchFamily="34" charset="0"/>
              </a:rPr>
              <a:t>LDTR</a:t>
            </a:r>
            <a:r>
              <a:rPr lang="en-US" altLang="zh-CN" sz="2400" dirty="0" smtClean="0">
                <a:cs typeface="Arial" pitchFamily="34" charset="0"/>
              </a:rPr>
              <a:t> —— </a:t>
            </a:r>
            <a:r>
              <a:rPr lang="en-US" altLang="zh-CN" sz="2400" dirty="0">
                <a:solidFill>
                  <a:srgbClr val="FF0000"/>
                </a:solidFill>
                <a:cs typeface="Arial" pitchFamily="34" charset="0"/>
              </a:rPr>
              <a:t>L</a:t>
            </a:r>
            <a:r>
              <a:rPr lang="en-US" altLang="zh-CN" sz="2400" dirty="0" smtClean="0">
                <a:cs typeface="Arial" pitchFamily="34" charset="0"/>
              </a:rPr>
              <a:t>ocal </a:t>
            </a:r>
            <a:r>
              <a:rPr lang="en-US" altLang="zh-CN" sz="2400" dirty="0">
                <a:solidFill>
                  <a:srgbClr val="FF0000"/>
                </a:solidFill>
                <a:cs typeface="Arial" pitchFamily="34" charset="0"/>
              </a:rPr>
              <a:t>D</a:t>
            </a:r>
            <a:r>
              <a:rPr lang="en-US" altLang="zh-CN" sz="2400" dirty="0">
                <a:cs typeface="Arial" pitchFamily="34" charset="0"/>
              </a:rPr>
              <a:t>escriptor </a:t>
            </a:r>
            <a:r>
              <a:rPr lang="en-US" altLang="zh-CN" sz="2400" dirty="0">
                <a:solidFill>
                  <a:srgbClr val="FF0000"/>
                </a:solidFill>
                <a:cs typeface="Arial" pitchFamily="34" charset="0"/>
              </a:rPr>
              <a:t>T</a:t>
            </a:r>
            <a:r>
              <a:rPr lang="en-US" altLang="zh-CN" sz="2400" dirty="0">
                <a:cs typeface="Arial" pitchFamily="34" charset="0"/>
              </a:rPr>
              <a:t>able </a:t>
            </a:r>
            <a:r>
              <a:rPr lang="en-US" altLang="zh-CN" sz="2400" dirty="0">
                <a:solidFill>
                  <a:srgbClr val="FF0000"/>
                </a:solidFill>
                <a:cs typeface="Arial" pitchFamily="34" charset="0"/>
              </a:rPr>
              <a:t>R</a:t>
            </a:r>
            <a:r>
              <a:rPr lang="en-US" altLang="zh-CN" sz="2400" dirty="0" smtClean="0">
                <a:cs typeface="Arial" pitchFamily="34" charset="0"/>
              </a:rPr>
              <a:t>egister</a:t>
            </a:r>
          </a:p>
          <a:p>
            <a:pPr marL="444500" indent="-444500">
              <a:buClr>
                <a:srgbClr val="FF6600"/>
              </a:buClr>
              <a:buSzPct val="120000"/>
              <a:buFont typeface="Wingdings" panose="05000000000000000000" pitchFamily="2" charset="2"/>
              <a:buChar char=""/>
              <a:defRPr/>
            </a:pPr>
            <a:r>
              <a:rPr lang="en-US" altLang="zh-CN" sz="2400" dirty="0">
                <a:solidFill>
                  <a:srgbClr val="FF0000"/>
                </a:solidFill>
                <a:cs typeface="Arial" pitchFamily="34" charset="0"/>
              </a:rPr>
              <a:t>IDTR</a:t>
            </a:r>
            <a:r>
              <a:rPr lang="en-US" altLang="zh-CN" sz="2400" dirty="0" smtClean="0">
                <a:cs typeface="Arial" pitchFamily="34" charset="0"/>
              </a:rPr>
              <a:t> —— </a:t>
            </a:r>
            <a:r>
              <a:rPr lang="en-US" altLang="zh-CN" sz="2400" dirty="0">
                <a:solidFill>
                  <a:srgbClr val="FF0000"/>
                </a:solidFill>
                <a:cs typeface="Arial" pitchFamily="34" charset="0"/>
              </a:rPr>
              <a:t>I</a:t>
            </a:r>
            <a:r>
              <a:rPr lang="en-US" altLang="zh-CN" sz="2400" dirty="0" smtClean="0">
                <a:cs typeface="Arial" pitchFamily="34" charset="0"/>
              </a:rPr>
              <a:t>nterrupt </a:t>
            </a:r>
            <a:r>
              <a:rPr lang="en-US" altLang="zh-CN" sz="2400" dirty="0">
                <a:solidFill>
                  <a:srgbClr val="FF0000"/>
                </a:solidFill>
                <a:cs typeface="Arial" pitchFamily="34" charset="0"/>
              </a:rPr>
              <a:t>D</a:t>
            </a:r>
            <a:r>
              <a:rPr lang="en-US" altLang="zh-CN" sz="2400" dirty="0">
                <a:cs typeface="Arial" pitchFamily="34" charset="0"/>
              </a:rPr>
              <a:t>escriptor </a:t>
            </a:r>
            <a:r>
              <a:rPr lang="en-US" altLang="zh-CN" sz="2400" dirty="0">
                <a:solidFill>
                  <a:srgbClr val="FF0000"/>
                </a:solidFill>
                <a:cs typeface="Arial" pitchFamily="34" charset="0"/>
              </a:rPr>
              <a:t>T</a:t>
            </a:r>
            <a:r>
              <a:rPr lang="en-US" altLang="zh-CN" sz="2400" dirty="0">
                <a:cs typeface="Arial" pitchFamily="34" charset="0"/>
              </a:rPr>
              <a:t>able </a:t>
            </a:r>
            <a:r>
              <a:rPr lang="en-US" altLang="zh-CN" sz="2400" dirty="0">
                <a:solidFill>
                  <a:srgbClr val="FF0000"/>
                </a:solidFill>
                <a:cs typeface="Arial" pitchFamily="34" charset="0"/>
              </a:rPr>
              <a:t>R</a:t>
            </a:r>
            <a:r>
              <a:rPr lang="en-US" altLang="zh-CN" sz="2400" dirty="0" smtClean="0">
                <a:cs typeface="Arial" pitchFamily="34" charset="0"/>
              </a:rPr>
              <a:t>egister</a:t>
            </a:r>
          </a:p>
          <a:p>
            <a:pPr marL="444500" indent="-444500">
              <a:buClr>
                <a:srgbClr val="FF6600"/>
              </a:buClr>
              <a:buSzPct val="120000"/>
              <a:buFont typeface="Wingdings" panose="05000000000000000000" pitchFamily="2" charset="2"/>
              <a:buChar char=""/>
              <a:defRPr/>
            </a:pPr>
            <a:r>
              <a:rPr lang="en-US" altLang="zh-CN" sz="2400" dirty="0">
                <a:solidFill>
                  <a:srgbClr val="FF0000"/>
                </a:solidFill>
                <a:cs typeface="Arial" pitchFamily="34" charset="0"/>
              </a:rPr>
              <a:t>TR</a:t>
            </a:r>
            <a:r>
              <a:rPr lang="en-US" altLang="zh-CN" sz="2400" dirty="0" smtClean="0">
                <a:cs typeface="Arial" pitchFamily="34" charset="0"/>
              </a:rPr>
              <a:t> —— </a:t>
            </a:r>
            <a:r>
              <a:rPr lang="en-US" altLang="zh-CN" sz="2400" dirty="0">
                <a:solidFill>
                  <a:srgbClr val="FF0000"/>
                </a:solidFill>
                <a:cs typeface="Arial" pitchFamily="34" charset="0"/>
              </a:rPr>
              <a:t>T</a:t>
            </a:r>
            <a:r>
              <a:rPr lang="en-US" altLang="zh-CN" sz="2400" dirty="0" smtClean="0">
                <a:cs typeface="Arial" pitchFamily="34" charset="0"/>
              </a:rPr>
              <a:t>ask </a:t>
            </a:r>
            <a:r>
              <a:rPr lang="en-US" altLang="zh-CN" sz="2400" dirty="0">
                <a:solidFill>
                  <a:srgbClr val="FF0000"/>
                </a:solidFill>
                <a:cs typeface="Arial" pitchFamily="34" charset="0"/>
              </a:rPr>
              <a:t>R</a:t>
            </a:r>
            <a:r>
              <a:rPr lang="en-US" altLang="zh-CN" sz="2400" dirty="0" smtClean="0">
                <a:cs typeface="Arial" pitchFamily="34" charset="0"/>
              </a:rPr>
              <a:t>egister</a:t>
            </a:r>
            <a:endParaRPr lang="zh-CN" altLang="en-US" sz="2400" dirty="0" smtClean="0">
              <a:cs typeface="Arial" pitchFamily="34" charset="0"/>
            </a:endParaRPr>
          </a:p>
        </p:txBody>
      </p:sp>
      <p:sp>
        <p:nvSpPr>
          <p:cNvPr id="5222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EC9BC6C-B489-4217-A43D-17EC24788622}" type="slidenum">
              <a:rPr lang="zh-CN" altLang="en-US">
                <a:solidFill>
                  <a:srgbClr val="000000"/>
                </a:solidFill>
                <a:latin typeface="Arial Black" panose="020B0A04020102020204" pitchFamily="34" charset="0"/>
              </a:rPr>
              <a:pPr eaLnBrk="1" hangingPunct="1"/>
              <a:t>76</a:t>
            </a:fld>
            <a:endParaRPr lang="en-US" altLang="zh-CN">
              <a:solidFill>
                <a:srgbClr val="000000"/>
              </a:solidFill>
              <a:latin typeface="Arial Black" panose="020B0A04020102020204" pitchFamily="34" charset="0"/>
            </a:endParaRPr>
          </a:p>
        </p:txBody>
      </p:sp>
      <p:sp>
        <p:nvSpPr>
          <p:cNvPr id="2" name="动作按钮: 上一张 1">
            <a:hlinkClick r:id="" action="ppaction://hlinkshowjump?jump=lastslideviewed" highlightClick="1"/>
          </p:cNvPr>
          <p:cNvSpPr/>
          <p:nvPr/>
        </p:nvSpPr>
        <p:spPr bwMode="auto">
          <a:xfrm>
            <a:off x="7740440" y="1484730"/>
            <a:ext cx="576080" cy="576080"/>
          </a:xfrm>
          <a:prstGeom prst="actionButtonReturn">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2256920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xfrm>
            <a:off x="304800" y="374650"/>
            <a:ext cx="8686800" cy="533400"/>
          </a:xfrm>
        </p:spPr>
        <p:txBody>
          <a:bodyPr/>
          <a:lstStyle/>
          <a:p>
            <a:pPr eaLnBrk="1" hangingPunct="1">
              <a:defRPr/>
            </a:pPr>
            <a:r>
              <a:rPr lang="en-US" dirty="0" smtClean="0">
                <a:ea typeface="黑体" pitchFamily="2" charset="-122"/>
              </a:rPr>
              <a:t>2.3.1 Core i7</a:t>
            </a:r>
            <a:r>
              <a:rPr lang="zh-CN" altLang="en-US" dirty="0" smtClean="0">
                <a:ea typeface="黑体" pitchFamily="2" charset="-122"/>
              </a:rPr>
              <a:t>处理器体系结构  </a:t>
            </a:r>
            <a:r>
              <a:rPr lang="en-US" altLang="zh-CN" sz="2400" dirty="0" smtClean="0">
                <a:solidFill>
                  <a:srgbClr val="008000"/>
                </a:solidFill>
                <a:ea typeface="黑体" pitchFamily="2" charset="-122"/>
              </a:rPr>
              <a:t>—— </a:t>
            </a:r>
            <a:r>
              <a:rPr lang="en-US" sz="2400" dirty="0" smtClean="0">
                <a:solidFill>
                  <a:srgbClr val="008000"/>
                </a:solidFill>
                <a:ea typeface="黑体" pitchFamily="2" charset="-122"/>
              </a:rPr>
              <a:t>Core i7</a:t>
            </a:r>
            <a:r>
              <a:rPr lang="zh-CN" altLang="en-US" sz="2400" dirty="0" smtClean="0">
                <a:solidFill>
                  <a:srgbClr val="008000"/>
                </a:solidFill>
                <a:ea typeface="黑体" pitchFamily="2" charset="-122"/>
              </a:rPr>
              <a:t>架构</a:t>
            </a:r>
            <a:endParaRPr lang="zh-CN" altLang="en-US" kern="1200" dirty="0" smtClean="0">
              <a:solidFill>
                <a:srgbClr val="006600"/>
              </a:solidFill>
              <a:cs typeface="+mn-cs"/>
            </a:endParaRPr>
          </a:p>
        </p:txBody>
      </p:sp>
      <p:sp>
        <p:nvSpPr>
          <p:cNvPr id="53252" name="Rectangle 3"/>
          <p:cNvSpPr>
            <a:spLocks noGrp="1" noChangeArrowheads="1"/>
          </p:cNvSpPr>
          <p:nvPr>
            <p:ph idx="1"/>
          </p:nvPr>
        </p:nvSpPr>
        <p:spPr>
          <a:xfrm>
            <a:off x="152400" y="908650"/>
            <a:ext cx="8839200" cy="5705475"/>
          </a:xfrm>
        </p:spPr>
        <p:txBody>
          <a:bodyPr/>
          <a:lstStyle/>
          <a:p>
            <a:r>
              <a:rPr lang="zh-CN" altLang="en-US" sz="2400" dirty="0" smtClean="0">
                <a:cs typeface="Arial" panose="020B0604020202020204" pitchFamily="34" charset="0"/>
              </a:rPr>
              <a:t>在</a:t>
            </a:r>
            <a:r>
              <a:rPr lang="en-US" altLang="zh-CN" sz="2400" dirty="0" smtClean="0">
                <a:cs typeface="Arial" panose="020B0604020202020204" pitchFamily="34" charset="0"/>
              </a:rPr>
              <a:t>64</a:t>
            </a:r>
            <a:r>
              <a:rPr lang="zh-CN" altLang="en-US" sz="2400" dirty="0" smtClean="0">
                <a:cs typeface="Arial" panose="020B0604020202020204" pitchFamily="34" charset="0"/>
              </a:rPr>
              <a:t>位模式中，主存地址由段选择器（</a:t>
            </a:r>
            <a:r>
              <a:rPr lang="en-US" altLang="zh-CN" sz="2400" dirty="0" smtClean="0">
                <a:cs typeface="Arial" panose="020B0604020202020204" pitchFamily="34" charset="0"/>
              </a:rPr>
              <a:t>segment selector</a:t>
            </a:r>
            <a:r>
              <a:rPr lang="zh-CN" altLang="en-US" sz="2400" dirty="0" smtClean="0">
                <a:cs typeface="Arial" panose="020B0604020202020204" pitchFamily="34" charset="0"/>
              </a:rPr>
              <a:t>）和偏移（</a:t>
            </a:r>
            <a:r>
              <a:rPr lang="en-US" altLang="zh-CN" sz="2400" dirty="0" smtClean="0">
                <a:cs typeface="Arial" panose="020B0604020202020204" pitchFamily="34" charset="0"/>
              </a:rPr>
              <a:t>offset</a:t>
            </a:r>
            <a:r>
              <a:rPr lang="zh-CN" altLang="en-US" sz="2400" dirty="0" smtClean="0">
                <a:cs typeface="Arial" panose="020B0604020202020204" pitchFamily="34" charset="0"/>
              </a:rPr>
              <a:t>）确定。偏移可以是</a:t>
            </a:r>
            <a:r>
              <a:rPr lang="en-US" altLang="zh-CN" sz="2400" dirty="0" smtClean="0">
                <a:cs typeface="Arial" panose="020B0604020202020204" pitchFamily="34" charset="0"/>
              </a:rPr>
              <a:t>16</a:t>
            </a:r>
            <a:r>
              <a:rPr lang="zh-CN" altLang="en-US" sz="2400" dirty="0" smtClean="0">
                <a:cs typeface="Arial" panose="020B0604020202020204" pitchFamily="34" charset="0"/>
              </a:rPr>
              <a:t>、</a:t>
            </a:r>
            <a:r>
              <a:rPr lang="en-US" altLang="zh-CN" sz="2400" dirty="0" smtClean="0">
                <a:cs typeface="Arial" panose="020B0604020202020204" pitchFamily="34" charset="0"/>
              </a:rPr>
              <a:t>32</a:t>
            </a:r>
            <a:r>
              <a:rPr lang="zh-CN" altLang="en-US" sz="2400" dirty="0" smtClean="0">
                <a:cs typeface="Arial" panose="020B0604020202020204" pitchFamily="34" charset="0"/>
              </a:rPr>
              <a:t>或</a:t>
            </a:r>
            <a:r>
              <a:rPr lang="en-US" altLang="zh-CN" sz="2400" dirty="0" smtClean="0">
                <a:cs typeface="Arial" panose="020B0604020202020204" pitchFamily="34" charset="0"/>
              </a:rPr>
              <a:t>64</a:t>
            </a:r>
            <a:r>
              <a:rPr lang="zh-CN" altLang="en-US" sz="2400" dirty="0" smtClean="0">
                <a:cs typeface="Arial" panose="020B0604020202020204" pitchFamily="34" charset="0"/>
              </a:rPr>
              <a:t>位。</a:t>
            </a:r>
            <a:endParaRPr lang="en-US" altLang="zh-CN" sz="2400" dirty="0" smtClean="0">
              <a:cs typeface="Arial" panose="020B0604020202020204" pitchFamily="34" charset="0"/>
            </a:endParaRPr>
          </a:p>
          <a:p>
            <a:endParaRPr lang="en-US" altLang="zh-CN" sz="2400" dirty="0" smtClean="0">
              <a:cs typeface="Arial" panose="020B0604020202020204" pitchFamily="34" charset="0"/>
            </a:endParaRPr>
          </a:p>
          <a:p>
            <a:endParaRPr lang="zh-CN" altLang="en-US" sz="2400" dirty="0" smtClean="0">
              <a:cs typeface="Arial" panose="020B0604020202020204" pitchFamily="34" charset="0"/>
            </a:endParaRPr>
          </a:p>
          <a:p>
            <a:pPr>
              <a:spcBef>
                <a:spcPts val="1800"/>
              </a:spcBef>
            </a:pPr>
            <a:r>
              <a:rPr lang="zh-CN" altLang="en-US" sz="2400" dirty="0" smtClean="0">
                <a:solidFill>
                  <a:srgbClr val="0000FF"/>
                </a:solidFill>
                <a:cs typeface="Arial" panose="020B0604020202020204" pitchFamily="34" charset="0"/>
              </a:rPr>
              <a:t>偏移</a:t>
            </a:r>
            <a:r>
              <a:rPr lang="zh-CN" altLang="en-US" sz="2400" dirty="0" smtClean="0">
                <a:cs typeface="Arial" panose="020B0604020202020204" pitchFamily="34" charset="0"/>
              </a:rPr>
              <a:t>可以被直接指定为不变的值（称为位移），</a:t>
            </a:r>
            <a:r>
              <a:rPr lang="en-US" altLang="zh-CN" sz="2400" dirty="0" smtClean="0">
                <a:cs typeface="Arial" panose="020B0604020202020204" pitchFamily="34" charset="0"/>
              </a:rPr>
              <a:t/>
            </a:r>
            <a:br>
              <a:rPr lang="en-US" altLang="zh-CN" sz="2400" dirty="0" smtClean="0">
                <a:cs typeface="Arial" panose="020B0604020202020204" pitchFamily="34" charset="0"/>
              </a:rPr>
            </a:br>
            <a:r>
              <a:rPr lang="zh-CN" altLang="en-US" sz="2400" dirty="0" smtClean="0">
                <a:cs typeface="Arial" panose="020B0604020202020204" pitchFamily="34" charset="0"/>
              </a:rPr>
              <a:t>或由下述分量来确定：</a:t>
            </a:r>
            <a:endParaRPr lang="en-US" altLang="zh-CN" sz="2400" dirty="0" smtClean="0">
              <a:cs typeface="Arial" panose="020B0604020202020204" pitchFamily="34" charset="0"/>
            </a:endParaRPr>
          </a:p>
          <a:p>
            <a:r>
              <a:rPr lang="zh-CN" altLang="en-US" sz="2400" dirty="0" smtClean="0">
                <a:cs typeface="Arial" panose="020B0604020202020204" pitchFamily="34" charset="0"/>
              </a:rPr>
              <a:t>由此方法</a:t>
            </a:r>
            <a:r>
              <a:rPr lang="zh-CN" altLang="en-US" sz="2400" dirty="0">
                <a:cs typeface="Arial" panose="020B0604020202020204" pitchFamily="34" charset="0"/>
              </a:rPr>
              <a:t>计算</a:t>
            </a:r>
            <a:r>
              <a:rPr lang="zh-CN" altLang="en-US" sz="2400" dirty="0" smtClean="0">
                <a:cs typeface="Arial" panose="020B0604020202020204" pitchFamily="34" charset="0"/>
              </a:rPr>
              <a:t>产生的</a:t>
            </a:r>
            <a:r>
              <a:rPr lang="en-US" altLang="zh-CN" sz="2400" dirty="0" smtClean="0">
                <a:cs typeface="Arial" panose="020B0604020202020204" pitchFamily="34" charset="0"/>
              </a:rPr>
              <a:t/>
            </a:r>
            <a:br>
              <a:rPr lang="en-US" altLang="zh-CN" sz="2400" dirty="0" smtClean="0">
                <a:cs typeface="Arial" panose="020B0604020202020204" pitchFamily="34" charset="0"/>
              </a:rPr>
            </a:br>
            <a:r>
              <a:rPr lang="zh-CN" altLang="en-US" sz="2400" dirty="0" smtClean="0">
                <a:cs typeface="Arial" panose="020B0604020202020204" pitchFamily="34" charset="0"/>
              </a:rPr>
              <a:t>偏移</a:t>
            </a:r>
            <a:r>
              <a:rPr lang="zh-CN" altLang="en-US" sz="2400" dirty="0">
                <a:cs typeface="Arial" panose="020B0604020202020204" pitchFamily="34" charset="0"/>
              </a:rPr>
              <a:t>称为</a:t>
            </a:r>
            <a:r>
              <a:rPr lang="zh-CN" altLang="en-US" sz="2400" dirty="0" smtClean="0">
                <a:solidFill>
                  <a:srgbClr val="FF0000"/>
                </a:solidFill>
                <a:cs typeface="Arial" panose="020B0604020202020204" pitchFamily="34" charset="0"/>
              </a:rPr>
              <a:t>有效地址</a:t>
            </a:r>
            <a:r>
              <a:rPr lang="en-US" altLang="zh-CN" sz="2400" dirty="0" smtClean="0">
                <a:cs typeface="Arial" panose="020B0604020202020204" pitchFamily="34" charset="0"/>
              </a:rPr>
              <a:t/>
            </a:r>
            <a:br>
              <a:rPr lang="en-US" altLang="zh-CN" sz="2400" dirty="0" smtClean="0">
                <a:cs typeface="Arial" panose="020B0604020202020204" pitchFamily="34" charset="0"/>
              </a:rPr>
            </a:br>
            <a:r>
              <a:rPr lang="zh-CN" altLang="en-US" sz="2400" dirty="0" smtClean="0">
                <a:cs typeface="Arial" panose="020B0604020202020204" pitchFamily="34" charset="0"/>
              </a:rPr>
              <a:t>（</a:t>
            </a:r>
            <a:r>
              <a:rPr lang="en-US" altLang="zh-CN" sz="2400" dirty="0">
                <a:cs typeface="Arial" panose="020B0604020202020204" pitchFamily="34" charset="0"/>
              </a:rPr>
              <a:t>effective address</a:t>
            </a:r>
            <a:r>
              <a:rPr lang="zh-CN" altLang="en-US" sz="2400" dirty="0">
                <a:cs typeface="Arial" panose="020B0604020202020204" pitchFamily="34" charset="0"/>
              </a:rPr>
              <a:t>）</a:t>
            </a:r>
            <a:r>
              <a:rPr lang="zh-CN" altLang="en-US" sz="2400" dirty="0" smtClean="0">
                <a:cs typeface="Arial" panose="020B0604020202020204" pitchFamily="34" charset="0"/>
              </a:rPr>
              <a:t>。</a:t>
            </a:r>
            <a:endParaRPr lang="en-US" altLang="zh-CN" sz="2400" dirty="0" smtClean="0">
              <a:cs typeface="Arial" panose="020B0604020202020204" pitchFamily="34" charset="0"/>
            </a:endParaRPr>
          </a:p>
          <a:p>
            <a:pPr>
              <a:spcBef>
                <a:spcPts val="1200"/>
              </a:spcBef>
            </a:pPr>
            <a:r>
              <a:rPr lang="zh-CN" altLang="en-US" sz="2400" dirty="0">
                <a:cs typeface="Arial" panose="020B0604020202020204" pitchFamily="34" charset="0"/>
              </a:rPr>
              <a:t>当</a:t>
            </a:r>
            <a:r>
              <a:rPr lang="en-US" altLang="zh-CN" sz="2400" dirty="0">
                <a:cs typeface="Arial" panose="020B0604020202020204" pitchFamily="34" charset="0"/>
              </a:rPr>
              <a:t>ESP</a:t>
            </a:r>
            <a:r>
              <a:rPr lang="zh-CN" altLang="en-US" sz="2400" dirty="0">
                <a:cs typeface="Arial" panose="020B0604020202020204" pitchFamily="34" charset="0"/>
              </a:rPr>
              <a:t>或</a:t>
            </a:r>
            <a:r>
              <a:rPr lang="en-US" altLang="zh-CN" sz="2400" dirty="0">
                <a:cs typeface="Arial" panose="020B0604020202020204" pitchFamily="34" charset="0"/>
              </a:rPr>
              <a:t>EBP</a:t>
            </a:r>
            <a:r>
              <a:rPr lang="zh-CN" altLang="en-US" sz="2400" dirty="0" smtClean="0">
                <a:cs typeface="Arial" panose="020B0604020202020204" pitchFamily="34" charset="0"/>
              </a:rPr>
              <a:t>寄存器</a:t>
            </a:r>
            <a:r>
              <a:rPr lang="en-US" altLang="zh-CN" sz="2400" dirty="0" smtClean="0">
                <a:cs typeface="Arial" panose="020B0604020202020204" pitchFamily="34" charset="0"/>
              </a:rPr>
              <a:t/>
            </a:r>
            <a:br>
              <a:rPr lang="en-US" altLang="zh-CN" sz="2400" dirty="0" smtClean="0">
                <a:cs typeface="Arial" panose="020B0604020202020204" pitchFamily="34" charset="0"/>
              </a:rPr>
            </a:br>
            <a:r>
              <a:rPr lang="zh-CN" altLang="en-US" sz="2400" dirty="0" smtClean="0">
                <a:cs typeface="Arial" panose="020B0604020202020204" pitchFamily="34" charset="0"/>
              </a:rPr>
              <a:t>用作</a:t>
            </a:r>
            <a:r>
              <a:rPr lang="zh-CN" altLang="en-US" sz="2400" dirty="0">
                <a:cs typeface="Arial" panose="020B0604020202020204" pitchFamily="34" charset="0"/>
              </a:rPr>
              <a:t>基址时，</a:t>
            </a:r>
            <a:r>
              <a:rPr lang="en-US" altLang="zh-CN" sz="2400" dirty="0">
                <a:cs typeface="Arial" panose="020B0604020202020204" pitchFamily="34" charset="0"/>
              </a:rPr>
              <a:t>SS</a:t>
            </a:r>
            <a:r>
              <a:rPr lang="zh-CN" altLang="en-US" sz="2400" dirty="0">
                <a:cs typeface="Arial" panose="020B0604020202020204" pitchFamily="34" charset="0"/>
              </a:rPr>
              <a:t>段</a:t>
            </a:r>
            <a:r>
              <a:rPr lang="zh-CN" altLang="en-US" sz="2400" dirty="0" smtClean="0">
                <a:cs typeface="Arial" panose="020B0604020202020204" pitchFamily="34" charset="0"/>
              </a:rPr>
              <a:t>为</a:t>
            </a:r>
            <a:r>
              <a:rPr lang="en-US" altLang="zh-CN" sz="2400" dirty="0" smtClean="0">
                <a:cs typeface="Arial" panose="020B0604020202020204" pitchFamily="34" charset="0"/>
              </a:rPr>
              <a:t/>
            </a:r>
            <a:br>
              <a:rPr lang="en-US" altLang="zh-CN" sz="2400" dirty="0" smtClean="0">
                <a:cs typeface="Arial" panose="020B0604020202020204" pitchFamily="34" charset="0"/>
              </a:rPr>
            </a:br>
            <a:r>
              <a:rPr lang="zh-CN" altLang="en-US" sz="2400" dirty="0" smtClean="0">
                <a:cs typeface="Arial" panose="020B0604020202020204" pitchFamily="34" charset="0"/>
              </a:rPr>
              <a:t>默认</a:t>
            </a:r>
            <a:r>
              <a:rPr lang="zh-CN" altLang="en-US" sz="2400" dirty="0">
                <a:cs typeface="Arial" panose="020B0604020202020204" pitchFamily="34" charset="0"/>
              </a:rPr>
              <a:t>段；其余状况</a:t>
            </a:r>
            <a:r>
              <a:rPr lang="zh-CN" altLang="en-US" sz="2400" dirty="0" smtClean="0">
                <a:cs typeface="Arial" panose="020B0604020202020204" pitchFamily="34" charset="0"/>
              </a:rPr>
              <a:t>，</a:t>
            </a:r>
            <a:r>
              <a:rPr lang="en-US" altLang="zh-CN" sz="2400" dirty="0" smtClean="0">
                <a:cs typeface="Arial" panose="020B0604020202020204" pitchFamily="34" charset="0"/>
              </a:rPr>
              <a:t/>
            </a:r>
            <a:br>
              <a:rPr lang="en-US" altLang="zh-CN" sz="2400" dirty="0" smtClean="0">
                <a:cs typeface="Arial" panose="020B0604020202020204" pitchFamily="34" charset="0"/>
              </a:rPr>
            </a:br>
            <a:r>
              <a:rPr lang="en-US" altLang="zh-CN" sz="2400" dirty="0" smtClean="0">
                <a:cs typeface="Arial" panose="020B0604020202020204" pitchFamily="34" charset="0"/>
              </a:rPr>
              <a:t>DS</a:t>
            </a:r>
            <a:r>
              <a:rPr lang="zh-CN" altLang="en-US" sz="2400" dirty="0">
                <a:cs typeface="Arial" panose="020B0604020202020204" pitchFamily="34" charset="0"/>
              </a:rPr>
              <a:t>段为默认段。</a:t>
            </a:r>
            <a:endParaRPr lang="zh-CN" altLang="en-US" sz="2400" dirty="0" smtClean="0">
              <a:cs typeface="Arial" panose="020B0604020202020204" pitchFamily="34" charset="0"/>
            </a:endParaRPr>
          </a:p>
        </p:txBody>
      </p:sp>
      <p:sp>
        <p:nvSpPr>
          <p:cNvPr id="5325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C2B8F48-5DBC-495F-9F2F-A2A580965545}" type="slidenum">
              <a:rPr lang="zh-CN" altLang="en-US">
                <a:solidFill>
                  <a:srgbClr val="000000"/>
                </a:solidFill>
                <a:latin typeface="Arial Black" panose="020B0A04020102020204" pitchFamily="34" charset="0"/>
              </a:rPr>
              <a:pPr eaLnBrk="1" hangingPunct="1"/>
              <a:t>77</a:t>
            </a:fld>
            <a:endParaRPr lang="en-US" altLang="zh-CN">
              <a:solidFill>
                <a:srgbClr val="000000"/>
              </a:solidFill>
              <a:latin typeface="Arial Black" panose="020B0A04020102020204" pitchFamily="34" charset="0"/>
            </a:endParaRPr>
          </a:p>
        </p:txBody>
      </p:sp>
      <p:pic>
        <p:nvPicPr>
          <p:cNvPr id="2" name="图片 1"/>
          <p:cNvPicPr>
            <a:picLocks noChangeAspect="1"/>
          </p:cNvPicPr>
          <p:nvPr/>
        </p:nvPicPr>
        <p:blipFill>
          <a:blip r:embed="rId3">
            <a:clrChange>
              <a:clrFrom>
                <a:srgbClr val="FFFFFF"/>
              </a:clrFrom>
              <a:clrTo>
                <a:srgbClr val="FFFFFF">
                  <a:alpha val="0"/>
                </a:srgbClr>
              </a:clrTo>
            </a:clrChange>
          </a:blip>
          <a:stretch>
            <a:fillRect/>
          </a:stretch>
        </p:blipFill>
        <p:spPr>
          <a:xfrm>
            <a:off x="1677508" y="1700760"/>
            <a:ext cx="5292162" cy="835363"/>
          </a:xfrm>
          <a:prstGeom prst="rect">
            <a:avLst/>
          </a:prstGeom>
        </p:spPr>
      </p:pic>
      <p:pic>
        <p:nvPicPr>
          <p:cNvPr id="3" name="图片 2"/>
          <p:cNvPicPr>
            <a:picLocks noChangeAspect="1"/>
          </p:cNvPicPr>
          <p:nvPr/>
        </p:nvPicPr>
        <p:blipFill>
          <a:blip r:embed="rId4">
            <a:clrChange>
              <a:clrFrom>
                <a:srgbClr val="FFFFFF"/>
              </a:clrFrom>
              <a:clrTo>
                <a:srgbClr val="FFFFFF">
                  <a:alpha val="0"/>
                </a:srgbClr>
              </a:clrTo>
            </a:clrChange>
          </a:blip>
          <a:stretch>
            <a:fillRect/>
          </a:stretch>
        </p:blipFill>
        <p:spPr>
          <a:xfrm>
            <a:off x="3635870" y="3224978"/>
            <a:ext cx="5137456" cy="3156432"/>
          </a:xfrm>
          <a:prstGeom prst="rect">
            <a:avLst/>
          </a:prstGeom>
        </p:spPr>
      </p:pic>
    </p:spTree>
    <p:extLst>
      <p:ext uri="{BB962C8B-B14F-4D97-AF65-F5344CB8AC3E}">
        <p14:creationId xmlns:p14="http://schemas.microsoft.com/office/powerpoint/2010/main" val="350686872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420" y="303240"/>
            <a:ext cx="8686800" cy="533400"/>
          </a:xfrm>
        </p:spPr>
        <p:txBody>
          <a:bodyPr/>
          <a:lstStyle/>
          <a:p>
            <a:r>
              <a:rPr lang="en-US" altLang="zh-CN" sz="2400" dirty="0">
                <a:latin typeface="+mn-lt"/>
              </a:rPr>
              <a:t>IA-32 Basic </a:t>
            </a:r>
            <a:r>
              <a:rPr lang="en-US" altLang="zh-CN" sz="2400" dirty="0" smtClean="0">
                <a:latin typeface="+mn-lt"/>
              </a:rPr>
              <a:t>Execution </a:t>
            </a:r>
            <a:r>
              <a:rPr lang="en-US" altLang="zh-CN" sz="2400" dirty="0">
                <a:latin typeface="+mn-lt"/>
              </a:rPr>
              <a:t>environment for Non-64-bit </a:t>
            </a:r>
            <a:r>
              <a:rPr lang="en-US" altLang="zh-CN" sz="2400" dirty="0" smtClean="0">
                <a:latin typeface="+mn-lt"/>
              </a:rPr>
              <a:t>Modes</a:t>
            </a:r>
            <a:r>
              <a:rPr lang="zh-CN" altLang="en-US" sz="2400" dirty="0" smtClean="0">
                <a:latin typeface="+mn-lt"/>
              </a:rPr>
              <a:t>（</a:t>
            </a:r>
            <a:r>
              <a:rPr lang="en-US" altLang="zh-CN" sz="2400" dirty="0" smtClean="0">
                <a:latin typeface="+mn-lt"/>
              </a:rPr>
              <a:t>1/2</a:t>
            </a:r>
            <a:r>
              <a:rPr lang="zh-CN" altLang="en-US" sz="2400" dirty="0" smtClean="0">
                <a:latin typeface="+mn-lt"/>
              </a:rPr>
              <a:t>）</a:t>
            </a:r>
            <a:endParaRPr lang="zh-CN" altLang="en-US" sz="2400" dirty="0">
              <a:latin typeface="+mn-lt"/>
            </a:endParaRPr>
          </a:p>
        </p:txBody>
      </p:sp>
      <p:sp>
        <p:nvSpPr>
          <p:cNvPr id="4" name="灯片编号占位符 3"/>
          <p:cNvSpPr>
            <a:spLocks noGrp="1"/>
          </p:cNvSpPr>
          <p:nvPr>
            <p:ph type="sldNum" sz="quarter" idx="11"/>
          </p:nvPr>
        </p:nvSpPr>
        <p:spPr/>
        <p:txBody>
          <a:bodyPr/>
          <a:lstStyle/>
          <a:p>
            <a:fld id="{05A25CE3-80AF-4A68-9E04-5E3C960845FC}" type="slidenum">
              <a:rPr lang="zh-CN" altLang="en-US" smtClean="0"/>
              <a:pPr/>
              <a:t>78</a:t>
            </a:fld>
            <a:endParaRPr lang="en-US" altLang="zh-CN"/>
          </a:p>
        </p:txBody>
      </p:sp>
      <p:pic>
        <p:nvPicPr>
          <p:cNvPr id="5" name="图片 4"/>
          <p:cNvPicPr>
            <a:picLocks noChangeAspect="1"/>
          </p:cNvPicPr>
          <p:nvPr/>
        </p:nvPicPr>
        <p:blipFill>
          <a:blip r:embed="rId2"/>
          <a:stretch>
            <a:fillRect/>
          </a:stretch>
        </p:blipFill>
        <p:spPr>
          <a:xfrm>
            <a:off x="827480" y="816181"/>
            <a:ext cx="7201000" cy="5893484"/>
          </a:xfrm>
          <a:prstGeom prst="rect">
            <a:avLst/>
          </a:prstGeom>
        </p:spPr>
      </p:pic>
    </p:spTree>
    <p:extLst>
      <p:ext uri="{BB962C8B-B14F-4D97-AF65-F5344CB8AC3E}">
        <p14:creationId xmlns:p14="http://schemas.microsoft.com/office/powerpoint/2010/main" val="151370827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420" y="303240"/>
            <a:ext cx="8686800" cy="533400"/>
          </a:xfrm>
        </p:spPr>
        <p:txBody>
          <a:bodyPr/>
          <a:lstStyle/>
          <a:p>
            <a:r>
              <a:rPr lang="en-US" altLang="zh-CN" sz="2400" dirty="0">
                <a:latin typeface="+mn-lt"/>
              </a:rPr>
              <a:t>IA-32 Basic </a:t>
            </a:r>
            <a:r>
              <a:rPr lang="en-US" altLang="zh-CN" sz="2400" dirty="0" smtClean="0">
                <a:latin typeface="+mn-lt"/>
              </a:rPr>
              <a:t>Execution </a:t>
            </a:r>
            <a:r>
              <a:rPr lang="en-US" altLang="zh-CN" sz="2400" dirty="0">
                <a:latin typeface="+mn-lt"/>
              </a:rPr>
              <a:t>environment for Non-64-bit </a:t>
            </a:r>
            <a:r>
              <a:rPr lang="en-US" altLang="zh-CN" sz="2400" dirty="0" smtClean="0">
                <a:latin typeface="+mn-lt"/>
              </a:rPr>
              <a:t>Modes</a:t>
            </a:r>
            <a:r>
              <a:rPr lang="zh-CN" altLang="en-US" sz="2400" dirty="0" smtClean="0">
                <a:latin typeface="+mn-lt"/>
              </a:rPr>
              <a:t>（</a:t>
            </a:r>
            <a:r>
              <a:rPr lang="en-US" altLang="zh-CN" sz="2400" dirty="0" smtClean="0">
                <a:latin typeface="+mn-lt"/>
              </a:rPr>
              <a:t>2/2</a:t>
            </a:r>
            <a:r>
              <a:rPr lang="zh-CN" altLang="en-US" sz="2400" dirty="0" smtClean="0">
                <a:latin typeface="+mn-lt"/>
              </a:rPr>
              <a:t>）</a:t>
            </a:r>
            <a:endParaRPr lang="zh-CN" altLang="en-US" sz="2400" dirty="0">
              <a:latin typeface="+mn-lt"/>
            </a:endParaRPr>
          </a:p>
        </p:txBody>
      </p:sp>
      <p:sp>
        <p:nvSpPr>
          <p:cNvPr id="4" name="灯片编号占位符 3"/>
          <p:cNvSpPr>
            <a:spLocks noGrp="1"/>
          </p:cNvSpPr>
          <p:nvPr>
            <p:ph type="sldNum" sz="quarter" idx="11"/>
          </p:nvPr>
        </p:nvSpPr>
        <p:spPr/>
        <p:txBody>
          <a:bodyPr/>
          <a:lstStyle/>
          <a:p>
            <a:fld id="{05A25CE3-80AF-4A68-9E04-5E3C960845FC}" type="slidenum">
              <a:rPr lang="zh-CN" altLang="en-US" smtClean="0"/>
              <a:pPr/>
              <a:t>79</a:t>
            </a:fld>
            <a:endParaRPr lang="en-US" altLang="zh-CN"/>
          </a:p>
        </p:txBody>
      </p:sp>
      <p:pic>
        <p:nvPicPr>
          <p:cNvPr id="3" name="图片 2"/>
          <p:cNvPicPr>
            <a:picLocks noChangeAspect="1"/>
          </p:cNvPicPr>
          <p:nvPr/>
        </p:nvPicPr>
        <p:blipFill>
          <a:blip r:embed="rId2"/>
          <a:stretch>
            <a:fillRect/>
          </a:stretch>
        </p:blipFill>
        <p:spPr>
          <a:xfrm>
            <a:off x="683460" y="1285906"/>
            <a:ext cx="7793006" cy="4303394"/>
          </a:xfrm>
          <a:prstGeom prst="rect">
            <a:avLst/>
          </a:prstGeom>
        </p:spPr>
      </p:pic>
    </p:spTree>
    <p:extLst>
      <p:ext uri="{BB962C8B-B14F-4D97-AF65-F5344CB8AC3E}">
        <p14:creationId xmlns:p14="http://schemas.microsoft.com/office/powerpoint/2010/main" val="416858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Grp="1" noChangeArrowheads="1"/>
          </p:cNvSpPr>
          <p:nvPr>
            <p:ph type="title"/>
          </p:nvPr>
        </p:nvSpPr>
        <p:spPr>
          <a:xfrm>
            <a:off x="323850" y="333375"/>
            <a:ext cx="8351838" cy="520700"/>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a:t>
            </a:r>
            <a:r>
              <a:rPr lang="zh-CN" altLang="en-US" sz="2800" b="1" dirty="0">
                <a:solidFill>
                  <a:srgbClr val="00007D"/>
                </a:solidFill>
                <a:ea typeface="黑体" pitchFamily="2" charset="-122"/>
              </a:rPr>
              <a:t>      </a:t>
            </a:r>
            <a:r>
              <a:rPr lang="en-US" altLang="zh-CN" sz="2800" b="1" dirty="0">
                <a:solidFill>
                  <a:srgbClr val="006600"/>
                </a:solidFill>
                <a:ea typeface="黑体" pitchFamily="2" charset="-122"/>
              </a:rPr>
              <a:t>2.1.2 8086</a:t>
            </a:r>
            <a:r>
              <a:rPr lang="zh-CN" altLang="en-US" sz="2800" b="1" dirty="0">
                <a:solidFill>
                  <a:srgbClr val="006600"/>
                </a:solidFill>
                <a:ea typeface="黑体" pitchFamily="2" charset="-122"/>
              </a:rPr>
              <a:t>处理器体系结构</a:t>
            </a:r>
            <a:endParaRPr lang="zh-CN" altLang="en-US" sz="2400" b="1" dirty="0">
              <a:solidFill>
                <a:srgbClr val="006600"/>
              </a:solidFill>
              <a:ea typeface="黑体" pitchFamily="2" charset="-122"/>
            </a:endParaRPr>
          </a:p>
        </p:txBody>
      </p:sp>
      <p:sp>
        <p:nvSpPr>
          <p:cNvPr id="714755" name="Rectangle 3"/>
          <p:cNvSpPr>
            <a:spLocks noGrp="1" noChangeArrowheads="1"/>
          </p:cNvSpPr>
          <p:nvPr>
            <p:ph idx="1"/>
          </p:nvPr>
        </p:nvSpPr>
        <p:spPr>
          <a:xfrm>
            <a:off x="277813" y="1412875"/>
            <a:ext cx="8686800" cy="4248150"/>
          </a:xfrm>
          <a:noFill/>
          <a:ln/>
        </p:spPr>
        <p:txBody>
          <a:bodyPr/>
          <a:lstStyle/>
          <a:p>
            <a:pPr marL="352425" indent="-352425">
              <a:buSzTx/>
              <a:buFont typeface="Wingdings" pitchFamily="2" charset="2"/>
              <a:buAutoNum type="arabicPeriod" startAt="3"/>
            </a:pPr>
            <a:r>
              <a:rPr lang="zh-CN" altLang="en-US" sz="2800" b="1" dirty="0">
                <a:latin typeface="Times New Roman" pitchFamily="18" charset="0"/>
              </a:rPr>
              <a:t>工作原理：取指令，执行指令</a:t>
            </a:r>
            <a:br>
              <a:rPr lang="zh-CN" altLang="en-US" sz="2800" b="1" dirty="0">
                <a:latin typeface="Times New Roman" pitchFamily="18" charset="0"/>
              </a:rPr>
            </a:br>
            <a:r>
              <a:rPr lang="zh-CN" altLang="en-US" sz="2800" b="1" dirty="0">
                <a:latin typeface="Times New Roman" pitchFamily="18" charset="0"/>
              </a:rPr>
              <a:t/>
            </a:r>
            <a:br>
              <a:rPr lang="zh-CN" altLang="en-US" sz="2800" b="1" dirty="0">
                <a:latin typeface="Times New Roman" pitchFamily="18" charset="0"/>
              </a:rPr>
            </a:br>
            <a:r>
              <a:rPr lang="zh-CN" altLang="en-US" sz="2800" b="1" dirty="0">
                <a:latin typeface="Times New Roman" pitchFamily="18" charset="0"/>
              </a:rPr>
              <a:t>                       </a:t>
            </a:r>
            <a:r>
              <a:rPr lang="en-US" altLang="zh-CN" sz="2800" b="1" dirty="0">
                <a:latin typeface="Times New Roman" pitchFamily="18" charset="0"/>
              </a:rPr>
              <a:t>BIU           EU</a:t>
            </a:r>
            <a:br>
              <a:rPr lang="en-US" altLang="zh-CN" sz="2800" b="1" dirty="0">
                <a:latin typeface="Times New Roman" pitchFamily="18" charset="0"/>
              </a:rPr>
            </a:br>
            <a:r>
              <a:rPr lang="en-US" altLang="zh-CN" sz="2800" b="1" dirty="0">
                <a:latin typeface="Times New Roman" pitchFamily="18" charset="0"/>
              </a:rPr>
              <a:t/>
            </a:r>
            <a:br>
              <a:rPr lang="en-US" altLang="zh-CN" sz="2800" b="1" dirty="0">
                <a:latin typeface="Times New Roman" pitchFamily="18" charset="0"/>
              </a:rPr>
            </a:br>
            <a:r>
              <a:rPr lang="en-US" altLang="zh-CN" sz="2800" b="1" dirty="0">
                <a:latin typeface="Times New Roman" pitchFamily="18" charset="0"/>
              </a:rPr>
              <a:t>                  </a:t>
            </a:r>
            <a:r>
              <a:rPr lang="zh-CN" altLang="en-US" sz="2800" b="1" dirty="0">
                <a:latin typeface="Times New Roman" pitchFamily="18" charset="0"/>
              </a:rPr>
              <a:t>相互独立，相互配合</a:t>
            </a:r>
          </a:p>
          <a:p>
            <a:pPr marL="979488" lvl="1" indent="-447675">
              <a:buClr>
                <a:srgbClr val="008000"/>
              </a:buClr>
              <a:buSzTx/>
              <a:buFont typeface="Wingdings" pitchFamily="2" charset="2"/>
              <a:buAutoNum type="circleNumDbPlain"/>
            </a:pPr>
            <a:r>
              <a:rPr lang="zh-CN" altLang="en-US" b="1" dirty="0">
                <a:solidFill>
                  <a:srgbClr val="008000"/>
                </a:solidFill>
                <a:latin typeface="Times New Roman" pitchFamily="18" charset="0"/>
              </a:rPr>
              <a:t>指令队列</a:t>
            </a:r>
            <a:r>
              <a:rPr lang="zh-CN" altLang="en-US" b="1" dirty="0" smtClean="0">
                <a:solidFill>
                  <a:srgbClr val="008000"/>
                </a:solidFill>
                <a:latin typeface="Times New Roman" pitchFamily="18" charset="0"/>
              </a:rPr>
              <a:t>有</a:t>
            </a:r>
            <a:r>
              <a:rPr lang="en-US" altLang="zh-CN" b="1" dirty="0" smtClean="0">
                <a:solidFill>
                  <a:srgbClr val="008000"/>
                </a:solidFill>
                <a:latin typeface="Times New Roman" pitchFamily="18" charset="0"/>
              </a:rPr>
              <a:t>2+</a:t>
            </a:r>
            <a:r>
              <a:rPr lang="zh-CN" altLang="en-US" b="1" dirty="0" smtClean="0">
                <a:solidFill>
                  <a:srgbClr val="008000"/>
                </a:solidFill>
                <a:latin typeface="Times New Roman" pitchFamily="18" charset="0"/>
              </a:rPr>
              <a:t>空</a:t>
            </a:r>
            <a:r>
              <a:rPr lang="zh-CN" altLang="en-US" b="1" dirty="0">
                <a:solidFill>
                  <a:srgbClr val="008000"/>
                </a:solidFill>
                <a:latin typeface="Times New Roman" pitchFamily="18" charset="0"/>
              </a:rPr>
              <a:t>字节，</a:t>
            </a:r>
            <a:r>
              <a:rPr lang="en-US" altLang="zh-CN" b="1" dirty="0">
                <a:solidFill>
                  <a:srgbClr val="008000"/>
                </a:solidFill>
                <a:latin typeface="Times New Roman" pitchFamily="18" charset="0"/>
              </a:rPr>
              <a:t>BIU</a:t>
            </a:r>
            <a:r>
              <a:rPr lang="zh-CN" altLang="en-US" b="1" dirty="0">
                <a:solidFill>
                  <a:srgbClr val="008000"/>
                </a:solidFill>
                <a:latin typeface="Times New Roman" pitchFamily="18" charset="0"/>
              </a:rPr>
              <a:t>自动取指 </a:t>
            </a:r>
            <a:r>
              <a:rPr lang="zh-CN" altLang="en-US" b="1" dirty="0">
                <a:solidFill>
                  <a:srgbClr val="008000"/>
                </a:solidFill>
                <a:latin typeface="+mn-ea"/>
              </a:rPr>
              <a:t>→</a:t>
            </a:r>
            <a:r>
              <a:rPr lang="zh-CN" altLang="en-US" b="1" dirty="0">
                <a:solidFill>
                  <a:srgbClr val="008000"/>
                </a:solidFill>
                <a:latin typeface="Times New Roman" pitchFamily="18" charset="0"/>
              </a:rPr>
              <a:t> 队列</a:t>
            </a:r>
          </a:p>
          <a:p>
            <a:pPr marL="979488" lvl="1" indent="-447675">
              <a:buClr>
                <a:srgbClr val="008000"/>
              </a:buClr>
              <a:buSzTx/>
              <a:buFont typeface="Wingdings" pitchFamily="2" charset="2"/>
              <a:buAutoNum type="circleNumDbPlain"/>
            </a:pPr>
            <a:r>
              <a:rPr lang="en-US" altLang="zh-CN" b="1" dirty="0">
                <a:solidFill>
                  <a:srgbClr val="008000"/>
                </a:solidFill>
                <a:latin typeface="Times New Roman" pitchFamily="18" charset="0"/>
              </a:rPr>
              <a:t>EU</a:t>
            </a:r>
            <a:r>
              <a:rPr lang="zh-CN" altLang="en-US" b="1" dirty="0">
                <a:solidFill>
                  <a:srgbClr val="008000"/>
                </a:solidFill>
                <a:latin typeface="Times New Roman" pitchFamily="18" charset="0"/>
              </a:rPr>
              <a:t>总是从队列前部取指令去执行</a:t>
            </a:r>
          </a:p>
          <a:p>
            <a:pPr marL="979488" lvl="1" indent="-447675">
              <a:buClr>
                <a:srgbClr val="008000"/>
              </a:buClr>
              <a:buSzTx/>
              <a:buFont typeface="Wingdings" pitchFamily="2" charset="2"/>
              <a:buAutoNum type="circleNumDbPlain"/>
            </a:pPr>
            <a:r>
              <a:rPr lang="zh-CN" altLang="en-US" b="1" dirty="0">
                <a:solidFill>
                  <a:srgbClr val="008000"/>
                </a:solidFill>
                <a:latin typeface="Times New Roman" pitchFamily="18" charset="0"/>
              </a:rPr>
              <a:t>指令需要访问</a:t>
            </a:r>
            <a:r>
              <a:rPr lang="en-US" altLang="zh-CN" b="1" dirty="0">
                <a:solidFill>
                  <a:srgbClr val="008000"/>
                </a:solidFill>
                <a:latin typeface="Times New Roman" pitchFamily="18" charset="0"/>
              </a:rPr>
              <a:t>M</a:t>
            </a:r>
            <a:r>
              <a:rPr lang="zh-CN" altLang="en-US" b="1" dirty="0">
                <a:solidFill>
                  <a:srgbClr val="008000"/>
                </a:solidFill>
                <a:latin typeface="Times New Roman" pitchFamily="18" charset="0"/>
              </a:rPr>
              <a:t>或</a:t>
            </a:r>
            <a:r>
              <a:rPr lang="en-US" altLang="zh-CN" b="1" dirty="0">
                <a:solidFill>
                  <a:srgbClr val="008000"/>
                </a:solidFill>
                <a:latin typeface="Times New Roman" pitchFamily="18" charset="0"/>
              </a:rPr>
              <a:t>I/O</a:t>
            </a:r>
            <a:r>
              <a:rPr lang="zh-CN" altLang="en-US" b="1" dirty="0">
                <a:solidFill>
                  <a:srgbClr val="008000"/>
                </a:solidFill>
                <a:latin typeface="Times New Roman" pitchFamily="18" charset="0"/>
              </a:rPr>
              <a:t>，</a:t>
            </a:r>
            <a:r>
              <a:rPr lang="en-US" altLang="zh-CN" b="1" dirty="0">
                <a:solidFill>
                  <a:srgbClr val="008000"/>
                </a:solidFill>
                <a:latin typeface="Times New Roman" pitchFamily="18" charset="0"/>
              </a:rPr>
              <a:t>EU</a:t>
            </a:r>
            <a:r>
              <a:rPr lang="zh-CN" altLang="en-US" b="1" dirty="0">
                <a:solidFill>
                  <a:srgbClr val="008000"/>
                </a:solidFill>
                <a:latin typeface="Times New Roman" pitchFamily="18" charset="0"/>
              </a:rPr>
              <a:t>会请求</a:t>
            </a:r>
            <a:r>
              <a:rPr lang="en-US" altLang="zh-CN" b="1" dirty="0">
                <a:solidFill>
                  <a:srgbClr val="008000"/>
                </a:solidFill>
                <a:latin typeface="Times New Roman" pitchFamily="18" charset="0"/>
              </a:rPr>
              <a:t>BIU</a:t>
            </a:r>
            <a:r>
              <a:rPr lang="zh-CN" altLang="en-US" b="1" dirty="0">
                <a:solidFill>
                  <a:srgbClr val="008000"/>
                </a:solidFill>
                <a:latin typeface="Times New Roman" pitchFamily="18" charset="0"/>
              </a:rPr>
              <a:t>去完成</a:t>
            </a:r>
          </a:p>
        </p:txBody>
      </p:sp>
      <p:sp>
        <p:nvSpPr>
          <p:cNvPr id="9" name="灯片编号占位符 4"/>
          <p:cNvSpPr>
            <a:spLocks noGrp="1"/>
          </p:cNvSpPr>
          <p:nvPr>
            <p:ph type="sldNum" sz="quarter" idx="11"/>
          </p:nvPr>
        </p:nvSpPr>
        <p:spPr/>
        <p:txBody>
          <a:bodyPr/>
          <a:lstStyle/>
          <a:p>
            <a:fld id="{729CB936-72CF-400C-AB06-BC1B74F07425}" type="slidenum">
              <a:rPr lang="zh-CN" altLang="en-US"/>
              <a:pPr/>
              <a:t>8</a:t>
            </a:fld>
            <a:endParaRPr lang="en-US" altLang="zh-CN"/>
          </a:p>
        </p:txBody>
      </p:sp>
      <p:sp>
        <p:nvSpPr>
          <p:cNvPr id="714756" name="Line 4"/>
          <p:cNvSpPr>
            <a:spLocks noChangeShapeType="1"/>
          </p:cNvSpPr>
          <p:nvPr/>
        </p:nvSpPr>
        <p:spPr bwMode="auto">
          <a:xfrm>
            <a:off x="3059113" y="1989138"/>
            <a:ext cx="0" cy="360362"/>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714757" name="Line 5"/>
          <p:cNvSpPr>
            <a:spLocks noChangeShapeType="1"/>
          </p:cNvSpPr>
          <p:nvPr/>
        </p:nvSpPr>
        <p:spPr bwMode="auto">
          <a:xfrm>
            <a:off x="4572000" y="1989138"/>
            <a:ext cx="0" cy="360362"/>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714758" name="Line 6"/>
          <p:cNvSpPr>
            <a:spLocks noChangeShapeType="1"/>
          </p:cNvSpPr>
          <p:nvPr/>
        </p:nvSpPr>
        <p:spPr bwMode="auto">
          <a:xfrm>
            <a:off x="3132138" y="2781300"/>
            <a:ext cx="576262" cy="360363"/>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714759" name="Line 7"/>
          <p:cNvSpPr>
            <a:spLocks noChangeShapeType="1"/>
          </p:cNvSpPr>
          <p:nvPr/>
        </p:nvSpPr>
        <p:spPr bwMode="auto">
          <a:xfrm flipH="1">
            <a:off x="4140200" y="2779713"/>
            <a:ext cx="431800" cy="361950"/>
          </a:xfrm>
          <a:prstGeom prst="line">
            <a:avLst/>
          </a:prstGeom>
          <a:noFill/>
          <a:ln w="28575">
            <a:solidFill>
              <a:schemeClr val="tx1"/>
            </a:solidFill>
            <a:round/>
            <a:headEnd/>
            <a:tailEnd type="triangle" w="med" len="lg"/>
          </a:ln>
          <a:effectLst/>
        </p:spPr>
        <p:txBody>
          <a:bodyPr wrap="none"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420" y="303240"/>
            <a:ext cx="8686800" cy="533400"/>
          </a:xfrm>
        </p:spPr>
        <p:txBody>
          <a:bodyPr/>
          <a:lstStyle/>
          <a:p>
            <a:r>
              <a:rPr lang="en-US" altLang="zh-CN" sz="2400" dirty="0">
                <a:latin typeface="+mn-lt"/>
              </a:rPr>
              <a:t>64-Bit Mode Execution </a:t>
            </a:r>
            <a:r>
              <a:rPr lang="en-US" altLang="zh-CN" sz="2400" dirty="0" smtClean="0">
                <a:latin typeface="+mn-lt"/>
              </a:rPr>
              <a:t>Environment</a:t>
            </a:r>
            <a:r>
              <a:rPr lang="zh-CN" altLang="en-US" sz="2400" dirty="0" smtClean="0">
                <a:latin typeface="+mn-lt"/>
              </a:rPr>
              <a:t>（</a:t>
            </a:r>
            <a:r>
              <a:rPr lang="en-US" altLang="zh-CN" sz="2400" dirty="0" smtClean="0">
                <a:latin typeface="+mn-lt"/>
              </a:rPr>
              <a:t>1/2</a:t>
            </a:r>
            <a:r>
              <a:rPr lang="zh-CN" altLang="en-US" sz="2400" dirty="0" smtClean="0">
                <a:latin typeface="+mn-lt"/>
              </a:rPr>
              <a:t>）</a:t>
            </a:r>
            <a:endParaRPr lang="zh-CN" altLang="en-US" sz="2400" dirty="0">
              <a:latin typeface="+mn-lt"/>
            </a:endParaRPr>
          </a:p>
        </p:txBody>
      </p:sp>
      <p:sp>
        <p:nvSpPr>
          <p:cNvPr id="4" name="灯片编号占位符 3"/>
          <p:cNvSpPr>
            <a:spLocks noGrp="1"/>
          </p:cNvSpPr>
          <p:nvPr>
            <p:ph type="sldNum" sz="quarter" idx="11"/>
          </p:nvPr>
        </p:nvSpPr>
        <p:spPr/>
        <p:txBody>
          <a:bodyPr/>
          <a:lstStyle/>
          <a:p>
            <a:fld id="{05A25CE3-80AF-4A68-9E04-5E3C960845FC}" type="slidenum">
              <a:rPr lang="zh-CN" altLang="en-US" smtClean="0"/>
              <a:pPr/>
              <a:t>80</a:t>
            </a:fld>
            <a:endParaRPr lang="en-US" altLang="zh-CN"/>
          </a:p>
        </p:txBody>
      </p:sp>
      <p:pic>
        <p:nvPicPr>
          <p:cNvPr id="3" name="图片 2"/>
          <p:cNvPicPr>
            <a:picLocks noChangeAspect="1"/>
          </p:cNvPicPr>
          <p:nvPr/>
        </p:nvPicPr>
        <p:blipFill>
          <a:blip r:embed="rId2"/>
          <a:stretch>
            <a:fillRect/>
          </a:stretch>
        </p:blipFill>
        <p:spPr>
          <a:xfrm>
            <a:off x="755470" y="836640"/>
            <a:ext cx="7472120" cy="5854117"/>
          </a:xfrm>
          <a:prstGeom prst="rect">
            <a:avLst/>
          </a:prstGeom>
        </p:spPr>
      </p:pic>
    </p:spTree>
    <p:extLst>
      <p:ext uri="{BB962C8B-B14F-4D97-AF65-F5344CB8AC3E}">
        <p14:creationId xmlns:p14="http://schemas.microsoft.com/office/powerpoint/2010/main" val="2234956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420" y="303240"/>
            <a:ext cx="8686800" cy="533400"/>
          </a:xfrm>
        </p:spPr>
        <p:txBody>
          <a:bodyPr/>
          <a:lstStyle/>
          <a:p>
            <a:r>
              <a:rPr lang="en-US" altLang="zh-CN" sz="2400" dirty="0">
                <a:latin typeface="+mn-lt"/>
              </a:rPr>
              <a:t>64-Bit Mode Execution </a:t>
            </a:r>
            <a:r>
              <a:rPr lang="en-US" altLang="zh-CN" sz="2400" dirty="0" smtClean="0">
                <a:latin typeface="+mn-lt"/>
              </a:rPr>
              <a:t>Environment</a:t>
            </a:r>
            <a:r>
              <a:rPr lang="zh-CN" altLang="en-US" sz="2400" dirty="0" smtClean="0">
                <a:latin typeface="+mn-lt"/>
              </a:rPr>
              <a:t>（</a:t>
            </a:r>
            <a:r>
              <a:rPr lang="en-US" altLang="zh-CN" sz="2400" dirty="0" smtClean="0">
                <a:latin typeface="+mn-lt"/>
              </a:rPr>
              <a:t>2/2</a:t>
            </a:r>
            <a:r>
              <a:rPr lang="zh-CN" altLang="en-US" sz="2400" dirty="0" smtClean="0">
                <a:latin typeface="+mn-lt"/>
              </a:rPr>
              <a:t>）</a:t>
            </a:r>
            <a:endParaRPr lang="zh-CN" altLang="en-US" sz="2400" dirty="0">
              <a:latin typeface="+mn-lt"/>
            </a:endParaRPr>
          </a:p>
        </p:txBody>
      </p:sp>
      <p:sp>
        <p:nvSpPr>
          <p:cNvPr id="4" name="灯片编号占位符 3"/>
          <p:cNvSpPr>
            <a:spLocks noGrp="1"/>
          </p:cNvSpPr>
          <p:nvPr>
            <p:ph type="sldNum" sz="quarter" idx="11"/>
          </p:nvPr>
        </p:nvSpPr>
        <p:spPr/>
        <p:txBody>
          <a:bodyPr/>
          <a:lstStyle/>
          <a:p>
            <a:fld id="{05A25CE3-80AF-4A68-9E04-5E3C960845FC}" type="slidenum">
              <a:rPr lang="zh-CN" altLang="en-US" smtClean="0"/>
              <a:pPr/>
              <a:t>81</a:t>
            </a:fld>
            <a:endParaRPr lang="en-US" altLang="zh-CN"/>
          </a:p>
        </p:txBody>
      </p:sp>
      <p:pic>
        <p:nvPicPr>
          <p:cNvPr id="5" name="图片 4"/>
          <p:cNvPicPr>
            <a:picLocks noChangeAspect="1"/>
          </p:cNvPicPr>
          <p:nvPr/>
        </p:nvPicPr>
        <p:blipFill>
          <a:blip r:embed="rId2"/>
          <a:stretch>
            <a:fillRect/>
          </a:stretch>
        </p:blipFill>
        <p:spPr>
          <a:xfrm>
            <a:off x="467430" y="1304153"/>
            <a:ext cx="8178340" cy="4357157"/>
          </a:xfrm>
          <a:prstGeom prst="rect">
            <a:avLst/>
          </a:prstGeom>
        </p:spPr>
      </p:pic>
    </p:spTree>
    <p:extLst>
      <p:ext uri="{BB962C8B-B14F-4D97-AF65-F5344CB8AC3E}">
        <p14:creationId xmlns:p14="http://schemas.microsoft.com/office/powerpoint/2010/main" val="42881959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05A25CE3-80AF-4A68-9E04-5E3C960845FC}" type="slidenum">
              <a:rPr lang="zh-CN" altLang="en-US" smtClean="0"/>
              <a:pPr/>
              <a:t>82</a:t>
            </a:fld>
            <a:endParaRPr lang="en-US" altLang="zh-CN"/>
          </a:p>
        </p:txBody>
      </p:sp>
      <p:pic>
        <p:nvPicPr>
          <p:cNvPr id="8" name="图片 7"/>
          <p:cNvPicPr>
            <a:picLocks noChangeAspect="1"/>
          </p:cNvPicPr>
          <p:nvPr/>
        </p:nvPicPr>
        <p:blipFill>
          <a:blip r:embed="rId2"/>
          <a:stretch>
            <a:fillRect/>
          </a:stretch>
        </p:blipFill>
        <p:spPr>
          <a:xfrm>
            <a:off x="3419840" y="836640"/>
            <a:ext cx="5337764" cy="2267494"/>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a:blip r:embed="rId3"/>
          <a:stretch>
            <a:fillRect/>
          </a:stretch>
        </p:blipFill>
        <p:spPr>
          <a:xfrm>
            <a:off x="278834" y="4253605"/>
            <a:ext cx="5510355" cy="2199815"/>
          </a:xfrm>
          <a:prstGeom prst="rect">
            <a:avLst/>
          </a:prstGeom>
          <a:ln>
            <a:noFill/>
          </a:ln>
          <a:effectLst>
            <a:outerShdw blurRad="190500" algn="tl" rotWithShape="0">
              <a:srgbClr val="000000">
                <a:alpha val="70000"/>
              </a:srgbClr>
            </a:outerShdw>
          </a:effectLst>
        </p:spPr>
      </p:pic>
      <p:pic>
        <p:nvPicPr>
          <p:cNvPr id="3" name="图片 2"/>
          <p:cNvPicPr>
            <a:picLocks noChangeAspect="1"/>
          </p:cNvPicPr>
          <p:nvPr/>
        </p:nvPicPr>
        <p:blipFill>
          <a:blip r:embed="rId4"/>
          <a:stretch>
            <a:fillRect/>
          </a:stretch>
        </p:blipFill>
        <p:spPr>
          <a:xfrm>
            <a:off x="1149512" y="2492870"/>
            <a:ext cx="4639678" cy="1705661"/>
          </a:xfrm>
          <a:prstGeom prst="rect">
            <a:avLst/>
          </a:prstGeom>
          <a:ln>
            <a:noFill/>
          </a:ln>
          <a:effectLst>
            <a:outerShdw blurRad="190500" algn="tl" rotWithShape="0">
              <a:srgbClr val="000000">
                <a:alpha val="70000"/>
              </a:srgbClr>
            </a:outerShdw>
          </a:effectLst>
        </p:spPr>
      </p:pic>
      <p:sp>
        <p:nvSpPr>
          <p:cNvPr id="9" name="矩形 8"/>
          <p:cNvSpPr/>
          <p:nvPr/>
        </p:nvSpPr>
        <p:spPr>
          <a:xfrm>
            <a:off x="5724160" y="5085230"/>
            <a:ext cx="3318309" cy="923330"/>
          </a:xfrm>
          <a:prstGeom prst="rect">
            <a:avLst/>
          </a:prstGeom>
        </p:spPr>
        <p:txBody>
          <a:bodyPr wrap="square">
            <a:spAutoFit/>
          </a:bodyPr>
          <a:lstStyle/>
          <a:p>
            <a:pPr algn="r"/>
            <a:r>
              <a:rPr lang="zh-CN" altLang="en-US" dirty="0">
                <a:latin typeface="Arial" panose="020B0604020202020204" pitchFamily="34" charset="0"/>
                <a:cs typeface="Arial" panose="020B0604020202020204" pitchFamily="34" charset="0"/>
              </a:rPr>
              <a:t>* The Linear address space can be paged when using the flat or segmented model.</a:t>
            </a:r>
          </a:p>
        </p:txBody>
      </p:sp>
      <p:sp>
        <p:nvSpPr>
          <p:cNvPr id="2" name="标题 1"/>
          <p:cNvSpPr>
            <a:spLocks noGrp="1"/>
          </p:cNvSpPr>
          <p:nvPr>
            <p:ph type="title"/>
          </p:nvPr>
        </p:nvSpPr>
        <p:spPr>
          <a:xfrm>
            <a:off x="395420" y="303240"/>
            <a:ext cx="8686800" cy="533400"/>
          </a:xfrm>
        </p:spPr>
        <p:txBody>
          <a:bodyPr/>
          <a:lstStyle/>
          <a:p>
            <a:r>
              <a:rPr lang="en-US" altLang="zh-CN" sz="2400" dirty="0">
                <a:latin typeface="+mn-lt"/>
              </a:rPr>
              <a:t>Three Memory Management Models</a:t>
            </a:r>
            <a:endParaRPr lang="zh-CN" altLang="en-US" sz="2400" dirty="0">
              <a:latin typeface="+mn-lt"/>
            </a:endParaRPr>
          </a:p>
        </p:txBody>
      </p:sp>
    </p:spTree>
    <p:extLst>
      <p:ext uri="{BB962C8B-B14F-4D97-AF65-F5344CB8AC3E}">
        <p14:creationId xmlns:p14="http://schemas.microsoft.com/office/powerpoint/2010/main" val="21141664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05A25CE3-80AF-4A68-9E04-5E3C960845FC}" type="slidenum">
              <a:rPr lang="zh-CN" altLang="en-US" smtClean="0"/>
              <a:pPr/>
              <a:t>83</a:t>
            </a:fld>
            <a:endParaRPr lang="en-US" altLang="zh-CN"/>
          </a:p>
        </p:txBody>
      </p:sp>
      <p:sp>
        <p:nvSpPr>
          <p:cNvPr id="2" name="标题 1"/>
          <p:cNvSpPr>
            <a:spLocks noGrp="1"/>
          </p:cNvSpPr>
          <p:nvPr>
            <p:ph type="title"/>
          </p:nvPr>
        </p:nvSpPr>
        <p:spPr>
          <a:xfrm>
            <a:off x="395420" y="303240"/>
            <a:ext cx="8686800" cy="533400"/>
          </a:xfrm>
        </p:spPr>
        <p:txBody>
          <a:bodyPr/>
          <a:lstStyle/>
          <a:p>
            <a:r>
              <a:rPr lang="en-US" altLang="zh-CN" sz="2400" dirty="0">
                <a:latin typeface="+mn-lt"/>
              </a:rPr>
              <a:t>Use of Segment Registers for Flat Memory Model</a:t>
            </a:r>
            <a:endParaRPr lang="zh-CN" altLang="en-US" sz="2400" dirty="0">
              <a:latin typeface="+mn-lt"/>
            </a:endParaRPr>
          </a:p>
        </p:txBody>
      </p:sp>
      <p:pic>
        <p:nvPicPr>
          <p:cNvPr id="7" name="图片 6"/>
          <p:cNvPicPr>
            <a:picLocks noChangeAspect="1"/>
          </p:cNvPicPr>
          <p:nvPr/>
        </p:nvPicPr>
        <p:blipFill>
          <a:blip r:embed="rId2"/>
          <a:stretch>
            <a:fillRect/>
          </a:stretch>
        </p:blipFill>
        <p:spPr>
          <a:xfrm>
            <a:off x="1259540" y="1181786"/>
            <a:ext cx="6408890" cy="4867275"/>
          </a:xfrm>
          <a:prstGeom prst="rect">
            <a:avLst/>
          </a:prstGeom>
        </p:spPr>
      </p:pic>
    </p:spTree>
    <p:extLst>
      <p:ext uri="{BB962C8B-B14F-4D97-AF65-F5344CB8AC3E}">
        <p14:creationId xmlns:p14="http://schemas.microsoft.com/office/powerpoint/2010/main" val="89223168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05A25CE3-80AF-4A68-9E04-5E3C960845FC}" type="slidenum">
              <a:rPr lang="zh-CN" altLang="en-US" smtClean="0"/>
              <a:pPr/>
              <a:t>84</a:t>
            </a:fld>
            <a:endParaRPr lang="en-US" altLang="zh-CN"/>
          </a:p>
        </p:txBody>
      </p:sp>
      <p:sp>
        <p:nvSpPr>
          <p:cNvPr id="2" name="标题 1"/>
          <p:cNvSpPr>
            <a:spLocks noGrp="1"/>
          </p:cNvSpPr>
          <p:nvPr>
            <p:ph type="title"/>
          </p:nvPr>
        </p:nvSpPr>
        <p:spPr>
          <a:xfrm>
            <a:off x="395420" y="303240"/>
            <a:ext cx="8686800" cy="533400"/>
          </a:xfrm>
        </p:spPr>
        <p:txBody>
          <a:bodyPr/>
          <a:lstStyle/>
          <a:p>
            <a:r>
              <a:rPr lang="en-US" altLang="zh-CN" sz="2400" dirty="0">
                <a:latin typeface="+mn-lt"/>
              </a:rPr>
              <a:t>Use of Segment Registers in Segmented Memory Model</a:t>
            </a:r>
            <a:endParaRPr lang="zh-CN" altLang="en-US" sz="2400" dirty="0">
              <a:latin typeface="+mn-lt"/>
            </a:endParaRPr>
          </a:p>
        </p:txBody>
      </p:sp>
      <p:pic>
        <p:nvPicPr>
          <p:cNvPr id="3" name="图片 2"/>
          <p:cNvPicPr>
            <a:picLocks noChangeAspect="1"/>
          </p:cNvPicPr>
          <p:nvPr/>
        </p:nvPicPr>
        <p:blipFill>
          <a:blip r:embed="rId2"/>
          <a:stretch>
            <a:fillRect/>
          </a:stretch>
        </p:blipFill>
        <p:spPr>
          <a:xfrm>
            <a:off x="432685" y="908650"/>
            <a:ext cx="8243885" cy="5112710"/>
          </a:xfrm>
          <a:prstGeom prst="rect">
            <a:avLst/>
          </a:prstGeom>
        </p:spPr>
      </p:pic>
      <p:sp>
        <p:nvSpPr>
          <p:cNvPr id="6" name="矩形 5"/>
          <p:cNvSpPr/>
          <p:nvPr/>
        </p:nvSpPr>
        <p:spPr>
          <a:xfrm>
            <a:off x="3660351" y="6272832"/>
            <a:ext cx="4152099" cy="523220"/>
          </a:xfrm>
          <a:prstGeom prst="rect">
            <a:avLst/>
          </a:prstGeom>
        </p:spPr>
        <p:txBody>
          <a:bodyPr wrap="none">
            <a:spAutoFit/>
          </a:bodyPr>
          <a:lstStyle/>
          <a:p>
            <a:pPr algn="l"/>
            <a:r>
              <a:rPr lang="zh-CN" altLang="en-US" sz="2800" b="1" dirty="0">
                <a:solidFill>
                  <a:srgbClr val="D60093"/>
                </a:solidFill>
              </a:rPr>
              <a:t>多核处理器关键并行技术</a:t>
            </a:r>
            <a:endParaRPr lang="zh-CN" altLang="en-US" sz="2800" b="1" dirty="0"/>
          </a:p>
        </p:txBody>
      </p:sp>
      <p:sp>
        <p:nvSpPr>
          <p:cNvPr id="5" name="动作按钮: 前进或下一项 4">
            <a:hlinkClick r:id="rId3" action="ppaction://hlinksldjump" highlightClick="1"/>
          </p:cNvPr>
          <p:cNvSpPr/>
          <p:nvPr/>
        </p:nvSpPr>
        <p:spPr bwMode="auto">
          <a:xfrm>
            <a:off x="7740440" y="6309400"/>
            <a:ext cx="792110" cy="432060"/>
          </a:xfrm>
          <a:prstGeom prst="actionButtonForwardNext">
            <a:avLst/>
          </a:prstGeom>
          <a:solidFill>
            <a:srgbClr val="FFDDFF"/>
          </a:solidFill>
          <a:ln>
            <a:solidFill>
              <a:srgbClr val="D60093"/>
            </a:solidFill>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19881597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txBox="1">
            <a:spLocks noChangeArrowheads="1"/>
          </p:cNvSpPr>
          <p:nvPr/>
        </p:nvSpPr>
        <p:spPr bwMode="auto">
          <a:xfrm>
            <a:off x="304800" y="37465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2800" b="1" dirty="0" smtClean="0">
                <a:solidFill>
                  <a:srgbClr val="00007D"/>
                </a:solidFill>
                <a:ea typeface="黑体" panose="02010609060101010101" pitchFamily="49" charset="-122"/>
              </a:rPr>
              <a:t>2.3.2  Core i7</a:t>
            </a:r>
            <a:r>
              <a:rPr lang="zh-CN" altLang="en-US" sz="2800" b="1" dirty="0" smtClean="0">
                <a:solidFill>
                  <a:srgbClr val="00007D"/>
                </a:solidFill>
                <a:ea typeface="黑体" panose="02010609060101010101" pitchFamily="49" charset="-122"/>
              </a:rPr>
              <a:t>处理器微架构</a:t>
            </a:r>
            <a:endParaRPr lang="zh-CN" altLang="en-US" sz="2800" b="1" dirty="0" smtClean="0">
              <a:solidFill>
                <a:srgbClr val="006600"/>
              </a:solidFill>
            </a:endParaRPr>
          </a:p>
        </p:txBody>
      </p:sp>
      <p:sp>
        <p:nvSpPr>
          <p:cNvPr id="54275" name="矩形 4"/>
          <p:cNvSpPr>
            <a:spLocks noChangeArrowheads="1"/>
          </p:cNvSpPr>
          <p:nvPr/>
        </p:nvSpPr>
        <p:spPr bwMode="auto">
          <a:xfrm>
            <a:off x="214313" y="1000125"/>
            <a:ext cx="8715375"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66700" indent="-266700" algn="l" eaLnBrk="1" hangingPunct="1">
              <a:spcBef>
                <a:spcPts val="1200"/>
              </a:spcBef>
              <a:buFont typeface="Wingdings" panose="05000000000000000000" pitchFamily="2" charset="2"/>
              <a:buChar char="Ø"/>
            </a:pPr>
            <a:r>
              <a:rPr lang="en-US" altLang="zh-CN" sz="2000" b="1" dirty="0" smtClean="0">
                <a:solidFill>
                  <a:srgbClr val="000000"/>
                </a:solidFill>
                <a:latin typeface="+mn-lt"/>
              </a:rPr>
              <a:t> Core</a:t>
            </a:r>
            <a:r>
              <a:rPr lang="zh-CN" altLang="en-US" sz="2000" b="1" dirty="0" smtClean="0">
                <a:solidFill>
                  <a:srgbClr val="000000"/>
                </a:solidFill>
                <a:latin typeface="+mn-lt"/>
              </a:rPr>
              <a:t>微架构：</a:t>
            </a:r>
            <a:r>
              <a:rPr lang="en-US" altLang="zh-CN" sz="2000" b="1" dirty="0" smtClean="0">
                <a:solidFill>
                  <a:srgbClr val="000000"/>
                </a:solidFill>
                <a:latin typeface="+mn-lt"/>
              </a:rPr>
              <a:t>45nm</a:t>
            </a:r>
          </a:p>
          <a:p>
            <a:pPr marL="266700" indent="-266700" algn="l" eaLnBrk="1" hangingPunct="1">
              <a:spcBef>
                <a:spcPts val="1200"/>
              </a:spcBef>
              <a:buFont typeface="Wingdings" panose="05000000000000000000" pitchFamily="2" charset="2"/>
              <a:buChar char="Ø"/>
            </a:pPr>
            <a:r>
              <a:rPr lang="en-US" altLang="zh-CN" sz="2000" b="1" dirty="0" smtClean="0">
                <a:solidFill>
                  <a:srgbClr val="000000"/>
                </a:solidFill>
                <a:latin typeface="+mn-lt"/>
              </a:rPr>
              <a:t> Nehalem</a:t>
            </a:r>
            <a:r>
              <a:rPr lang="zh-CN" altLang="en-US" sz="2000" b="1" dirty="0" smtClean="0">
                <a:solidFill>
                  <a:srgbClr val="000000"/>
                </a:solidFill>
                <a:latin typeface="+mn-lt"/>
              </a:rPr>
              <a:t>：</a:t>
            </a:r>
            <a:r>
              <a:rPr lang="en-US" altLang="zh-CN" sz="2000" b="1" dirty="0" smtClean="0">
                <a:solidFill>
                  <a:srgbClr val="000000"/>
                </a:solidFill>
                <a:latin typeface="+mn-lt"/>
              </a:rPr>
              <a:t>45nm</a:t>
            </a:r>
          </a:p>
          <a:p>
            <a:pPr marL="266700" indent="-266700" algn="l" eaLnBrk="1" hangingPunct="1">
              <a:spcBef>
                <a:spcPts val="1200"/>
              </a:spcBef>
              <a:buFont typeface="Wingdings" panose="05000000000000000000" pitchFamily="2" charset="2"/>
              <a:buChar char="Ø"/>
            </a:pPr>
            <a:r>
              <a:rPr lang="zh-CN" altLang="en-US" sz="2000" b="1" dirty="0" smtClean="0">
                <a:solidFill>
                  <a:srgbClr val="000000"/>
                </a:solidFill>
                <a:latin typeface="+mn-lt"/>
              </a:rPr>
              <a:t> </a:t>
            </a:r>
            <a:r>
              <a:rPr lang="en-US" altLang="zh-CN" sz="2000" b="1" dirty="0" smtClean="0">
                <a:solidFill>
                  <a:srgbClr val="000000"/>
                </a:solidFill>
                <a:latin typeface="+mn-lt"/>
              </a:rPr>
              <a:t>Sandy Bridge</a:t>
            </a:r>
            <a:r>
              <a:rPr lang="zh-CN" altLang="en-US" sz="2000" b="1" dirty="0" smtClean="0">
                <a:solidFill>
                  <a:srgbClr val="000000"/>
                </a:solidFill>
                <a:latin typeface="+mn-lt"/>
              </a:rPr>
              <a:t>：</a:t>
            </a:r>
            <a:r>
              <a:rPr lang="en-US" altLang="zh-CN" sz="2000" b="1" dirty="0" smtClean="0">
                <a:solidFill>
                  <a:srgbClr val="000000"/>
                </a:solidFill>
                <a:latin typeface="+mn-lt"/>
              </a:rPr>
              <a:t>32nm</a:t>
            </a:r>
          </a:p>
          <a:p>
            <a:pPr marL="266700" indent="-266700" algn="l" eaLnBrk="1" hangingPunct="1">
              <a:spcBef>
                <a:spcPts val="1200"/>
              </a:spcBef>
              <a:buFont typeface="Wingdings" panose="05000000000000000000" pitchFamily="2" charset="2"/>
              <a:buChar char="Ø"/>
            </a:pPr>
            <a:r>
              <a:rPr lang="en-US" altLang="zh-CN" sz="2000" b="1" dirty="0" smtClean="0">
                <a:solidFill>
                  <a:srgbClr val="000000"/>
                </a:solidFill>
                <a:latin typeface="+mn-lt"/>
              </a:rPr>
              <a:t> Ivy Bridge</a:t>
            </a:r>
            <a:r>
              <a:rPr lang="zh-CN" altLang="en-US" sz="2000" b="1" dirty="0" smtClean="0">
                <a:solidFill>
                  <a:srgbClr val="000000"/>
                </a:solidFill>
                <a:latin typeface="+mn-lt"/>
              </a:rPr>
              <a:t>：</a:t>
            </a:r>
            <a:r>
              <a:rPr lang="en-US" altLang="zh-CN" sz="2000" b="1" dirty="0" smtClean="0">
                <a:solidFill>
                  <a:srgbClr val="000000"/>
                </a:solidFill>
                <a:latin typeface="+mn-lt"/>
              </a:rPr>
              <a:t>3D</a:t>
            </a:r>
            <a:r>
              <a:rPr lang="zh-CN" altLang="en-US" sz="2000" b="1" dirty="0" smtClean="0">
                <a:solidFill>
                  <a:srgbClr val="000000"/>
                </a:solidFill>
                <a:latin typeface="+mn-lt"/>
              </a:rPr>
              <a:t>晶体管结构，</a:t>
            </a:r>
            <a:r>
              <a:rPr lang="en-US" altLang="zh-CN" sz="2000" b="1" dirty="0" smtClean="0">
                <a:solidFill>
                  <a:srgbClr val="000000"/>
                </a:solidFill>
                <a:latin typeface="+mn-lt"/>
              </a:rPr>
              <a:t>22nm</a:t>
            </a:r>
            <a:r>
              <a:rPr lang="zh-CN" altLang="en-US" sz="2000" b="1" dirty="0" smtClean="0">
                <a:solidFill>
                  <a:srgbClr val="000000"/>
                </a:solidFill>
                <a:latin typeface="+mn-lt"/>
              </a:rPr>
              <a:t>。</a:t>
            </a:r>
            <a:endParaRPr lang="en-US" altLang="zh-CN" sz="2000" b="1" dirty="0" smtClean="0">
              <a:solidFill>
                <a:srgbClr val="000000"/>
              </a:solidFill>
              <a:latin typeface="+mn-lt"/>
            </a:endParaRPr>
          </a:p>
          <a:p>
            <a:pPr marL="266700" indent="-266700" algn="l" eaLnBrk="1" hangingPunct="1">
              <a:spcBef>
                <a:spcPts val="1200"/>
              </a:spcBef>
              <a:buFont typeface="Wingdings" panose="05000000000000000000" pitchFamily="2" charset="2"/>
              <a:buChar char="Ø"/>
            </a:pPr>
            <a:r>
              <a:rPr lang="zh-CN" altLang="en-US" sz="2000" b="1" dirty="0" smtClean="0">
                <a:solidFill>
                  <a:srgbClr val="000000"/>
                </a:solidFill>
                <a:latin typeface="+mn-lt"/>
              </a:rPr>
              <a:t> </a:t>
            </a:r>
            <a:r>
              <a:rPr lang="en-US" altLang="zh-CN" sz="2000" b="1" dirty="0" err="1" smtClean="0">
                <a:solidFill>
                  <a:srgbClr val="000000"/>
                </a:solidFill>
                <a:latin typeface="+mn-lt"/>
              </a:rPr>
              <a:t>Haswell</a:t>
            </a:r>
            <a:r>
              <a:rPr lang="zh-CN" altLang="en-US" sz="2000" b="1" dirty="0" smtClean="0">
                <a:solidFill>
                  <a:srgbClr val="000000"/>
                </a:solidFill>
                <a:latin typeface="+mn-lt"/>
              </a:rPr>
              <a:t>：</a:t>
            </a:r>
            <a:r>
              <a:rPr lang="en-US" altLang="zh-CN" sz="2000" b="1" dirty="0" smtClean="0">
                <a:solidFill>
                  <a:srgbClr val="000000"/>
                </a:solidFill>
                <a:latin typeface="+mn-lt"/>
              </a:rPr>
              <a:t>3D</a:t>
            </a:r>
            <a:r>
              <a:rPr lang="zh-CN" altLang="en-US" sz="2000" b="1" dirty="0" smtClean="0">
                <a:solidFill>
                  <a:srgbClr val="000000"/>
                </a:solidFill>
                <a:latin typeface="+mn-lt"/>
              </a:rPr>
              <a:t>晶体管，</a:t>
            </a:r>
            <a:r>
              <a:rPr lang="en-US" altLang="zh-CN" sz="2000" b="1" dirty="0" smtClean="0">
                <a:solidFill>
                  <a:srgbClr val="000000"/>
                </a:solidFill>
                <a:latin typeface="+mn-lt"/>
              </a:rPr>
              <a:t>22nm</a:t>
            </a:r>
            <a:r>
              <a:rPr lang="zh-CN" altLang="en-US" sz="2000" b="1" dirty="0" smtClean="0">
                <a:solidFill>
                  <a:srgbClr val="000000"/>
                </a:solidFill>
                <a:latin typeface="+mn-lt"/>
              </a:rPr>
              <a:t>。</a:t>
            </a:r>
            <a:endParaRPr lang="en-US" altLang="zh-CN" sz="2000" b="1" dirty="0" smtClean="0">
              <a:solidFill>
                <a:srgbClr val="000000"/>
              </a:solidFill>
              <a:latin typeface="+mn-lt"/>
            </a:endParaRPr>
          </a:p>
          <a:p>
            <a:pPr marL="266700" indent="-266700" algn="l" eaLnBrk="1" hangingPunct="1">
              <a:spcBef>
                <a:spcPts val="1200"/>
              </a:spcBef>
              <a:buFont typeface="Wingdings" panose="05000000000000000000" pitchFamily="2" charset="2"/>
              <a:buChar char="Ø"/>
            </a:pPr>
            <a:r>
              <a:rPr lang="en-US" altLang="zh-CN" sz="2000" b="1" dirty="0" smtClean="0">
                <a:solidFill>
                  <a:srgbClr val="000000"/>
                </a:solidFill>
                <a:latin typeface="+mn-lt"/>
              </a:rPr>
              <a:t> </a:t>
            </a:r>
            <a:r>
              <a:rPr lang="en-US" altLang="zh-CN" sz="2000" b="1" dirty="0" err="1" smtClean="0">
                <a:solidFill>
                  <a:srgbClr val="000000"/>
                </a:solidFill>
                <a:latin typeface="+mn-lt"/>
              </a:rPr>
              <a:t>Broadwell</a:t>
            </a:r>
            <a:r>
              <a:rPr lang="zh-CN" altLang="en-US" sz="2000" b="1" dirty="0" smtClean="0">
                <a:solidFill>
                  <a:srgbClr val="000000"/>
                </a:solidFill>
                <a:latin typeface="+mn-lt"/>
              </a:rPr>
              <a:t>：</a:t>
            </a:r>
            <a:r>
              <a:rPr lang="en-US" altLang="zh-CN" sz="2000" b="1" dirty="0" smtClean="0">
                <a:solidFill>
                  <a:srgbClr val="000000"/>
                </a:solidFill>
                <a:latin typeface="+mn-lt"/>
              </a:rPr>
              <a:t>14nm</a:t>
            </a:r>
            <a:r>
              <a:rPr lang="zh-CN" altLang="en-US" sz="2000" b="1" dirty="0" smtClean="0">
                <a:solidFill>
                  <a:srgbClr val="000000"/>
                </a:solidFill>
                <a:latin typeface="+mn-lt"/>
              </a:rPr>
              <a:t>。</a:t>
            </a:r>
          </a:p>
        </p:txBody>
      </p:sp>
      <p:sp>
        <p:nvSpPr>
          <p:cNvPr id="54277" name="Text Box 6"/>
          <p:cNvSpPr txBox="1">
            <a:spLocks noChangeArrowheads="1"/>
          </p:cNvSpPr>
          <p:nvPr/>
        </p:nvSpPr>
        <p:spPr bwMode="auto">
          <a:xfrm>
            <a:off x="4477541" y="5795890"/>
            <a:ext cx="4380709" cy="3693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smtClean="0">
                <a:solidFill>
                  <a:srgbClr val="008000"/>
                </a:solidFill>
                <a:latin typeface="+mn-lt"/>
              </a:rPr>
              <a:t>Intel Core i7 </a:t>
            </a:r>
            <a:r>
              <a:rPr lang="zh-CN" altLang="en-US" b="1" dirty="0" smtClean="0">
                <a:solidFill>
                  <a:srgbClr val="008000"/>
                </a:solidFill>
                <a:latin typeface="+mn-lt"/>
              </a:rPr>
              <a:t>处理器微体系结构的演变</a:t>
            </a:r>
            <a:endParaRPr lang="zh-CN" altLang="zh-CN" b="1" dirty="0" smtClean="0">
              <a:solidFill>
                <a:srgbClr val="008000"/>
              </a:solidFill>
              <a:latin typeface="+mn-lt"/>
            </a:endParaRPr>
          </a:p>
        </p:txBody>
      </p:sp>
      <p:grpSp>
        <p:nvGrpSpPr>
          <p:cNvPr id="2" name="组合 1"/>
          <p:cNvGrpSpPr/>
          <p:nvPr/>
        </p:nvGrpSpPr>
        <p:grpSpPr>
          <a:xfrm>
            <a:off x="4429125" y="1124680"/>
            <a:ext cx="4368605" cy="4464324"/>
            <a:chOff x="4429125" y="1285875"/>
            <a:chExt cx="4368605" cy="4464324"/>
          </a:xfrm>
        </p:grpSpPr>
        <p:sp>
          <p:nvSpPr>
            <p:cNvPr id="54279" name="Text Box 8"/>
            <p:cNvSpPr txBox="1">
              <a:spLocks noChangeArrowheads="1"/>
            </p:cNvSpPr>
            <p:nvPr/>
          </p:nvSpPr>
          <p:spPr bwMode="auto">
            <a:xfrm>
              <a:off x="6934648" y="5411259"/>
              <a:ext cx="1541861" cy="338940"/>
            </a:xfrm>
            <a:prstGeom prst="rect">
              <a:avLst/>
            </a:prstGeom>
            <a:solidFill>
              <a:srgbClr val="FFFF99"/>
            </a:solidFill>
            <a:ln w="28575">
              <a:solidFill>
                <a:srgbClr val="000000"/>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smtClean="0">
                  <a:solidFill>
                    <a:srgbClr val="000000"/>
                  </a:solidFill>
                  <a:latin typeface="+mn-lt"/>
                </a:rPr>
                <a:t>Core</a:t>
              </a:r>
              <a:r>
                <a:rPr lang="zh-CN" altLang="en-US" sz="1600" b="1" smtClean="0">
                  <a:solidFill>
                    <a:srgbClr val="000000"/>
                  </a:solidFill>
                  <a:latin typeface="+mn-lt"/>
                </a:rPr>
                <a:t>微架构</a:t>
              </a:r>
              <a:endParaRPr lang="zh-CN" altLang="zh-CN" sz="1600" b="1" smtClean="0">
                <a:solidFill>
                  <a:srgbClr val="000000"/>
                </a:solidFill>
                <a:latin typeface="+mn-lt"/>
              </a:endParaRPr>
            </a:p>
          </p:txBody>
        </p:sp>
        <p:sp>
          <p:nvSpPr>
            <p:cNvPr id="54280" name="Text Box 9"/>
            <p:cNvSpPr txBox="1">
              <a:spLocks noChangeArrowheads="1"/>
            </p:cNvSpPr>
            <p:nvPr/>
          </p:nvSpPr>
          <p:spPr bwMode="auto">
            <a:xfrm>
              <a:off x="6649739" y="3766740"/>
              <a:ext cx="2147991" cy="338940"/>
            </a:xfrm>
            <a:prstGeom prst="rect">
              <a:avLst/>
            </a:prstGeom>
            <a:solidFill>
              <a:srgbClr val="FFFF99"/>
            </a:solidFill>
            <a:ln w="28575">
              <a:solidFill>
                <a:srgbClr val="000000"/>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smtClean="0">
                  <a:solidFill>
                    <a:srgbClr val="000000"/>
                  </a:solidFill>
                  <a:latin typeface="+mn-lt"/>
                </a:rPr>
                <a:t>Sandy Bridge</a:t>
              </a:r>
              <a:r>
                <a:rPr lang="zh-CN" altLang="en-US" sz="1600" b="1" smtClean="0">
                  <a:solidFill>
                    <a:srgbClr val="000000"/>
                  </a:solidFill>
                  <a:latin typeface="+mn-lt"/>
                </a:rPr>
                <a:t>微架构</a:t>
              </a:r>
              <a:endParaRPr lang="zh-CN" altLang="zh-CN" sz="1600" b="1" smtClean="0">
                <a:solidFill>
                  <a:srgbClr val="000000"/>
                </a:solidFill>
                <a:latin typeface="+mn-lt"/>
              </a:endParaRPr>
            </a:p>
          </p:txBody>
        </p:sp>
        <p:sp>
          <p:nvSpPr>
            <p:cNvPr id="54281" name="Text Box 10"/>
            <p:cNvSpPr txBox="1">
              <a:spLocks noChangeArrowheads="1"/>
            </p:cNvSpPr>
            <p:nvPr/>
          </p:nvSpPr>
          <p:spPr bwMode="auto">
            <a:xfrm>
              <a:off x="5451446" y="3731525"/>
              <a:ext cx="1107980" cy="53878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600" b="1" dirty="0" smtClean="0">
                  <a:solidFill>
                    <a:srgbClr val="0000FF"/>
                  </a:solidFill>
                  <a:latin typeface="+mn-lt"/>
                </a:rPr>
                <a:t>2011</a:t>
              </a:r>
              <a:r>
                <a:rPr lang="zh-CN" altLang="en-US" sz="1600" b="1" dirty="0" smtClean="0">
                  <a:solidFill>
                    <a:srgbClr val="0000FF"/>
                  </a:solidFill>
                  <a:latin typeface="+mn-lt"/>
                </a:rPr>
                <a:t>年</a:t>
              </a:r>
            </a:p>
            <a:p>
              <a:pPr algn="r" eaLnBrk="1" hangingPunct="1"/>
              <a:r>
                <a:rPr lang="zh-CN" altLang="en-US" sz="1600" b="1" dirty="0" smtClean="0">
                  <a:solidFill>
                    <a:srgbClr val="0000FF"/>
                  </a:solidFill>
                  <a:latin typeface="+mn-lt"/>
                </a:rPr>
                <a:t>第二代 </a:t>
              </a:r>
              <a:r>
                <a:rPr lang="en-US" altLang="zh-CN" sz="1600" b="1" dirty="0" smtClean="0">
                  <a:solidFill>
                    <a:srgbClr val="0000FF"/>
                  </a:solidFill>
                  <a:latin typeface="+mn-lt"/>
                </a:rPr>
                <a:t>i7</a:t>
              </a:r>
              <a:endParaRPr lang="zh-CN" altLang="zh-CN" sz="1600" b="1" dirty="0" smtClean="0">
                <a:solidFill>
                  <a:srgbClr val="0000FF"/>
                </a:solidFill>
                <a:latin typeface="+mn-lt"/>
              </a:endParaRPr>
            </a:p>
          </p:txBody>
        </p:sp>
        <p:sp>
          <p:nvSpPr>
            <p:cNvPr id="54282" name="Text Box 11"/>
            <p:cNvSpPr txBox="1">
              <a:spLocks noChangeArrowheads="1"/>
            </p:cNvSpPr>
            <p:nvPr/>
          </p:nvSpPr>
          <p:spPr bwMode="auto">
            <a:xfrm>
              <a:off x="5633005" y="4596042"/>
              <a:ext cx="1717834" cy="338940"/>
            </a:xfrm>
            <a:prstGeom prst="rect">
              <a:avLst/>
            </a:prstGeom>
            <a:solidFill>
              <a:srgbClr val="FFFF99"/>
            </a:solidFill>
            <a:ln w="28575">
              <a:solidFill>
                <a:srgbClr val="000000"/>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rgbClr val="000000"/>
                  </a:solidFill>
                  <a:latin typeface="+mn-lt"/>
                </a:rPr>
                <a:t>Nehalem</a:t>
              </a:r>
              <a:r>
                <a:rPr lang="zh-CN" altLang="en-US" sz="1600" b="1" dirty="0" smtClean="0">
                  <a:solidFill>
                    <a:srgbClr val="000000"/>
                  </a:solidFill>
                  <a:latin typeface="+mn-lt"/>
                </a:rPr>
                <a:t>微架构</a:t>
              </a:r>
              <a:endParaRPr lang="zh-CN" altLang="zh-CN" sz="1600" b="1" dirty="0" smtClean="0">
                <a:solidFill>
                  <a:srgbClr val="000000"/>
                </a:solidFill>
                <a:latin typeface="+mn-lt"/>
              </a:endParaRPr>
            </a:p>
          </p:txBody>
        </p:sp>
        <p:sp>
          <p:nvSpPr>
            <p:cNvPr id="54283" name="Text Box 12"/>
            <p:cNvSpPr txBox="1">
              <a:spLocks noChangeArrowheads="1"/>
            </p:cNvSpPr>
            <p:nvPr/>
          </p:nvSpPr>
          <p:spPr bwMode="auto">
            <a:xfrm>
              <a:off x="4429125" y="4560828"/>
              <a:ext cx="1107980" cy="53878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600" b="1" dirty="0" smtClean="0">
                  <a:solidFill>
                    <a:srgbClr val="0000FF"/>
                  </a:solidFill>
                  <a:latin typeface="+mn-lt"/>
                </a:rPr>
                <a:t>2008</a:t>
              </a:r>
              <a:r>
                <a:rPr lang="zh-CN" altLang="en-US" sz="1600" b="1" dirty="0" smtClean="0">
                  <a:solidFill>
                    <a:srgbClr val="0000FF"/>
                  </a:solidFill>
                  <a:latin typeface="+mn-lt"/>
                </a:rPr>
                <a:t>年</a:t>
              </a:r>
            </a:p>
            <a:p>
              <a:pPr algn="r" eaLnBrk="1" hangingPunct="1"/>
              <a:r>
                <a:rPr lang="zh-CN" altLang="en-US" sz="1600" b="1" dirty="0" smtClean="0">
                  <a:solidFill>
                    <a:srgbClr val="0000FF"/>
                  </a:solidFill>
                  <a:latin typeface="+mn-lt"/>
                </a:rPr>
                <a:t>第一代 </a:t>
              </a:r>
              <a:r>
                <a:rPr lang="en-US" altLang="zh-CN" sz="1600" b="1" dirty="0" smtClean="0">
                  <a:solidFill>
                    <a:srgbClr val="0000FF"/>
                  </a:solidFill>
                  <a:latin typeface="+mn-lt"/>
                </a:rPr>
                <a:t>i7</a:t>
              </a:r>
              <a:endParaRPr lang="zh-CN" altLang="zh-CN" sz="1600" b="1" dirty="0" smtClean="0">
                <a:solidFill>
                  <a:srgbClr val="0000FF"/>
                </a:solidFill>
                <a:latin typeface="+mn-lt"/>
              </a:endParaRPr>
            </a:p>
          </p:txBody>
        </p:sp>
        <p:sp>
          <p:nvSpPr>
            <p:cNvPr id="54284" name="Text Box 13"/>
            <p:cNvSpPr txBox="1">
              <a:spLocks noChangeArrowheads="1"/>
            </p:cNvSpPr>
            <p:nvPr/>
          </p:nvSpPr>
          <p:spPr bwMode="auto">
            <a:xfrm>
              <a:off x="5647902" y="2948002"/>
              <a:ext cx="1804424" cy="338940"/>
            </a:xfrm>
            <a:prstGeom prst="rect">
              <a:avLst/>
            </a:prstGeom>
            <a:solidFill>
              <a:srgbClr val="FFFF99"/>
            </a:solidFill>
            <a:ln w="28575">
              <a:solidFill>
                <a:srgbClr val="000000"/>
              </a:solid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rgbClr val="000000"/>
                  </a:solidFill>
                  <a:latin typeface="+mn-lt"/>
                </a:rPr>
                <a:t>Ivy Bridge</a:t>
              </a:r>
              <a:r>
                <a:rPr lang="zh-CN" altLang="en-US" sz="1600" b="1" dirty="0" smtClean="0">
                  <a:solidFill>
                    <a:srgbClr val="000000"/>
                  </a:solidFill>
                  <a:latin typeface="+mn-lt"/>
                </a:rPr>
                <a:t>微架构</a:t>
              </a:r>
              <a:endParaRPr lang="zh-CN" altLang="zh-CN" sz="1600" b="1" dirty="0" smtClean="0">
                <a:solidFill>
                  <a:srgbClr val="000000"/>
                </a:solidFill>
                <a:latin typeface="+mn-lt"/>
              </a:endParaRPr>
            </a:p>
          </p:txBody>
        </p:sp>
        <p:sp>
          <p:nvSpPr>
            <p:cNvPr id="54285" name="Text Box 14"/>
            <p:cNvSpPr txBox="1">
              <a:spLocks noChangeArrowheads="1"/>
            </p:cNvSpPr>
            <p:nvPr/>
          </p:nvSpPr>
          <p:spPr bwMode="auto">
            <a:xfrm>
              <a:off x="4440298" y="2912787"/>
              <a:ext cx="1107980" cy="53878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600" b="1" dirty="0" smtClean="0">
                  <a:solidFill>
                    <a:srgbClr val="0000FF"/>
                  </a:solidFill>
                  <a:latin typeface="+mn-lt"/>
                </a:rPr>
                <a:t>2012</a:t>
              </a:r>
              <a:r>
                <a:rPr lang="zh-CN" altLang="en-US" sz="1600" b="1" dirty="0" smtClean="0">
                  <a:solidFill>
                    <a:srgbClr val="0000FF"/>
                  </a:solidFill>
                  <a:latin typeface="+mn-lt"/>
                </a:rPr>
                <a:t>年</a:t>
              </a:r>
            </a:p>
            <a:p>
              <a:pPr algn="r" eaLnBrk="1" hangingPunct="1"/>
              <a:r>
                <a:rPr lang="zh-CN" altLang="en-US" sz="1600" b="1" dirty="0" smtClean="0">
                  <a:solidFill>
                    <a:srgbClr val="0000FF"/>
                  </a:solidFill>
                  <a:latin typeface="+mn-lt"/>
                </a:rPr>
                <a:t>第三代 </a:t>
              </a:r>
              <a:r>
                <a:rPr lang="en-US" altLang="zh-CN" sz="1600" b="1" dirty="0" smtClean="0">
                  <a:solidFill>
                    <a:srgbClr val="0000FF"/>
                  </a:solidFill>
                  <a:latin typeface="+mn-lt"/>
                </a:rPr>
                <a:t>i7</a:t>
              </a:r>
              <a:endParaRPr lang="zh-CN" altLang="zh-CN" sz="1600" b="1" dirty="0" smtClean="0">
                <a:solidFill>
                  <a:srgbClr val="0000FF"/>
                </a:solidFill>
                <a:latin typeface="+mn-lt"/>
              </a:endParaRPr>
            </a:p>
          </p:txBody>
        </p:sp>
        <p:sp>
          <p:nvSpPr>
            <p:cNvPr id="54286" name="Text Box 15"/>
            <p:cNvSpPr txBox="1">
              <a:spLocks noChangeArrowheads="1"/>
            </p:cNvSpPr>
            <p:nvPr/>
          </p:nvSpPr>
          <p:spPr bwMode="auto">
            <a:xfrm>
              <a:off x="6954201" y="2144230"/>
              <a:ext cx="1541861" cy="338940"/>
            </a:xfrm>
            <a:prstGeom prst="rect">
              <a:avLst/>
            </a:prstGeom>
            <a:solidFill>
              <a:srgbClr val="FFFF99"/>
            </a:solidFill>
            <a:ln w="28575">
              <a:solidFill>
                <a:srgbClr val="000000"/>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smtClean="0">
                  <a:solidFill>
                    <a:srgbClr val="000000"/>
                  </a:solidFill>
                  <a:latin typeface="+mn-lt"/>
                </a:rPr>
                <a:t>Haswell</a:t>
              </a:r>
              <a:r>
                <a:rPr lang="zh-CN" altLang="en-US" sz="1600" b="1" smtClean="0">
                  <a:solidFill>
                    <a:srgbClr val="000000"/>
                  </a:solidFill>
                  <a:latin typeface="+mn-lt"/>
                </a:rPr>
                <a:t>微架构</a:t>
              </a:r>
              <a:endParaRPr lang="zh-CN" altLang="zh-CN" sz="1600" b="1" smtClean="0">
                <a:solidFill>
                  <a:srgbClr val="000000"/>
                </a:solidFill>
                <a:latin typeface="+mn-lt"/>
              </a:endParaRPr>
            </a:p>
          </p:txBody>
        </p:sp>
        <p:sp>
          <p:nvSpPr>
            <p:cNvPr id="54287" name="Text Box 16"/>
            <p:cNvSpPr txBox="1">
              <a:spLocks noChangeArrowheads="1"/>
            </p:cNvSpPr>
            <p:nvPr/>
          </p:nvSpPr>
          <p:spPr bwMode="auto">
            <a:xfrm>
              <a:off x="5753114" y="2123981"/>
              <a:ext cx="1107980" cy="53878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600" b="1" dirty="0" smtClean="0">
                  <a:solidFill>
                    <a:srgbClr val="0000FF"/>
                  </a:solidFill>
                  <a:latin typeface="+mn-lt"/>
                </a:rPr>
                <a:t>2013</a:t>
              </a:r>
              <a:r>
                <a:rPr lang="zh-CN" altLang="en-US" sz="1600" b="1" dirty="0" smtClean="0">
                  <a:solidFill>
                    <a:srgbClr val="0000FF"/>
                  </a:solidFill>
                  <a:latin typeface="+mn-lt"/>
                </a:rPr>
                <a:t>年</a:t>
              </a:r>
            </a:p>
            <a:p>
              <a:pPr algn="r" eaLnBrk="1" hangingPunct="1"/>
              <a:r>
                <a:rPr lang="zh-CN" altLang="en-US" sz="1600" b="1" dirty="0" smtClean="0">
                  <a:solidFill>
                    <a:srgbClr val="0000FF"/>
                  </a:solidFill>
                  <a:latin typeface="+mn-lt"/>
                </a:rPr>
                <a:t>第四代 </a:t>
              </a:r>
              <a:r>
                <a:rPr lang="en-US" altLang="zh-CN" sz="1600" b="1" dirty="0" smtClean="0">
                  <a:solidFill>
                    <a:srgbClr val="0000FF"/>
                  </a:solidFill>
                  <a:latin typeface="+mn-lt"/>
                </a:rPr>
                <a:t>i7</a:t>
              </a:r>
              <a:endParaRPr lang="zh-CN" altLang="zh-CN" sz="1600" b="1" dirty="0" smtClean="0">
                <a:solidFill>
                  <a:srgbClr val="0000FF"/>
                </a:solidFill>
                <a:latin typeface="+mn-lt"/>
              </a:endParaRPr>
            </a:p>
          </p:txBody>
        </p:sp>
        <p:cxnSp>
          <p:nvCxnSpPr>
            <p:cNvPr id="54288" name="AutoShape 17"/>
            <p:cNvCxnSpPr>
              <a:cxnSpLocks noChangeShapeType="1"/>
            </p:cNvCxnSpPr>
            <p:nvPr/>
          </p:nvCxnSpPr>
          <p:spPr bwMode="auto">
            <a:xfrm flipV="1">
              <a:off x="6458869" y="2545675"/>
              <a:ext cx="1244848" cy="388240"/>
            </a:xfrm>
            <a:prstGeom prst="straightConnector1">
              <a:avLst/>
            </a:prstGeom>
            <a:noFill/>
            <a:ln w="19050">
              <a:solidFill>
                <a:srgbClr val="FF6600"/>
              </a:solidFill>
              <a:round/>
              <a:headEnd w="med" len="lg"/>
              <a:tailEnd type="triangle" w="med" len="lg"/>
            </a:ln>
            <a:extLst>
              <a:ext uri="{909E8E84-426E-40DD-AFC4-6F175D3DCCD1}">
                <a14:hiddenFill xmlns:a14="http://schemas.microsoft.com/office/drawing/2010/main">
                  <a:noFill/>
                </a14:hiddenFill>
              </a:ext>
            </a:extLst>
          </p:spPr>
        </p:cxnSp>
        <p:cxnSp>
          <p:nvCxnSpPr>
            <p:cNvPr id="54289" name="AutoShape 18"/>
            <p:cNvCxnSpPr>
              <a:cxnSpLocks noChangeShapeType="1"/>
            </p:cNvCxnSpPr>
            <p:nvPr/>
          </p:nvCxnSpPr>
          <p:spPr bwMode="auto">
            <a:xfrm flipV="1">
              <a:off x="7713027" y="2545675"/>
              <a:ext cx="0" cy="1199055"/>
            </a:xfrm>
            <a:prstGeom prst="straightConnector1">
              <a:avLst/>
            </a:prstGeom>
            <a:noFill/>
            <a:ln w="19050">
              <a:solidFill>
                <a:srgbClr val="FF6600"/>
              </a:solidFill>
              <a:round/>
              <a:headEnd w="med" len="lg"/>
              <a:tailEnd type="triangle" w="med" len="lg"/>
            </a:ln>
            <a:extLst>
              <a:ext uri="{909E8E84-426E-40DD-AFC4-6F175D3DCCD1}">
                <a14:hiddenFill xmlns:a14="http://schemas.microsoft.com/office/drawing/2010/main">
                  <a:noFill/>
                </a14:hiddenFill>
              </a:ext>
            </a:extLst>
          </p:spPr>
        </p:cxnSp>
        <p:cxnSp>
          <p:nvCxnSpPr>
            <p:cNvPr id="54290" name="AutoShape 19"/>
            <p:cNvCxnSpPr>
              <a:cxnSpLocks noChangeShapeType="1"/>
            </p:cNvCxnSpPr>
            <p:nvPr/>
          </p:nvCxnSpPr>
          <p:spPr bwMode="auto">
            <a:xfrm flipH="1" flipV="1">
              <a:off x="6458869" y="3355610"/>
              <a:ext cx="1244848" cy="389121"/>
            </a:xfrm>
            <a:prstGeom prst="straightConnector1">
              <a:avLst/>
            </a:prstGeom>
            <a:noFill/>
            <a:ln w="19050">
              <a:solidFill>
                <a:srgbClr val="FF6600"/>
              </a:solidFill>
              <a:round/>
              <a:headEnd w="med" len="lg"/>
              <a:tailEnd type="triangle" w="med" len="lg"/>
            </a:ln>
            <a:extLst>
              <a:ext uri="{909E8E84-426E-40DD-AFC4-6F175D3DCCD1}">
                <a14:hiddenFill xmlns:a14="http://schemas.microsoft.com/office/drawing/2010/main">
                  <a:noFill/>
                </a14:hiddenFill>
              </a:ext>
            </a:extLst>
          </p:spPr>
        </p:cxnSp>
        <p:cxnSp>
          <p:nvCxnSpPr>
            <p:cNvPr id="54291" name="AutoShape 20"/>
            <p:cNvCxnSpPr>
              <a:cxnSpLocks noChangeShapeType="1"/>
            </p:cNvCxnSpPr>
            <p:nvPr/>
          </p:nvCxnSpPr>
          <p:spPr bwMode="auto">
            <a:xfrm flipV="1">
              <a:off x="6447696" y="4183152"/>
              <a:ext cx="1244848" cy="388240"/>
            </a:xfrm>
            <a:prstGeom prst="straightConnector1">
              <a:avLst/>
            </a:prstGeom>
            <a:noFill/>
            <a:ln w="19050">
              <a:solidFill>
                <a:srgbClr val="FF6600"/>
              </a:solidFill>
              <a:round/>
              <a:headEnd w="med" len="lg"/>
              <a:tailEnd type="triangle" w="med" len="lg"/>
            </a:ln>
            <a:extLst>
              <a:ext uri="{909E8E84-426E-40DD-AFC4-6F175D3DCCD1}">
                <a14:hiddenFill xmlns:a14="http://schemas.microsoft.com/office/drawing/2010/main">
                  <a:noFill/>
                </a14:hiddenFill>
              </a:ext>
            </a:extLst>
          </p:spPr>
        </p:cxnSp>
        <p:cxnSp>
          <p:nvCxnSpPr>
            <p:cNvPr id="54292" name="AutoShape 21"/>
            <p:cNvCxnSpPr>
              <a:cxnSpLocks noChangeShapeType="1"/>
            </p:cNvCxnSpPr>
            <p:nvPr/>
          </p:nvCxnSpPr>
          <p:spPr bwMode="auto">
            <a:xfrm flipV="1">
              <a:off x="7701854" y="4183152"/>
              <a:ext cx="0" cy="1199055"/>
            </a:xfrm>
            <a:prstGeom prst="straightConnector1">
              <a:avLst/>
            </a:prstGeom>
            <a:noFill/>
            <a:ln w="19050">
              <a:solidFill>
                <a:srgbClr val="FF6600"/>
              </a:solidFill>
              <a:round/>
              <a:headEnd w="med" len="lg"/>
              <a:tailEnd type="triangle" w="med" len="lg"/>
            </a:ln>
            <a:extLst>
              <a:ext uri="{909E8E84-426E-40DD-AFC4-6F175D3DCCD1}">
                <a14:hiddenFill xmlns:a14="http://schemas.microsoft.com/office/drawing/2010/main">
                  <a:noFill/>
                </a14:hiddenFill>
              </a:ext>
            </a:extLst>
          </p:spPr>
        </p:cxnSp>
        <p:cxnSp>
          <p:nvCxnSpPr>
            <p:cNvPr id="54293" name="AutoShape 22"/>
            <p:cNvCxnSpPr>
              <a:cxnSpLocks noChangeShapeType="1"/>
            </p:cNvCxnSpPr>
            <p:nvPr/>
          </p:nvCxnSpPr>
          <p:spPr bwMode="auto">
            <a:xfrm flipH="1" flipV="1">
              <a:off x="6447696" y="4993086"/>
              <a:ext cx="1244848" cy="389121"/>
            </a:xfrm>
            <a:prstGeom prst="straightConnector1">
              <a:avLst/>
            </a:prstGeom>
            <a:noFill/>
            <a:ln w="19050">
              <a:solidFill>
                <a:srgbClr val="FF6600"/>
              </a:solidFill>
              <a:round/>
              <a:headEnd w="med" len="lg"/>
              <a:tailEnd type="triangle" w="med" len="lg"/>
            </a:ln>
            <a:extLst>
              <a:ext uri="{909E8E84-426E-40DD-AFC4-6F175D3DCCD1}">
                <a14:hiddenFill xmlns:a14="http://schemas.microsoft.com/office/drawing/2010/main">
                  <a:noFill/>
                </a14:hiddenFill>
              </a:ext>
            </a:extLst>
          </p:spPr>
        </p:cxnSp>
        <p:sp>
          <p:nvSpPr>
            <p:cNvPr id="54294" name="Text Box 23"/>
            <p:cNvSpPr txBox="1">
              <a:spLocks noChangeArrowheads="1"/>
            </p:cNvSpPr>
            <p:nvPr/>
          </p:nvSpPr>
          <p:spPr bwMode="auto">
            <a:xfrm>
              <a:off x="5660938" y="1329893"/>
              <a:ext cx="1692695" cy="338940"/>
            </a:xfrm>
            <a:prstGeom prst="rect">
              <a:avLst/>
            </a:prstGeom>
            <a:solidFill>
              <a:srgbClr val="FFFF99"/>
            </a:solidFill>
            <a:ln w="28575">
              <a:solidFill>
                <a:srgbClr val="000000"/>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err="1" smtClean="0">
                  <a:solidFill>
                    <a:srgbClr val="000000"/>
                  </a:solidFill>
                  <a:latin typeface="+mn-lt"/>
                </a:rPr>
                <a:t>Broadwell</a:t>
              </a:r>
              <a:r>
                <a:rPr lang="zh-CN" altLang="en-US" sz="1600" b="1" dirty="0" smtClean="0">
                  <a:solidFill>
                    <a:srgbClr val="000000"/>
                  </a:solidFill>
                  <a:latin typeface="+mn-lt"/>
                </a:rPr>
                <a:t>微架构</a:t>
              </a:r>
              <a:endParaRPr lang="zh-CN" altLang="zh-CN" sz="1600" b="1" dirty="0" smtClean="0">
                <a:solidFill>
                  <a:srgbClr val="000000"/>
                </a:solidFill>
                <a:latin typeface="+mn-lt"/>
              </a:endParaRPr>
            </a:p>
          </p:txBody>
        </p:sp>
        <p:sp>
          <p:nvSpPr>
            <p:cNvPr id="54295" name="Text Box 24"/>
            <p:cNvSpPr txBox="1">
              <a:spLocks noChangeArrowheads="1"/>
            </p:cNvSpPr>
            <p:nvPr/>
          </p:nvSpPr>
          <p:spPr bwMode="auto">
            <a:xfrm>
              <a:off x="4445884" y="1285875"/>
              <a:ext cx="1107980" cy="53878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600" b="1" dirty="0" smtClean="0">
                  <a:solidFill>
                    <a:srgbClr val="0000FF"/>
                  </a:solidFill>
                  <a:latin typeface="+mn-lt"/>
                </a:rPr>
                <a:t>2015</a:t>
              </a:r>
              <a:r>
                <a:rPr lang="zh-CN" altLang="en-US" sz="1600" b="1" dirty="0" smtClean="0">
                  <a:solidFill>
                    <a:srgbClr val="0000FF"/>
                  </a:solidFill>
                  <a:latin typeface="+mn-lt"/>
                </a:rPr>
                <a:t>年</a:t>
              </a:r>
            </a:p>
            <a:p>
              <a:pPr algn="r" eaLnBrk="1" hangingPunct="1"/>
              <a:r>
                <a:rPr lang="zh-CN" altLang="en-US" sz="1600" b="1" dirty="0" smtClean="0">
                  <a:solidFill>
                    <a:srgbClr val="0000FF"/>
                  </a:solidFill>
                  <a:latin typeface="+mn-lt"/>
                </a:rPr>
                <a:t>第五代 </a:t>
              </a:r>
              <a:r>
                <a:rPr lang="en-US" altLang="zh-CN" sz="1600" b="1" dirty="0" smtClean="0">
                  <a:solidFill>
                    <a:srgbClr val="0000FF"/>
                  </a:solidFill>
                  <a:latin typeface="+mn-lt"/>
                </a:rPr>
                <a:t>i7</a:t>
              </a:r>
              <a:endParaRPr lang="zh-CN" altLang="zh-CN" sz="1600" b="1" dirty="0" smtClean="0">
                <a:solidFill>
                  <a:srgbClr val="0000FF"/>
                </a:solidFill>
                <a:latin typeface="+mn-lt"/>
              </a:endParaRPr>
            </a:p>
          </p:txBody>
        </p:sp>
        <p:cxnSp>
          <p:nvCxnSpPr>
            <p:cNvPr id="54296" name="AutoShape 25"/>
            <p:cNvCxnSpPr>
              <a:cxnSpLocks noChangeShapeType="1"/>
            </p:cNvCxnSpPr>
            <p:nvPr/>
          </p:nvCxnSpPr>
          <p:spPr bwMode="auto">
            <a:xfrm flipH="1" flipV="1">
              <a:off x="6464455" y="1728698"/>
              <a:ext cx="1244848" cy="389121"/>
            </a:xfrm>
            <a:prstGeom prst="straightConnector1">
              <a:avLst/>
            </a:prstGeom>
            <a:noFill/>
            <a:ln w="19050">
              <a:solidFill>
                <a:srgbClr val="FF6600"/>
              </a:solidFill>
              <a:round/>
              <a:headEnd w="med" len="lg"/>
              <a:tailEnd type="triangle" w="med" len="lg"/>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298319518"/>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2"/>
          <p:cNvSpPr>
            <a:spLocks noGrp="1"/>
          </p:cNvSpPr>
          <p:nvPr>
            <p:ph idx="1"/>
          </p:nvPr>
        </p:nvSpPr>
        <p:spPr>
          <a:xfrm>
            <a:off x="71438" y="1700760"/>
            <a:ext cx="9001125" cy="4896680"/>
          </a:xfrm>
        </p:spPr>
        <p:txBody>
          <a:bodyPr/>
          <a:lstStyle/>
          <a:p>
            <a:pPr>
              <a:buFont typeface="Wingdings" panose="05000000000000000000" pitchFamily="2" charset="2"/>
              <a:buNone/>
            </a:pPr>
            <a:r>
              <a:rPr lang="zh-CN" altLang="en-US" sz="2400" dirty="0" smtClean="0">
                <a:cs typeface="Arial" panose="020B0604020202020204" pitchFamily="34" charset="0"/>
              </a:rPr>
              <a:t>（</a:t>
            </a:r>
            <a:r>
              <a:rPr lang="en-US" altLang="zh-CN" sz="2400" dirty="0" smtClean="0">
                <a:cs typeface="Arial" panose="020B0604020202020204" pitchFamily="34" charset="0"/>
              </a:rPr>
              <a:t>1</a:t>
            </a:r>
            <a:r>
              <a:rPr lang="zh-CN" altLang="en-US" sz="2400" dirty="0" smtClean="0">
                <a:cs typeface="Arial" panose="020B0604020202020204" pitchFamily="34" charset="0"/>
              </a:rPr>
              <a:t>）</a:t>
            </a:r>
            <a:r>
              <a:rPr lang="en-US" altLang="zh-CN" sz="2400" dirty="0" smtClean="0">
                <a:solidFill>
                  <a:srgbClr val="C00000"/>
                </a:solidFill>
                <a:cs typeface="Arial" panose="020B0604020202020204" pitchFamily="34" charset="0"/>
              </a:rPr>
              <a:t>Wide Dynamic Execution</a:t>
            </a:r>
            <a:r>
              <a:rPr lang="zh-CN" altLang="en-US" sz="2400" dirty="0" smtClean="0">
                <a:cs typeface="Arial" panose="020B0604020202020204" pitchFamily="34" charset="0"/>
              </a:rPr>
              <a:t>（宽位动态执行）：</a:t>
            </a:r>
            <a:r>
              <a:rPr lang="en-US" altLang="zh-CN" sz="2400" dirty="0" smtClean="0">
                <a:cs typeface="Arial" panose="020B0604020202020204" pitchFamily="34" charset="0"/>
              </a:rPr>
              <a:t/>
            </a:r>
            <a:br>
              <a:rPr lang="en-US" altLang="zh-CN" sz="2400" dirty="0" smtClean="0">
                <a:cs typeface="Arial" panose="020B0604020202020204" pitchFamily="34" charset="0"/>
              </a:rPr>
            </a:br>
            <a:r>
              <a:rPr lang="zh-CN" altLang="en-US" sz="2400" dirty="0" smtClean="0">
                <a:cs typeface="Arial" panose="020B0604020202020204" pitchFamily="34" charset="0"/>
              </a:rPr>
              <a:t>允许每个处理器核以高带宽取指、分派、执行指令以支持每时钟周期多至</a:t>
            </a:r>
            <a:r>
              <a:rPr lang="en-US" altLang="zh-CN" sz="2400" dirty="0" smtClean="0">
                <a:cs typeface="Arial" panose="020B0604020202020204" pitchFamily="34" charset="0"/>
              </a:rPr>
              <a:t>4</a:t>
            </a:r>
            <a:r>
              <a:rPr lang="zh-CN" altLang="en-US" sz="2400" dirty="0" smtClean="0">
                <a:cs typeface="Arial" panose="020B0604020202020204" pitchFamily="34" charset="0"/>
              </a:rPr>
              <a:t>条指令的退出。</a:t>
            </a:r>
          </a:p>
          <a:p>
            <a:pPr marL="520700" lvl="1" indent="-342900">
              <a:buClr>
                <a:srgbClr val="FF6600"/>
              </a:buClr>
              <a:buFont typeface="Wingdings" panose="05000000000000000000" pitchFamily="2" charset="2"/>
              <a:buChar char="u"/>
            </a:pPr>
            <a:r>
              <a:rPr lang="en-US" altLang="zh-CN" sz="2400" dirty="0" smtClean="0">
                <a:cs typeface="Arial" panose="020B0604020202020204" pitchFamily="34" charset="0"/>
              </a:rPr>
              <a:t>14</a:t>
            </a:r>
            <a:r>
              <a:rPr lang="zh-CN" altLang="en-US" sz="2400" dirty="0" smtClean="0">
                <a:cs typeface="Arial" panose="020B0604020202020204" pitchFamily="34" charset="0"/>
              </a:rPr>
              <a:t>级有效的流水线</a:t>
            </a:r>
          </a:p>
          <a:p>
            <a:pPr marL="520700" lvl="1" indent="-342900">
              <a:buClr>
                <a:srgbClr val="FF6600"/>
              </a:buClr>
              <a:buFont typeface="Wingdings" panose="05000000000000000000" pitchFamily="2" charset="2"/>
              <a:buChar char="u"/>
            </a:pPr>
            <a:r>
              <a:rPr lang="en-US" altLang="zh-CN" sz="2400" dirty="0" smtClean="0">
                <a:cs typeface="Arial" panose="020B0604020202020204" pitchFamily="34" charset="0"/>
              </a:rPr>
              <a:t>3</a:t>
            </a:r>
            <a:r>
              <a:rPr lang="zh-CN" altLang="en-US" sz="2400" dirty="0" smtClean="0">
                <a:cs typeface="Arial" panose="020B0604020202020204" pitchFamily="34" charset="0"/>
              </a:rPr>
              <a:t>个算术逻辑单元</a:t>
            </a:r>
          </a:p>
          <a:p>
            <a:pPr marL="520700" lvl="1" indent="-342900">
              <a:buClr>
                <a:srgbClr val="FF6600"/>
              </a:buClr>
              <a:buFont typeface="Wingdings" panose="05000000000000000000" pitchFamily="2" charset="2"/>
              <a:buChar char="u"/>
            </a:pPr>
            <a:r>
              <a:rPr lang="en-US" altLang="zh-CN" sz="2400" dirty="0" smtClean="0">
                <a:cs typeface="Arial" panose="020B0604020202020204" pitchFamily="34" charset="0"/>
              </a:rPr>
              <a:t>4</a:t>
            </a:r>
            <a:r>
              <a:rPr lang="zh-CN" altLang="en-US" sz="2400" dirty="0" smtClean="0">
                <a:cs typeface="Arial" panose="020B0604020202020204" pitchFamily="34" charset="0"/>
              </a:rPr>
              <a:t>个译码器每时钟周期译码多至</a:t>
            </a:r>
            <a:r>
              <a:rPr lang="en-US" altLang="zh-CN" sz="2400" dirty="0" smtClean="0">
                <a:cs typeface="Arial" panose="020B0604020202020204" pitchFamily="34" charset="0"/>
              </a:rPr>
              <a:t>5</a:t>
            </a:r>
            <a:r>
              <a:rPr lang="zh-CN" altLang="en-US" sz="2400" dirty="0" smtClean="0">
                <a:cs typeface="Arial" panose="020B0604020202020204" pitchFamily="34" charset="0"/>
              </a:rPr>
              <a:t>条指令</a:t>
            </a:r>
          </a:p>
          <a:p>
            <a:pPr marL="520700" lvl="1" indent="-342900">
              <a:buClr>
                <a:srgbClr val="FF6600"/>
              </a:buClr>
              <a:buFont typeface="Wingdings" panose="05000000000000000000" pitchFamily="2" charset="2"/>
              <a:buChar char="u"/>
            </a:pPr>
            <a:r>
              <a:rPr lang="zh-CN" altLang="en-US" sz="2400" dirty="0" smtClean="0">
                <a:solidFill>
                  <a:srgbClr val="0000FF"/>
                </a:solidFill>
                <a:cs typeface="Arial" panose="020B0604020202020204" pitchFamily="34" charset="0"/>
              </a:rPr>
              <a:t>宏融合</a:t>
            </a:r>
            <a:r>
              <a:rPr lang="zh-CN" altLang="en-US" sz="2400" dirty="0" smtClean="0">
                <a:cs typeface="Arial" panose="020B0604020202020204" pitchFamily="34" charset="0"/>
              </a:rPr>
              <a:t>（</a:t>
            </a:r>
            <a:r>
              <a:rPr lang="en-US" altLang="zh-CN" sz="2400" dirty="0" smtClean="0">
                <a:cs typeface="Arial" panose="020B0604020202020204" pitchFamily="34" charset="0"/>
              </a:rPr>
              <a:t>Macro-fusion</a:t>
            </a:r>
            <a:r>
              <a:rPr lang="zh-CN" altLang="en-US" sz="2400" dirty="0" smtClean="0">
                <a:cs typeface="Arial" panose="020B0604020202020204" pitchFamily="34" charset="0"/>
              </a:rPr>
              <a:t>）和</a:t>
            </a:r>
            <a:r>
              <a:rPr lang="zh-CN" altLang="en-US" sz="2400" dirty="0" smtClean="0">
                <a:solidFill>
                  <a:srgbClr val="0000FF"/>
                </a:solidFill>
                <a:cs typeface="Arial" panose="020B0604020202020204" pitchFamily="34" charset="0"/>
              </a:rPr>
              <a:t>微融合</a:t>
            </a:r>
            <a:r>
              <a:rPr lang="zh-CN" altLang="en-US" sz="2400" dirty="0" smtClean="0">
                <a:cs typeface="Arial" panose="020B0604020202020204" pitchFamily="34" charset="0"/>
              </a:rPr>
              <a:t>（</a:t>
            </a:r>
            <a:r>
              <a:rPr lang="en-US" altLang="zh-CN" sz="2400" dirty="0" smtClean="0">
                <a:cs typeface="Arial" panose="020B0604020202020204" pitchFamily="34" charset="0"/>
              </a:rPr>
              <a:t>micro-fusion</a:t>
            </a:r>
            <a:r>
              <a:rPr lang="zh-CN" altLang="en-US" sz="2400" dirty="0" smtClean="0">
                <a:cs typeface="Arial" panose="020B0604020202020204" pitchFamily="34" charset="0"/>
              </a:rPr>
              <a:t>）提高前端吞吐量</a:t>
            </a:r>
          </a:p>
          <a:p>
            <a:pPr marL="520700" lvl="1" indent="-342900">
              <a:buClr>
                <a:srgbClr val="FF6600"/>
              </a:buClr>
              <a:buFont typeface="Wingdings" panose="05000000000000000000" pitchFamily="2" charset="2"/>
              <a:buChar char="u"/>
            </a:pPr>
            <a:r>
              <a:rPr lang="zh-CN" altLang="en-US" sz="2400" dirty="0" smtClean="0">
                <a:cs typeface="Arial" panose="020B0604020202020204" pitchFamily="34" charset="0"/>
              </a:rPr>
              <a:t>峰值</a:t>
            </a:r>
            <a:r>
              <a:rPr lang="zh-CN" altLang="en-US" sz="2400" dirty="0" smtClean="0">
                <a:solidFill>
                  <a:srgbClr val="0000FF"/>
                </a:solidFill>
                <a:cs typeface="Arial" panose="020B0604020202020204" pitchFamily="34" charset="0"/>
              </a:rPr>
              <a:t>分派</a:t>
            </a:r>
            <a:r>
              <a:rPr lang="zh-CN" altLang="en-US" sz="2400" dirty="0">
                <a:solidFill>
                  <a:srgbClr val="0000FF"/>
                </a:solidFill>
                <a:cs typeface="Arial" panose="020B0604020202020204" pitchFamily="34" charset="0"/>
              </a:rPr>
              <a:t>速率</a:t>
            </a:r>
            <a:r>
              <a:rPr lang="zh-CN" altLang="en-US" sz="2400" dirty="0" smtClean="0">
                <a:cs typeface="Arial" panose="020B0604020202020204" pitchFamily="34" charset="0"/>
              </a:rPr>
              <a:t>每时钟周期多至</a:t>
            </a:r>
            <a:r>
              <a:rPr lang="en-US" altLang="zh-CN" sz="2400" dirty="0" smtClean="0">
                <a:cs typeface="Arial" panose="020B0604020202020204" pitchFamily="34" charset="0"/>
              </a:rPr>
              <a:t>6</a:t>
            </a:r>
            <a:r>
              <a:rPr lang="zh-CN" altLang="en-US" sz="2400" dirty="0" smtClean="0">
                <a:cs typeface="Arial" panose="020B0604020202020204" pitchFamily="34" charset="0"/>
              </a:rPr>
              <a:t>个微操作</a:t>
            </a:r>
          </a:p>
          <a:p>
            <a:pPr marL="520700" lvl="1" indent="-342900">
              <a:buClr>
                <a:srgbClr val="FF6600"/>
              </a:buClr>
              <a:buFont typeface="Wingdings" panose="05000000000000000000" pitchFamily="2" charset="2"/>
              <a:buChar char="u"/>
            </a:pPr>
            <a:r>
              <a:rPr lang="zh-CN" altLang="en-US" sz="2400" dirty="0" smtClean="0">
                <a:cs typeface="Arial" panose="020B0604020202020204" pitchFamily="34" charset="0"/>
              </a:rPr>
              <a:t>峰值</a:t>
            </a:r>
            <a:r>
              <a:rPr lang="zh-CN" altLang="en-US" sz="2400" dirty="0" smtClean="0">
                <a:solidFill>
                  <a:srgbClr val="0000FF"/>
                </a:solidFill>
                <a:cs typeface="Arial" panose="020B0604020202020204" pitchFamily="34" charset="0"/>
              </a:rPr>
              <a:t>退出带宽</a:t>
            </a:r>
            <a:r>
              <a:rPr lang="zh-CN" altLang="en-US" sz="2400" dirty="0" smtClean="0">
                <a:cs typeface="Arial" panose="020B0604020202020204" pitchFamily="34" charset="0"/>
              </a:rPr>
              <a:t>每时钟周期多至</a:t>
            </a:r>
            <a:r>
              <a:rPr lang="en-US" altLang="zh-CN" sz="2400" dirty="0" smtClean="0">
                <a:cs typeface="Arial" panose="020B0604020202020204" pitchFamily="34" charset="0"/>
              </a:rPr>
              <a:t>4</a:t>
            </a:r>
            <a:r>
              <a:rPr lang="zh-CN" altLang="en-US" sz="2400" dirty="0" smtClean="0">
                <a:cs typeface="Arial" panose="020B0604020202020204" pitchFamily="34" charset="0"/>
              </a:rPr>
              <a:t>个微操作</a:t>
            </a:r>
          </a:p>
          <a:p>
            <a:pPr marL="520700" lvl="1" indent="-342900">
              <a:buClr>
                <a:srgbClr val="FF6600"/>
              </a:buClr>
              <a:buFont typeface="Wingdings" panose="05000000000000000000" pitchFamily="2" charset="2"/>
              <a:buChar char="u"/>
            </a:pPr>
            <a:r>
              <a:rPr lang="zh-CN" altLang="en-US" sz="2400" dirty="0" smtClean="0">
                <a:cs typeface="Arial" panose="020B0604020202020204" pitchFamily="34" charset="0"/>
              </a:rPr>
              <a:t>高级分支预测</a:t>
            </a:r>
          </a:p>
          <a:p>
            <a:pPr marL="520700" lvl="1" indent="-342900">
              <a:buClr>
                <a:srgbClr val="FF6600"/>
              </a:buClr>
              <a:buFont typeface="Wingdings" panose="05000000000000000000" pitchFamily="2" charset="2"/>
              <a:buChar char="u"/>
            </a:pPr>
            <a:r>
              <a:rPr lang="zh-CN" altLang="en-US" sz="2400" dirty="0" smtClean="0">
                <a:cs typeface="Arial" panose="020B0604020202020204" pitchFamily="34" charset="0"/>
              </a:rPr>
              <a:t>堆栈指针跟踪器改善执行函数</a:t>
            </a:r>
            <a:r>
              <a:rPr lang="en-US" altLang="zh-CN" sz="2400" dirty="0" smtClean="0">
                <a:cs typeface="Arial" panose="020B0604020202020204" pitchFamily="34" charset="0"/>
              </a:rPr>
              <a:t>/</a:t>
            </a:r>
            <a:r>
              <a:rPr lang="zh-CN" altLang="en-US" sz="2400" dirty="0" smtClean="0">
                <a:cs typeface="Arial" panose="020B0604020202020204" pitchFamily="34" charset="0"/>
              </a:rPr>
              <a:t>过程进入和退出的效能</a:t>
            </a:r>
          </a:p>
        </p:txBody>
      </p:sp>
      <p:sp>
        <p:nvSpPr>
          <p:cNvPr id="55299"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52C080C-CDB3-4724-A614-65BABAF544B3}" type="slidenum">
              <a:rPr lang="zh-CN" altLang="en-US">
                <a:solidFill>
                  <a:srgbClr val="000000"/>
                </a:solidFill>
                <a:latin typeface="Arial Black" panose="020B0A04020102020204" pitchFamily="34" charset="0"/>
              </a:rPr>
              <a:pPr eaLnBrk="1" hangingPunct="1"/>
              <a:t>86</a:t>
            </a:fld>
            <a:endParaRPr lang="en-US" altLang="zh-CN" dirty="0">
              <a:solidFill>
                <a:srgbClr val="000000"/>
              </a:solidFill>
              <a:latin typeface="Arial Black" panose="020B0A04020102020204" pitchFamily="34" charset="0"/>
            </a:endParaRPr>
          </a:p>
        </p:txBody>
      </p:sp>
      <p:sp>
        <p:nvSpPr>
          <p:cNvPr id="7" name="Rectangle 2"/>
          <p:cNvSpPr txBox="1">
            <a:spLocks noChangeArrowheads="1"/>
          </p:cNvSpPr>
          <p:nvPr/>
        </p:nvSpPr>
        <p:spPr>
          <a:xfrm>
            <a:off x="304800" y="374650"/>
            <a:ext cx="8686800" cy="533400"/>
          </a:xfrm>
          <a:prstGeom prst="rect">
            <a:avLst/>
          </a:prstGeom>
        </p:spPr>
        <p:txBody>
          <a:bodyPr/>
          <a:lstStyle/>
          <a:p>
            <a:pPr algn="l">
              <a:defRPr/>
            </a:pPr>
            <a:r>
              <a:rPr lang="en-US" altLang="zh-CN" sz="2800" b="1" dirty="0" smtClean="0">
                <a:solidFill>
                  <a:srgbClr val="00007D"/>
                </a:solidFill>
                <a:ea typeface="黑体" pitchFamily="2" charset="-122"/>
              </a:rPr>
              <a:t>2.3.2  Core </a:t>
            </a:r>
            <a:r>
              <a:rPr lang="en-US" altLang="zh-CN" sz="2800" b="1" dirty="0">
                <a:solidFill>
                  <a:srgbClr val="00007D"/>
                </a:solidFill>
                <a:ea typeface="黑体" pitchFamily="2" charset="-122"/>
              </a:rPr>
              <a:t>i7</a:t>
            </a:r>
            <a:r>
              <a:rPr lang="zh-CN" altLang="en-US" sz="2800" b="1" dirty="0">
                <a:solidFill>
                  <a:srgbClr val="00007D"/>
                </a:solidFill>
                <a:ea typeface="黑体" pitchFamily="2" charset="-122"/>
              </a:rPr>
              <a:t>处理器微架构  </a:t>
            </a:r>
            <a:r>
              <a:rPr lang="en-US" altLang="zh-CN" sz="2400" b="1" dirty="0">
                <a:solidFill>
                  <a:srgbClr val="008000"/>
                </a:solidFill>
                <a:latin typeface="Arial"/>
                <a:ea typeface="黑体" pitchFamily="2" charset="-122"/>
              </a:rPr>
              <a:t>—— </a:t>
            </a:r>
            <a:r>
              <a:rPr lang="en-US" altLang="zh-CN" sz="2400" b="1" dirty="0" smtClean="0">
                <a:solidFill>
                  <a:srgbClr val="008000"/>
                </a:solidFill>
                <a:latin typeface="Arial"/>
                <a:ea typeface="黑体" pitchFamily="2" charset="-122"/>
              </a:rPr>
              <a:t>1. Core</a:t>
            </a:r>
            <a:r>
              <a:rPr lang="zh-CN" altLang="en-US" sz="2400" b="1" dirty="0">
                <a:solidFill>
                  <a:srgbClr val="008000"/>
                </a:solidFill>
                <a:latin typeface="Arial"/>
                <a:ea typeface="黑体" pitchFamily="2" charset="-122"/>
              </a:rPr>
              <a:t>微架构</a:t>
            </a:r>
          </a:p>
        </p:txBody>
      </p:sp>
      <p:sp>
        <p:nvSpPr>
          <p:cNvPr id="5" name="内容占位符 2"/>
          <p:cNvSpPr txBox="1">
            <a:spLocks/>
          </p:cNvSpPr>
          <p:nvPr/>
        </p:nvSpPr>
        <p:spPr bwMode="auto">
          <a:xfrm>
            <a:off x="304800" y="908050"/>
            <a:ext cx="8767763" cy="9367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68288" indent="-268288" algn="l" rtl="0" fontAlgn="base">
              <a:spcBef>
                <a:spcPts val="3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538163" indent="-273050" algn="l" rtl="0" fontAlgn="base">
              <a:spcBef>
                <a:spcPts val="300"/>
              </a:spcBef>
              <a:spcAft>
                <a:spcPct val="0"/>
              </a:spcAft>
              <a:buClr>
                <a:srgbClr val="008000"/>
              </a:buClr>
              <a:buSzPct val="75000"/>
              <a:buFont typeface="Wingdings" pitchFamily="2" charset="2"/>
              <a:buChar char="l"/>
              <a:defRPr sz="2800" b="1">
                <a:solidFill>
                  <a:schemeClr val="tx1"/>
                </a:solidFill>
                <a:latin typeface="+mn-lt"/>
                <a:ea typeface="+mn-ea"/>
              </a:defRPr>
            </a:lvl2pPr>
            <a:lvl3pPr marL="803275" indent="-265113" algn="l" rtl="0" fontAlgn="base">
              <a:spcBef>
                <a:spcPts val="300"/>
              </a:spcBef>
              <a:spcAft>
                <a:spcPct val="0"/>
              </a:spcAft>
              <a:buClr>
                <a:srgbClr val="FF6600"/>
              </a:buClr>
              <a:buSzPct val="75000"/>
              <a:buFont typeface="Wingdings" pitchFamily="2" charset="2"/>
              <a:buChar char="u"/>
              <a:defRPr sz="2400" b="1">
                <a:solidFill>
                  <a:schemeClr val="tx1"/>
                </a:solidFill>
                <a:latin typeface="楷体" panose="02010609060101010101" pitchFamily="49" charset="-122"/>
                <a:ea typeface="楷体" panose="02010609060101010101" pitchFamily="49" charset="-122"/>
              </a:defRPr>
            </a:lvl3pPr>
            <a:lvl4pPr marL="1076325" indent="-273050" algn="l" rtl="0" fontAlgn="base">
              <a:spcBef>
                <a:spcPts val="300"/>
              </a:spcBef>
              <a:spcAft>
                <a:spcPct val="0"/>
              </a:spcAft>
              <a:buClr>
                <a:srgbClr val="0000FF"/>
              </a:buClr>
              <a:buSzPct val="75000"/>
              <a:buFont typeface="Wingdings" pitchFamily="2" charset="2"/>
              <a:buChar char="p"/>
              <a:defRPr sz="2400" b="1">
                <a:solidFill>
                  <a:schemeClr val="tx1"/>
                </a:solidFill>
                <a:latin typeface="楷体" panose="02010609060101010101" pitchFamily="49" charset="-122"/>
                <a:ea typeface="楷体" panose="02010609060101010101" pitchFamily="49" charset="-122"/>
              </a:defRPr>
            </a:lvl4pPr>
            <a:lvl5pPr marL="1341438" indent="-265113" algn="l" rtl="0" fontAlgn="base">
              <a:spcBef>
                <a:spcPts val="300"/>
              </a:spcBef>
              <a:spcAft>
                <a:spcPct val="0"/>
              </a:spcAft>
              <a:buClr>
                <a:srgbClr val="FF0066"/>
              </a:buClr>
              <a:buSzPct val="75000"/>
              <a:buFont typeface="Wingdings" pitchFamily="2" charset="2"/>
              <a:buChar char="þ"/>
              <a:defRPr sz="2400" b="1">
                <a:solidFill>
                  <a:schemeClr val="tx1"/>
                </a:solidFill>
                <a:latin typeface="楷体" panose="02010609060101010101" pitchFamily="49" charset="-122"/>
                <a:ea typeface="楷体" panose="02010609060101010101" pitchFamily="49" charset="-122"/>
              </a:defRPr>
            </a:lvl5pPr>
            <a:lvl6pPr marL="27003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6pPr>
            <a:lvl7pPr marL="31575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7pPr>
            <a:lvl8pPr marL="36147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8pPr>
            <a:lvl9pPr marL="4071938" indent="-271463" algn="l" rtl="0" fontAlgn="base">
              <a:spcBef>
                <a:spcPct val="20000"/>
              </a:spcBef>
              <a:spcAft>
                <a:spcPct val="0"/>
              </a:spcAft>
              <a:buClr>
                <a:srgbClr val="FF0066"/>
              </a:buClr>
              <a:buSzPct val="75000"/>
              <a:buFont typeface="Wingdings" pitchFamily="2" charset="2"/>
              <a:buChar char="þ"/>
              <a:defRPr sz="2400" b="1">
                <a:solidFill>
                  <a:schemeClr val="tx1"/>
                </a:solidFill>
                <a:latin typeface="+mn-lt"/>
                <a:ea typeface="+mn-ea"/>
              </a:defRPr>
            </a:lvl9pPr>
          </a:lstStyle>
          <a:p>
            <a:pPr marL="0" indent="0">
              <a:buFont typeface="Wingdings" panose="05000000000000000000" pitchFamily="2" charset="2"/>
              <a:buNone/>
            </a:pPr>
            <a:r>
              <a:rPr lang="en-US" altLang="zh-CN" sz="2400" kern="0" dirty="0" smtClean="0">
                <a:cs typeface="Arial" panose="020B0604020202020204" pitchFamily="34" charset="0"/>
              </a:rPr>
              <a:t>Core i7</a:t>
            </a:r>
            <a:r>
              <a:rPr lang="zh-CN" altLang="en-US" sz="2400" kern="0" dirty="0" smtClean="0">
                <a:cs typeface="Arial" panose="020B0604020202020204" pitchFamily="34" charset="0"/>
              </a:rPr>
              <a:t>处理器的微体系结构</a:t>
            </a:r>
            <a:r>
              <a:rPr lang="zh-CN" altLang="en-US" sz="2400" kern="0" dirty="0" smtClean="0">
                <a:solidFill>
                  <a:srgbClr val="0000FF"/>
                </a:solidFill>
                <a:cs typeface="Arial" panose="020B0604020202020204" pitchFamily="34" charset="0"/>
              </a:rPr>
              <a:t>基础</a:t>
            </a:r>
            <a:r>
              <a:rPr lang="zh-CN" altLang="en-US" sz="2400" kern="0" dirty="0" smtClean="0">
                <a:cs typeface="Arial" panose="020B0604020202020204" pitchFamily="34" charset="0"/>
              </a:rPr>
              <a:t>依然是</a:t>
            </a:r>
            <a:r>
              <a:rPr lang="en-US" altLang="zh-CN" sz="2400" kern="0" dirty="0" smtClean="0">
                <a:solidFill>
                  <a:srgbClr val="0000FF"/>
                </a:solidFill>
                <a:cs typeface="Arial" panose="020B0604020202020204" pitchFamily="34" charset="0"/>
              </a:rPr>
              <a:t>Core</a:t>
            </a:r>
            <a:r>
              <a:rPr lang="zh-CN" altLang="en-US" sz="2400" kern="0" dirty="0" smtClean="0">
                <a:solidFill>
                  <a:srgbClr val="0000FF"/>
                </a:solidFill>
                <a:cs typeface="Arial" panose="020B0604020202020204" pitchFamily="34" charset="0"/>
              </a:rPr>
              <a:t>微架构</a:t>
            </a:r>
            <a:r>
              <a:rPr lang="zh-CN" altLang="en-US" sz="2400" kern="0" dirty="0" smtClean="0">
                <a:cs typeface="Arial" panose="020B0604020202020204" pitchFamily="34" charset="0"/>
              </a:rPr>
              <a:t>，</a:t>
            </a:r>
            <a:r>
              <a:rPr lang="en-US" altLang="zh-CN" sz="2400" kern="0" dirty="0" smtClean="0">
                <a:cs typeface="Arial" panose="020B0604020202020204" pitchFamily="34" charset="0"/>
              </a:rPr>
              <a:t/>
            </a:r>
            <a:br>
              <a:rPr lang="en-US" altLang="zh-CN" sz="2400" kern="0" dirty="0" smtClean="0">
                <a:cs typeface="Arial" panose="020B0604020202020204" pitchFamily="34" charset="0"/>
              </a:rPr>
            </a:br>
            <a:r>
              <a:rPr lang="zh-CN" altLang="en-US" sz="2400" kern="0" dirty="0" smtClean="0">
                <a:cs typeface="Arial" panose="020B0604020202020204" pitchFamily="34" charset="0"/>
              </a:rPr>
              <a:t>而</a:t>
            </a:r>
            <a:r>
              <a:rPr lang="en-US" altLang="zh-CN" sz="2400" kern="0" dirty="0" smtClean="0">
                <a:cs typeface="Arial" panose="020B0604020202020204" pitchFamily="34" charset="0"/>
              </a:rPr>
              <a:t>Core</a:t>
            </a:r>
            <a:r>
              <a:rPr lang="zh-CN" altLang="en-US" sz="2400" kern="0" dirty="0" smtClean="0">
                <a:cs typeface="Arial" panose="020B0604020202020204" pitchFamily="34" charset="0"/>
              </a:rPr>
              <a:t>微架构为其高性能引入了以下</a:t>
            </a:r>
            <a:r>
              <a:rPr lang="zh-CN" altLang="en-US" sz="2400" kern="0" dirty="0" smtClean="0">
                <a:solidFill>
                  <a:srgbClr val="D60093"/>
                </a:solidFill>
                <a:cs typeface="Arial" panose="020B0604020202020204" pitchFamily="34" charset="0"/>
              </a:rPr>
              <a:t>新特征</a:t>
            </a:r>
            <a:r>
              <a:rPr lang="zh-CN" altLang="en-US" sz="2400" kern="0" dirty="0" smtClean="0">
                <a:cs typeface="Arial" panose="020B0604020202020204" pitchFamily="34" charset="0"/>
              </a:rPr>
              <a:t>：</a:t>
            </a:r>
            <a:endParaRPr lang="zh-CN" altLang="en-US" sz="2000" kern="0" dirty="0" smtClean="0">
              <a:cs typeface="Arial" panose="020B0604020202020204" pitchFamily="34" charset="0"/>
            </a:endParaRPr>
          </a:p>
        </p:txBody>
      </p:sp>
    </p:spTree>
    <p:extLst>
      <p:ext uri="{BB962C8B-B14F-4D97-AF65-F5344CB8AC3E}">
        <p14:creationId xmlns:p14="http://schemas.microsoft.com/office/powerpoint/2010/main" val="327594810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2"/>
          <p:cNvSpPr>
            <a:spLocks noGrp="1"/>
          </p:cNvSpPr>
          <p:nvPr>
            <p:ph idx="1"/>
          </p:nvPr>
        </p:nvSpPr>
        <p:spPr>
          <a:xfrm>
            <a:off x="71438" y="884158"/>
            <a:ext cx="9001125" cy="5785292"/>
          </a:xfrm>
        </p:spPr>
        <p:txBody>
          <a:bodyPr/>
          <a:lstStyle/>
          <a:p>
            <a:pPr>
              <a:buFont typeface="Wingdings" panose="05000000000000000000" pitchFamily="2" charset="2"/>
              <a:buNone/>
            </a:pPr>
            <a:r>
              <a:rPr lang="zh-CN" altLang="en-US" sz="2400" dirty="0" smtClean="0">
                <a:cs typeface="Arial" panose="020B0604020202020204" pitchFamily="34" charset="0"/>
              </a:rPr>
              <a:t>（</a:t>
            </a:r>
            <a:r>
              <a:rPr lang="en-US" altLang="zh-CN" sz="2400" dirty="0" smtClean="0">
                <a:cs typeface="Arial" panose="020B0604020202020204" pitchFamily="34" charset="0"/>
              </a:rPr>
              <a:t>2</a:t>
            </a:r>
            <a:r>
              <a:rPr lang="zh-CN" altLang="en-US" sz="2400" dirty="0" smtClean="0">
                <a:cs typeface="Arial" panose="020B0604020202020204" pitchFamily="34" charset="0"/>
              </a:rPr>
              <a:t>）</a:t>
            </a:r>
            <a:r>
              <a:rPr lang="en-US" altLang="zh-CN" sz="2400" dirty="0" smtClean="0">
                <a:solidFill>
                  <a:srgbClr val="C00000"/>
                </a:solidFill>
                <a:cs typeface="Arial" panose="020B0604020202020204" pitchFamily="34" charset="0"/>
              </a:rPr>
              <a:t>Advanced Smart Cache</a:t>
            </a:r>
            <a:r>
              <a:rPr lang="zh-CN" altLang="en-US" sz="2400" dirty="0" smtClean="0">
                <a:cs typeface="Arial" panose="020B0604020202020204" pitchFamily="34" charset="0"/>
              </a:rPr>
              <a:t>（高级智能高速缓存）：</a:t>
            </a:r>
            <a:r>
              <a:rPr lang="en-US" altLang="zh-CN" sz="2400" dirty="0" smtClean="0">
                <a:cs typeface="Arial" panose="020B0604020202020204" pitchFamily="34" charset="0"/>
              </a:rPr>
              <a:t/>
            </a:r>
            <a:br>
              <a:rPr lang="en-US" altLang="zh-CN" sz="2400" dirty="0" smtClean="0">
                <a:cs typeface="Arial" panose="020B0604020202020204" pitchFamily="34" charset="0"/>
              </a:rPr>
            </a:br>
            <a:r>
              <a:rPr lang="zh-CN" altLang="en-US" sz="2400" dirty="0" smtClean="0">
                <a:cs typeface="Arial" panose="020B0604020202020204" pitchFamily="34" charset="0"/>
              </a:rPr>
              <a:t>以高带宽从</a:t>
            </a:r>
            <a:r>
              <a:rPr lang="en-US" altLang="zh-CN" sz="2400" dirty="0" smtClean="0">
                <a:cs typeface="Arial" panose="020B0604020202020204" pitchFamily="34" charset="0"/>
              </a:rPr>
              <a:t>L2 Cache</a:t>
            </a:r>
            <a:r>
              <a:rPr lang="zh-CN" altLang="en-US" sz="2400" dirty="0" smtClean="0">
                <a:cs typeface="Arial" panose="020B0604020202020204" pitchFamily="34" charset="0"/>
              </a:rPr>
              <a:t>将数据传递到处理器核，为单线程和多线程应用提供最佳性能和灵活性。</a:t>
            </a:r>
          </a:p>
          <a:p>
            <a:pPr lvl="1">
              <a:buClr>
                <a:srgbClr val="FF6600"/>
              </a:buClr>
              <a:buFont typeface="Wingdings" panose="05000000000000000000" pitchFamily="2" charset="2"/>
              <a:buChar char="u"/>
            </a:pPr>
            <a:r>
              <a:rPr lang="zh-CN" altLang="en-US" sz="2400" dirty="0" smtClean="0">
                <a:cs typeface="Arial" panose="020B0604020202020204" pitchFamily="34" charset="0"/>
              </a:rPr>
              <a:t>多至</a:t>
            </a:r>
            <a:r>
              <a:rPr lang="en-US" altLang="zh-CN" sz="2400" dirty="0" smtClean="0">
                <a:cs typeface="Arial" panose="020B0604020202020204" pitchFamily="34" charset="0"/>
              </a:rPr>
              <a:t>4MB</a:t>
            </a:r>
            <a:r>
              <a:rPr lang="zh-CN" altLang="en-US" sz="2400" dirty="0" smtClean="0">
                <a:cs typeface="Arial" panose="020B0604020202020204" pitchFamily="34" charset="0"/>
              </a:rPr>
              <a:t>和</a:t>
            </a:r>
            <a:r>
              <a:rPr lang="en-US" altLang="zh-CN" sz="2400" dirty="0" smtClean="0">
                <a:cs typeface="Arial" panose="020B0604020202020204" pitchFamily="34" charset="0"/>
              </a:rPr>
              <a:t>16</a:t>
            </a:r>
            <a:r>
              <a:rPr lang="zh-CN" altLang="en-US" sz="2400" dirty="0" smtClean="0">
                <a:cs typeface="Arial" panose="020B0604020202020204" pitchFamily="34" charset="0"/>
              </a:rPr>
              <a:t>路组相联的大</a:t>
            </a:r>
            <a:r>
              <a:rPr lang="en-US" altLang="zh-CN" sz="2400" dirty="0" smtClean="0">
                <a:cs typeface="Arial" panose="020B0604020202020204" pitchFamily="34" charset="0"/>
              </a:rPr>
              <a:t>L2 Cache</a:t>
            </a:r>
            <a:r>
              <a:rPr lang="zh-CN" altLang="en-US" sz="2400" dirty="0" smtClean="0">
                <a:cs typeface="Arial" panose="020B0604020202020204" pitchFamily="34" charset="0"/>
              </a:rPr>
              <a:t>，可以被每个处理器核动态地利用；</a:t>
            </a:r>
          </a:p>
          <a:p>
            <a:pPr lvl="1">
              <a:buClr>
                <a:srgbClr val="FF6600"/>
              </a:buClr>
              <a:buFont typeface="Wingdings" panose="05000000000000000000" pitchFamily="2" charset="2"/>
              <a:buChar char="u"/>
            </a:pPr>
            <a:r>
              <a:rPr lang="zh-CN" altLang="en-US" sz="2400" dirty="0" smtClean="0">
                <a:cs typeface="Arial" panose="020B0604020202020204" pitchFamily="34" charset="0"/>
              </a:rPr>
              <a:t>优化的多核和单线程执行环境；</a:t>
            </a:r>
          </a:p>
          <a:p>
            <a:pPr lvl="1">
              <a:buClr>
                <a:srgbClr val="FF6600"/>
              </a:buClr>
              <a:buFont typeface="Wingdings" panose="05000000000000000000" pitchFamily="2" charset="2"/>
              <a:buChar char="u"/>
            </a:pPr>
            <a:r>
              <a:rPr lang="en-US" altLang="zh-CN" sz="2400" dirty="0" smtClean="0">
                <a:solidFill>
                  <a:srgbClr val="0000FF"/>
                </a:solidFill>
                <a:cs typeface="Arial" panose="020B0604020202020204" pitchFamily="34" charset="0"/>
              </a:rPr>
              <a:t>256</a:t>
            </a:r>
            <a:r>
              <a:rPr lang="zh-CN" altLang="en-US" sz="2400" dirty="0" smtClean="0">
                <a:solidFill>
                  <a:srgbClr val="0000FF"/>
                </a:solidFill>
                <a:cs typeface="Arial" panose="020B0604020202020204" pitchFamily="34" charset="0"/>
              </a:rPr>
              <a:t>位内部数据通路</a:t>
            </a:r>
            <a:r>
              <a:rPr lang="zh-CN" altLang="en-US" sz="2400" dirty="0" smtClean="0">
                <a:cs typeface="Arial" panose="020B0604020202020204" pitchFamily="34" charset="0"/>
              </a:rPr>
              <a:t>用于提升从</a:t>
            </a:r>
            <a:r>
              <a:rPr lang="en-US" altLang="zh-CN" sz="2400" dirty="0" smtClean="0">
                <a:cs typeface="Arial" panose="020B0604020202020204" pitchFamily="34" charset="0"/>
              </a:rPr>
              <a:t>L2</a:t>
            </a:r>
            <a:r>
              <a:rPr lang="zh-CN" altLang="en-US" sz="2400" dirty="0" smtClean="0">
                <a:cs typeface="Arial" panose="020B0604020202020204" pitchFamily="34" charset="0"/>
              </a:rPr>
              <a:t>到</a:t>
            </a:r>
            <a:r>
              <a:rPr lang="en-US" altLang="zh-CN" sz="2400" dirty="0" smtClean="0">
                <a:cs typeface="Arial" panose="020B0604020202020204" pitchFamily="34" charset="0"/>
              </a:rPr>
              <a:t>L1</a:t>
            </a:r>
            <a:r>
              <a:rPr lang="zh-CN" altLang="en-US" sz="2400" dirty="0" smtClean="0">
                <a:cs typeface="Arial" panose="020B0604020202020204" pitchFamily="34" charset="0"/>
              </a:rPr>
              <a:t>数据</a:t>
            </a:r>
            <a:r>
              <a:rPr lang="en-US" altLang="zh-CN" sz="2400" dirty="0" smtClean="0">
                <a:cs typeface="Arial" panose="020B0604020202020204" pitchFamily="34" charset="0"/>
              </a:rPr>
              <a:t>Cache</a:t>
            </a:r>
            <a:r>
              <a:rPr lang="zh-CN" altLang="en-US" sz="2400" dirty="0" smtClean="0">
                <a:cs typeface="Arial" panose="020B0604020202020204" pitchFamily="34" charset="0"/>
              </a:rPr>
              <a:t>的带宽。</a:t>
            </a:r>
          </a:p>
          <a:p>
            <a:pPr>
              <a:spcBef>
                <a:spcPts val="1800"/>
              </a:spcBef>
              <a:buFont typeface="Wingdings" panose="05000000000000000000" pitchFamily="2" charset="2"/>
              <a:buNone/>
            </a:pPr>
            <a:r>
              <a:rPr lang="zh-CN" altLang="en-US" sz="2400" dirty="0" smtClean="0">
                <a:cs typeface="Arial" panose="020B0604020202020204" pitchFamily="34" charset="0"/>
              </a:rPr>
              <a:t>（</a:t>
            </a:r>
            <a:r>
              <a:rPr lang="en-US" altLang="zh-CN" sz="2400" dirty="0" smtClean="0">
                <a:cs typeface="Arial" panose="020B0604020202020204" pitchFamily="34" charset="0"/>
              </a:rPr>
              <a:t>3</a:t>
            </a:r>
            <a:r>
              <a:rPr lang="zh-CN" altLang="en-US" sz="2400" dirty="0" smtClean="0">
                <a:cs typeface="Arial" panose="020B0604020202020204" pitchFamily="34" charset="0"/>
              </a:rPr>
              <a:t>）</a:t>
            </a:r>
            <a:r>
              <a:rPr lang="en-US" altLang="zh-CN" sz="2400" dirty="0" smtClean="0">
                <a:solidFill>
                  <a:srgbClr val="C00000"/>
                </a:solidFill>
                <a:cs typeface="Arial" panose="020B0604020202020204" pitchFamily="34" charset="0"/>
              </a:rPr>
              <a:t>Smart Memory Access</a:t>
            </a:r>
            <a:r>
              <a:rPr lang="zh-CN" altLang="en-US" sz="2400" dirty="0" smtClean="0">
                <a:cs typeface="Arial" panose="020B0604020202020204" pitchFamily="34" charset="0"/>
              </a:rPr>
              <a:t>（智能主存访问）：</a:t>
            </a:r>
            <a:r>
              <a:rPr lang="en-US" altLang="zh-CN" sz="2400" dirty="0" smtClean="0">
                <a:cs typeface="Arial" panose="020B0604020202020204" pitchFamily="34" charset="0"/>
              </a:rPr>
              <a:t/>
            </a:r>
            <a:br>
              <a:rPr lang="en-US" altLang="zh-CN" sz="2400" dirty="0" smtClean="0">
                <a:cs typeface="Arial" panose="020B0604020202020204" pitchFamily="34" charset="0"/>
              </a:rPr>
            </a:br>
            <a:r>
              <a:rPr lang="zh-CN" altLang="en-US" sz="2400" dirty="0" smtClean="0">
                <a:cs typeface="Arial" panose="020B0604020202020204" pitchFamily="34" charset="0"/>
              </a:rPr>
              <a:t>从采用数据访问模式的主存中预取数据，减少因乱序执行造成</a:t>
            </a:r>
            <a:r>
              <a:rPr lang="en-US" altLang="zh-CN" sz="2400" dirty="0" smtClean="0">
                <a:cs typeface="Arial" panose="020B0604020202020204" pitchFamily="34" charset="0"/>
              </a:rPr>
              <a:t>Cache</a:t>
            </a:r>
            <a:r>
              <a:rPr lang="zh-CN" altLang="en-US" sz="2400" dirty="0" smtClean="0">
                <a:cs typeface="Arial" panose="020B0604020202020204" pitchFamily="34" charset="0"/>
              </a:rPr>
              <a:t>缺失</a:t>
            </a:r>
            <a:r>
              <a:rPr lang="zh-CN" altLang="en-US" sz="2400" dirty="0">
                <a:cs typeface="Arial" panose="020B0604020202020204" pitchFamily="34" charset="0"/>
              </a:rPr>
              <a:t>情况</a:t>
            </a:r>
            <a:r>
              <a:rPr lang="zh-CN" altLang="en-US" sz="2400" dirty="0" smtClean="0">
                <a:cs typeface="Arial" panose="020B0604020202020204" pitchFamily="34" charset="0"/>
              </a:rPr>
              <a:t>的出现。</a:t>
            </a:r>
          </a:p>
          <a:p>
            <a:pPr lvl="1">
              <a:buClr>
                <a:srgbClr val="FF6600"/>
              </a:buClr>
              <a:buFont typeface="Wingdings" panose="05000000000000000000" pitchFamily="2" charset="2"/>
              <a:buChar char="u"/>
            </a:pPr>
            <a:r>
              <a:rPr lang="zh-CN" altLang="en-US" sz="2400" dirty="0">
                <a:cs typeface="Arial" panose="020B0604020202020204" pitchFamily="34" charset="0"/>
              </a:rPr>
              <a:t>硬件预取减少</a:t>
            </a:r>
            <a:r>
              <a:rPr lang="en-US" altLang="zh-CN" sz="2400" dirty="0">
                <a:cs typeface="Arial" panose="020B0604020202020204" pitchFamily="34" charset="0"/>
              </a:rPr>
              <a:t>L2 Cache</a:t>
            </a:r>
            <a:r>
              <a:rPr lang="zh-CN" altLang="en-US" sz="2400" dirty="0" smtClean="0">
                <a:cs typeface="Arial" panose="020B0604020202020204" pitchFamily="34" charset="0"/>
              </a:rPr>
              <a:t>缺失造成的延迟；</a:t>
            </a:r>
            <a:endParaRPr lang="zh-CN" altLang="en-US" sz="2400" dirty="0">
              <a:cs typeface="Arial" panose="020B0604020202020204" pitchFamily="34" charset="0"/>
            </a:endParaRPr>
          </a:p>
          <a:p>
            <a:pPr lvl="1">
              <a:buClr>
                <a:srgbClr val="FF6600"/>
              </a:buClr>
              <a:buFont typeface="Wingdings" panose="05000000000000000000" pitchFamily="2" charset="2"/>
              <a:buChar char="u"/>
            </a:pPr>
            <a:r>
              <a:rPr lang="zh-CN" altLang="en-US" sz="2400" dirty="0">
                <a:cs typeface="Arial" panose="020B0604020202020204" pitchFamily="34" charset="0"/>
              </a:rPr>
              <a:t>硬件预取减少</a:t>
            </a:r>
            <a:r>
              <a:rPr lang="en-US" altLang="zh-CN" sz="2400" dirty="0">
                <a:cs typeface="Arial" panose="020B0604020202020204" pitchFamily="34" charset="0"/>
              </a:rPr>
              <a:t>L1 </a:t>
            </a:r>
            <a:r>
              <a:rPr lang="zh-CN" altLang="en-US" sz="2400" dirty="0">
                <a:cs typeface="Arial" panose="020B0604020202020204" pitchFamily="34" charset="0"/>
              </a:rPr>
              <a:t>数据</a:t>
            </a:r>
            <a:r>
              <a:rPr lang="en-US" altLang="zh-CN" sz="2400" dirty="0">
                <a:cs typeface="Arial" panose="020B0604020202020204" pitchFamily="34" charset="0"/>
              </a:rPr>
              <a:t>Cache</a:t>
            </a:r>
            <a:r>
              <a:rPr lang="zh-CN" altLang="en-US" sz="2400" dirty="0" smtClean="0">
                <a:cs typeface="Arial" panose="020B0604020202020204" pitchFamily="34" charset="0"/>
              </a:rPr>
              <a:t>缺失造成的延迟；</a:t>
            </a:r>
            <a:endParaRPr lang="zh-CN" altLang="en-US" sz="2400" dirty="0">
              <a:cs typeface="Arial" panose="020B0604020202020204" pitchFamily="34" charset="0"/>
            </a:endParaRPr>
          </a:p>
          <a:p>
            <a:pPr lvl="1">
              <a:buClr>
                <a:srgbClr val="FF6600"/>
              </a:buClr>
              <a:buFont typeface="Wingdings" panose="05000000000000000000" pitchFamily="2" charset="2"/>
              <a:buChar char="u"/>
            </a:pPr>
            <a:r>
              <a:rPr lang="zh-CN" altLang="en-US" sz="2400" dirty="0" smtClean="0">
                <a:cs typeface="Arial" panose="020B0604020202020204" pitchFamily="34" charset="0"/>
              </a:rPr>
              <a:t>主存数据读</a:t>
            </a:r>
            <a:r>
              <a:rPr lang="en-US" altLang="zh-CN" sz="2400" dirty="0" smtClean="0">
                <a:cs typeface="Arial" panose="020B0604020202020204" pitchFamily="34" charset="0"/>
              </a:rPr>
              <a:t>/</a:t>
            </a:r>
            <a:r>
              <a:rPr lang="zh-CN" altLang="en-US" sz="2400" dirty="0" smtClean="0">
                <a:cs typeface="Arial" panose="020B0604020202020204" pitchFamily="34" charset="0"/>
              </a:rPr>
              <a:t>写相关性预测机制提高</a:t>
            </a:r>
            <a:r>
              <a:rPr lang="zh-CN" altLang="en-US" sz="2400" dirty="0">
                <a:cs typeface="Arial" panose="020B0604020202020204" pitchFamily="34" charset="0"/>
              </a:rPr>
              <a:t>推测执行的执行引擎</a:t>
            </a:r>
            <a:r>
              <a:rPr lang="zh-CN" altLang="en-US" sz="2400" dirty="0" smtClean="0">
                <a:cs typeface="Arial" panose="020B0604020202020204" pitchFamily="34" charset="0"/>
              </a:rPr>
              <a:t>效能。</a:t>
            </a:r>
            <a:endParaRPr lang="zh-CN" altLang="en-US" sz="2400" dirty="0">
              <a:cs typeface="Arial" panose="020B0604020202020204" pitchFamily="34" charset="0"/>
            </a:endParaRPr>
          </a:p>
        </p:txBody>
      </p:sp>
      <p:sp>
        <p:nvSpPr>
          <p:cNvPr id="56323"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97DDC7E-691A-44EF-8096-302FA22A67A9}" type="slidenum">
              <a:rPr lang="zh-CN" altLang="en-US">
                <a:solidFill>
                  <a:srgbClr val="000000"/>
                </a:solidFill>
                <a:latin typeface="Arial Black" panose="020B0A04020102020204" pitchFamily="34" charset="0"/>
              </a:rPr>
              <a:pPr eaLnBrk="1" hangingPunct="1"/>
              <a:t>87</a:t>
            </a:fld>
            <a:endParaRPr lang="en-US" altLang="zh-CN">
              <a:solidFill>
                <a:srgbClr val="000000"/>
              </a:solidFill>
              <a:latin typeface="Arial Black" panose="020B0A04020102020204" pitchFamily="34" charset="0"/>
            </a:endParaRPr>
          </a:p>
        </p:txBody>
      </p:sp>
      <p:sp>
        <p:nvSpPr>
          <p:cNvPr id="7" name="Rectangle 2"/>
          <p:cNvSpPr txBox="1">
            <a:spLocks noChangeArrowheads="1"/>
          </p:cNvSpPr>
          <p:nvPr/>
        </p:nvSpPr>
        <p:spPr>
          <a:xfrm>
            <a:off x="304800" y="374650"/>
            <a:ext cx="8686800" cy="533400"/>
          </a:xfrm>
          <a:prstGeom prst="rect">
            <a:avLst/>
          </a:prstGeom>
        </p:spPr>
        <p:txBody>
          <a:bodyPr/>
          <a:lstStyle/>
          <a:p>
            <a:pPr algn="l">
              <a:defRPr/>
            </a:pPr>
            <a:r>
              <a:rPr lang="en-US" altLang="zh-CN" sz="2800" b="1" dirty="0" smtClean="0">
                <a:solidFill>
                  <a:srgbClr val="00007D"/>
                </a:solidFill>
                <a:ea typeface="黑体" pitchFamily="2" charset="-122"/>
              </a:rPr>
              <a:t>2.3.2  Core </a:t>
            </a:r>
            <a:r>
              <a:rPr lang="en-US" altLang="zh-CN" sz="2800" b="1" dirty="0">
                <a:solidFill>
                  <a:srgbClr val="00007D"/>
                </a:solidFill>
                <a:ea typeface="黑体" pitchFamily="2" charset="-122"/>
              </a:rPr>
              <a:t>i7</a:t>
            </a:r>
            <a:r>
              <a:rPr lang="zh-CN" altLang="en-US" sz="2800" b="1" dirty="0">
                <a:solidFill>
                  <a:srgbClr val="00007D"/>
                </a:solidFill>
                <a:ea typeface="黑体" pitchFamily="2" charset="-122"/>
              </a:rPr>
              <a:t>处理器微架构  </a:t>
            </a:r>
            <a:r>
              <a:rPr lang="en-US" altLang="zh-CN" sz="2400" b="1" dirty="0">
                <a:solidFill>
                  <a:srgbClr val="008000"/>
                </a:solidFill>
                <a:latin typeface="Arial"/>
                <a:ea typeface="黑体" pitchFamily="2" charset="-122"/>
              </a:rPr>
              <a:t>—— </a:t>
            </a:r>
            <a:r>
              <a:rPr lang="en-US" altLang="zh-CN" sz="2400" b="1" dirty="0" smtClean="0">
                <a:solidFill>
                  <a:srgbClr val="008000"/>
                </a:solidFill>
                <a:latin typeface="Arial"/>
                <a:ea typeface="黑体" pitchFamily="2" charset="-122"/>
              </a:rPr>
              <a:t>1. Core</a:t>
            </a:r>
            <a:r>
              <a:rPr lang="zh-CN" altLang="en-US" sz="2400" b="1" dirty="0">
                <a:solidFill>
                  <a:srgbClr val="008000"/>
                </a:solidFill>
                <a:latin typeface="Arial"/>
                <a:ea typeface="黑体" pitchFamily="2" charset="-122"/>
              </a:rPr>
              <a:t>微架构</a:t>
            </a:r>
          </a:p>
        </p:txBody>
      </p:sp>
    </p:spTree>
    <p:extLst>
      <p:ext uri="{BB962C8B-B14F-4D97-AF65-F5344CB8AC3E}">
        <p14:creationId xmlns:p14="http://schemas.microsoft.com/office/powerpoint/2010/main" val="40511549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2"/>
          <p:cNvSpPr>
            <a:spLocks noGrp="1"/>
          </p:cNvSpPr>
          <p:nvPr>
            <p:ph idx="1"/>
          </p:nvPr>
        </p:nvSpPr>
        <p:spPr>
          <a:xfrm>
            <a:off x="71438" y="1052670"/>
            <a:ext cx="9001125" cy="5616780"/>
          </a:xfrm>
        </p:spPr>
        <p:txBody>
          <a:bodyPr/>
          <a:lstStyle/>
          <a:p>
            <a:pPr>
              <a:buFont typeface="Wingdings" panose="05000000000000000000" pitchFamily="2" charset="2"/>
              <a:buNone/>
            </a:pPr>
            <a:r>
              <a:rPr lang="zh-CN" altLang="en-US" sz="2400" dirty="0" smtClean="0">
                <a:cs typeface="Arial" panose="020B0604020202020204" pitchFamily="34" charset="0"/>
              </a:rPr>
              <a:t>（</a:t>
            </a:r>
            <a:r>
              <a:rPr lang="en-US" altLang="zh-CN" sz="2400" dirty="0" smtClean="0">
                <a:cs typeface="Arial" panose="020B0604020202020204" pitchFamily="34" charset="0"/>
              </a:rPr>
              <a:t>4</a:t>
            </a:r>
            <a:r>
              <a:rPr lang="zh-CN" altLang="en-US" sz="2400" dirty="0" smtClean="0">
                <a:cs typeface="Arial" panose="020B0604020202020204" pitchFamily="34" charset="0"/>
              </a:rPr>
              <a:t>）</a:t>
            </a:r>
            <a:r>
              <a:rPr lang="en-US" altLang="zh-CN" sz="2400" dirty="0" smtClean="0">
                <a:solidFill>
                  <a:srgbClr val="C00000"/>
                </a:solidFill>
                <a:cs typeface="Arial" panose="020B0604020202020204" pitchFamily="34" charset="0"/>
              </a:rPr>
              <a:t>Advanced Digital Media Boost</a:t>
            </a:r>
            <a:r>
              <a:rPr lang="zh-CN" altLang="en-US" sz="2400" dirty="0" smtClean="0">
                <a:cs typeface="Arial" panose="020B0604020202020204" pitchFamily="34" charset="0"/>
              </a:rPr>
              <a:t>（高级数字媒体增强）：</a:t>
            </a:r>
            <a:r>
              <a:rPr lang="en-US" altLang="zh-CN" sz="2400" dirty="0" smtClean="0">
                <a:cs typeface="Arial" panose="020B0604020202020204" pitchFamily="34" charset="0"/>
              </a:rPr>
              <a:t/>
            </a:r>
            <a:br>
              <a:rPr lang="en-US" altLang="zh-CN" sz="2400" dirty="0" smtClean="0">
                <a:cs typeface="Arial" panose="020B0604020202020204" pitchFamily="34" charset="0"/>
              </a:rPr>
            </a:br>
            <a:r>
              <a:rPr lang="zh-CN" altLang="en-US" sz="2400" dirty="0" smtClean="0">
                <a:cs typeface="Arial" panose="020B0604020202020204" pitchFamily="34" charset="0"/>
              </a:rPr>
              <a:t>改进大多数</a:t>
            </a:r>
            <a:r>
              <a:rPr lang="en-US" altLang="zh-CN" sz="2400" dirty="0" smtClean="0">
                <a:cs typeface="Arial" panose="020B0604020202020204" pitchFamily="34" charset="0"/>
              </a:rPr>
              <a:t>128</a:t>
            </a:r>
            <a:r>
              <a:rPr lang="zh-CN" altLang="en-US" sz="2400" dirty="0" smtClean="0">
                <a:cs typeface="Arial" panose="020B0604020202020204" pitchFamily="34" charset="0"/>
              </a:rPr>
              <a:t>位</a:t>
            </a:r>
            <a:r>
              <a:rPr lang="en-US" altLang="zh-CN" sz="2400" dirty="0" smtClean="0">
                <a:cs typeface="Arial" panose="020B0604020202020204" pitchFamily="34" charset="0"/>
              </a:rPr>
              <a:t>SIMD</a:t>
            </a:r>
            <a:r>
              <a:rPr lang="zh-CN" altLang="en-US" sz="2400" dirty="0" smtClean="0">
                <a:cs typeface="Arial" panose="020B0604020202020204" pitchFamily="34" charset="0"/>
              </a:rPr>
              <a:t>指令，</a:t>
            </a:r>
            <a:r>
              <a:rPr lang="en-US" altLang="zh-CN" sz="2400" dirty="0" smtClean="0">
                <a:cs typeface="Arial" panose="020B0604020202020204" pitchFamily="34" charset="0"/>
              </a:rPr>
              <a:t/>
            </a:r>
            <a:br>
              <a:rPr lang="en-US" altLang="zh-CN" sz="2400" dirty="0" smtClean="0">
                <a:cs typeface="Arial" panose="020B0604020202020204" pitchFamily="34" charset="0"/>
              </a:rPr>
            </a:br>
            <a:r>
              <a:rPr lang="zh-CN" altLang="en-US" sz="2400" dirty="0" smtClean="0">
                <a:cs typeface="Arial" panose="020B0604020202020204" pitchFamily="34" charset="0"/>
              </a:rPr>
              <a:t>使其具有单周期吞吐能力和浮点运算。</a:t>
            </a:r>
          </a:p>
          <a:p>
            <a:pPr lvl="1">
              <a:buClr>
                <a:srgbClr val="FF6600"/>
              </a:buClr>
              <a:buFont typeface="Wingdings" panose="05000000000000000000" pitchFamily="2" charset="2"/>
              <a:buChar char="u"/>
            </a:pPr>
            <a:r>
              <a:rPr lang="zh-CN" altLang="en-US" sz="2400" dirty="0">
                <a:cs typeface="Arial" panose="020B0604020202020204" pitchFamily="34" charset="0"/>
              </a:rPr>
              <a:t>大多数</a:t>
            </a:r>
            <a:r>
              <a:rPr lang="en-US" altLang="zh-CN" sz="2400" dirty="0">
                <a:cs typeface="Arial" panose="020B0604020202020204" pitchFamily="34" charset="0"/>
              </a:rPr>
              <a:t>128</a:t>
            </a:r>
            <a:r>
              <a:rPr lang="zh-CN" altLang="en-US" sz="2400" dirty="0">
                <a:cs typeface="Arial" panose="020B0604020202020204" pitchFamily="34" charset="0"/>
              </a:rPr>
              <a:t>位</a:t>
            </a:r>
            <a:r>
              <a:rPr lang="en-US" altLang="zh-CN" sz="2400" dirty="0">
                <a:cs typeface="Arial" panose="020B0604020202020204" pitchFamily="34" charset="0"/>
              </a:rPr>
              <a:t>SIMD</a:t>
            </a:r>
            <a:r>
              <a:rPr lang="zh-CN" altLang="en-US" sz="2400" dirty="0">
                <a:cs typeface="Arial" panose="020B0604020202020204" pitchFamily="34" charset="0"/>
              </a:rPr>
              <a:t>指令具有单时钟周期吞吐</a:t>
            </a:r>
            <a:r>
              <a:rPr lang="zh-CN" altLang="en-US" sz="2400" dirty="0" smtClean="0">
                <a:cs typeface="Arial" panose="020B0604020202020204" pitchFamily="34" charset="0"/>
              </a:rPr>
              <a:t>能力；</a:t>
            </a:r>
            <a:endParaRPr lang="zh-CN" altLang="en-US" sz="2400" dirty="0">
              <a:cs typeface="Arial" panose="020B0604020202020204" pitchFamily="34" charset="0"/>
            </a:endParaRPr>
          </a:p>
          <a:p>
            <a:pPr lvl="1">
              <a:buClr>
                <a:srgbClr val="FF6600"/>
              </a:buClr>
              <a:buFont typeface="Wingdings" panose="05000000000000000000" pitchFamily="2" charset="2"/>
              <a:buChar char="u"/>
            </a:pPr>
            <a:r>
              <a:rPr lang="zh-CN" altLang="en-US" sz="2400" dirty="0">
                <a:cs typeface="Arial" panose="020B0604020202020204" pitchFamily="34" charset="0"/>
              </a:rPr>
              <a:t>每时钟周期多至</a:t>
            </a:r>
            <a:r>
              <a:rPr lang="en-US" altLang="zh-CN" sz="2400" dirty="0">
                <a:cs typeface="Arial" panose="020B0604020202020204" pitchFamily="34" charset="0"/>
              </a:rPr>
              <a:t>8</a:t>
            </a:r>
            <a:r>
              <a:rPr lang="zh-CN" altLang="en-US" sz="2400" dirty="0">
                <a:cs typeface="Arial" panose="020B0604020202020204" pitchFamily="34" charset="0"/>
              </a:rPr>
              <a:t>次</a:t>
            </a:r>
            <a:r>
              <a:rPr lang="zh-CN" altLang="en-US" sz="2400" dirty="0" smtClean="0">
                <a:cs typeface="Arial" panose="020B0604020202020204" pitchFamily="34" charset="0"/>
              </a:rPr>
              <a:t>浮点运算；</a:t>
            </a:r>
            <a:endParaRPr lang="zh-CN" altLang="en-US" sz="2400" dirty="0">
              <a:cs typeface="Arial" panose="020B0604020202020204" pitchFamily="34" charset="0"/>
            </a:endParaRPr>
          </a:p>
          <a:p>
            <a:pPr lvl="1">
              <a:buClr>
                <a:srgbClr val="FF6600"/>
              </a:buClr>
              <a:buFont typeface="Wingdings" panose="05000000000000000000" pitchFamily="2" charset="2"/>
              <a:buChar char="u"/>
            </a:pPr>
            <a:r>
              <a:rPr lang="en-US" altLang="zh-CN" sz="2400" dirty="0">
                <a:cs typeface="Arial" panose="020B0604020202020204" pitchFamily="34" charset="0"/>
              </a:rPr>
              <a:t>3</a:t>
            </a:r>
            <a:r>
              <a:rPr lang="zh-CN" altLang="en-US" sz="2400" dirty="0">
                <a:cs typeface="Arial" panose="020B0604020202020204" pitchFamily="34" charset="0"/>
              </a:rPr>
              <a:t>个流出端口分派</a:t>
            </a:r>
            <a:r>
              <a:rPr lang="en-US" altLang="zh-CN" sz="2400" dirty="0">
                <a:cs typeface="Arial" panose="020B0604020202020204" pitchFamily="34" charset="0"/>
              </a:rPr>
              <a:t>SIMD</a:t>
            </a:r>
            <a:r>
              <a:rPr lang="zh-CN" altLang="en-US" sz="2400" dirty="0">
                <a:cs typeface="Arial" panose="020B0604020202020204" pitchFamily="34" charset="0"/>
              </a:rPr>
              <a:t>指令用于</a:t>
            </a:r>
            <a:r>
              <a:rPr lang="zh-CN" altLang="en-US" sz="2400" dirty="0" smtClean="0">
                <a:cs typeface="Arial" panose="020B0604020202020204" pitchFamily="34" charset="0"/>
              </a:rPr>
              <a:t>执行。</a:t>
            </a:r>
            <a:endParaRPr lang="zh-CN" altLang="en-US" sz="2400" dirty="0">
              <a:cs typeface="Arial" panose="020B0604020202020204" pitchFamily="34" charset="0"/>
            </a:endParaRPr>
          </a:p>
        </p:txBody>
      </p:sp>
      <p:sp>
        <p:nvSpPr>
          <p:cNvPr id="56323"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97DDC7E-691A-44EF-8096-302FA22A67A9}" type="slidenum">
              <a:rPr lang="zh-CN" altLang="en-US">
                <a:solidFill>
                  <a:srgbClr val="000000"/>
                </a:solidFill>
                <a:latin typeface="Arial Black" panose="020B0A04020102020204" pitchFamily="34" charset="0"/>
              </a:rPr>
              <a:pPr eaLnBrk="1" hangingPunct="1"/>
              <a:t>88</a:t>
            </a:fld>
            <a:endParaRPr lang="en-US" altLang="zh-CN">
              <a:solidFill>
                <a:srgbClr val="000000"/>
              </a:solidFill>
              <a:latin typeface="Arial Black" panose="020B0A04020102020204" pitchFamily="34" charset="0"/>
            </a:endParaRPr>
          </a:p>
        </p:txBody>
      </p:sp>
      <p:sp>
        <p:nvSpPr>
          <p:cNvPr id="7" name="Rectangle 2"/>
          <p:cNvSpPr txBox="1">
            <a:spLocks noChangeArrowheads="1"/>
          </p:cNvSpPr>
          <p:nvPr/>
        </p:nvSpPr>
        <p:spPr>
          <a:xfrm>
            <a:off x="304800" y="374650"/>
            <a:ext cx="8686800" cy="533400"/>
          </a:xfrm>
          <a:prstGeom prst="rect">
            <a:avLst/>
          </a:prstGeom>
        </p:spPr>
        <p:txBody>
          <a:bodyPr/>
          <a:lstStyle/>
          <a:p>
            <a:pPr algn="l">
              <a:defRPr/>
            </a:pPr>
            <a:r>
              <a:rPr lang="en-US" altLang="zh-CN" sz="2800" b="1" dirty="0" smtClean="0">
                <a:solidFill>
                  <a:srgbClr val="00007D"/>
                </a:solidFill>
                <a:ea typeface="黑体" pitchFamily="2" charset="-122"/>
              </a:rPr>
              <a:t>2.3.2  Core </a:t>
            </a:r>
            <a:r>
              <a:rPr lang="en-US" altLang="zh-CN" sz="2800" b="1" dirty="0">
                <a:solidFill>
                  <a:srgbClr val="00007D"/>
                </a:solidFill>
                <a:ea typeface="黑体" pitchFamily="2" charset="-122"/>
              </a:rPr>
              <a:t>i7</a:t>
            </a:r>
            <a:r>
              <a:rPr lang="zh-CN" altLang="en-US" sz="2800" b="1" dirty="0">
                <a:solidFill>
                  <a:srgbClr val="00007D"/>
                </a:solidFill>
                <a:ea typeface="黑体" pitchFamily="2" charset="-122"/>
              </a:rPr>
              <a:t>处理器微架构  </a:t>
            </a:r>
            <a:r>
              <a:rPr lang="en-US" altLang="zh-CN" sz="2400" b="1" dirty="0">
                <a:solidFill>
                  <a:srgbClr val="008000"/>
                </a:solidFill>
                <a:latin typeface="Arial"/>
                <a:ea typeface="黑体" pitchFamily="2" charset="-122"/>
              </a:rPr>
              <a:t>—— </a:t>
            </a:r>
            <a:r>
              <a:rPr lang="en-US" altLang="zh-CN" sz="2400" b="1" dirty="0" smtClean="0">
                <a:solidFill>
                  <a:srgbClr val="008000"/>
                </a:solidFill>
                <a:latin typeface="Arial"/>
                <a:ea typeface="黑体" pitchFamily="2" charset="-122"/>
              </a:rPr>
              <a:t>1. Core</a:t>
            </a:r>
            <a:r>
              <a:rPr lang="zh-CN" altLang="en-US" sz="2400" b="1" dirty="0">
                <a:solidFill>
                  <a:srgbClr val="008000"/>
                </a:solidFill>
                <a:latin typeface="Arial"/>
                <a:ea typeface="黑体" pitchFamily="2" charset="-122"/>
              </a:rPr>
              <a:t>微架构</a:t>
            </a:r>
          </a:p>
        </p:txBody>
      </p:sp>
    </p:spTree>
    <p:extLst>
      <p:ext uri="{BB962C8B-B14F-4D97-AF65-F5344CB8AC3E}">
        <p14:creationId xmlns:p14="http://schemas.microsoft.com/office/powerpoint/2010/main" val="120491533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2765377-6762-4CF8-B751-87199ECB9B1C}" type="slidenum">
              <a:rPr lang="zh-CN" altLang="en-US">
                <a:solidFill>
                  <a:srgbClr val="000000"/>
                </a:solidFill>
                <a:latin typeface="Arial Black" panose="020B0A04020102020204" pitchFamily="34" charset="0"/>
              </a:rPr>
              <a:pPr eaLnBrk="1" hangingPunct="1"/>
              <a:t>89</a:t>
            </a:fld>
            <a:endParaRPr lang="en-US" altLang="zh-CN">
              <a:solidFill>
                <a:srgbClr val="000000"/>
              </a:solidFill>
              <a:latin typeface="Arial Black" panose="020B0A04020102020204" pitchFamily="34" charset="0"/>
            </a:endParaRPr>
          </a:p>
        </p:txBody>
      </p:sp>
      <p:sp>
        <p:nvSpPr>
          <p:cNvPr id="8" name="Rectangle 2"/>
          <p:cNvSpPr txBox="1">
            <a:spLocks noChangeArrowheads="1"/>
          </p:cNvSpPr>
          <p:nvPr/>
        </p:nvSpPr>
        <p:spPr>
          <a:xfrm>
            <a:off x="304800" y="374650"/>
            <a:ext cx="8686800" cy="533400"/>
          </a:xfrm>
          <a:prstGeom prst="rect">
            <a:avLst/>
          </a:prstGeom>
        </p:spPr>
        <p:txBody>
          <a:bodyPr/>
          <a:lstStyle/>
          <a:p>
            <a:pPr algn="l">
              <a:defRPr/>
            </a:pPr>
            <a:r>
              <a:rPr lang="en-US" altLang="zh-CN" sz="2800" b="1" dirty="0" smtClean="0">
                <a:solidFill>
                  <a:srgbClr val="00007D"/>
                </a:solidFill>
                <a:ea typeface="黑体" pitchFamily="2" charset="-122"/>
              </a:rPr>
              <a:t>2.3.2  Core </a:t>
            </a:r>
            <a:r>
              <a:rPr lang="en-US" altLang="zh-CN" sz="2800" b="1" dirty="0">
                <a:solidFill>
                  <a:srgbClr val="00007D"/>
                </a:solidFill>
                <a:ea typeface="黑体" pitchFamily="2" charset="-122"/>
              </a:rPr>
              <a:t>i7</a:t>
            </a:r>
            <a:r>
              <a:rPr lang="zh-CN" altLang="en-US" sz="2800" b="1" dirty="0">
                <a:solidFill>
                  <a:srgbClr val="00007D"/>
                </a:solidFill>
                <a:ea typeface="黑体" pitchFamily="2" charset="-122"/>
              </a:rPr>
              <a:t>处理器微架构  </a:t>
            </a:r>
            <a:r>
              <a:rPr lang="en-US" altLang="zh-CN" sz="2400" b="1" dirty="0">
                <a:solidFill>
                  <a:srgbClr val="008000"/>
                </a:solidFill>
                <a:latin typeface="Arial"/>
                <a:ea typeface="黑体" pitchFamily="2" charset="-122"/>
              </a:rPr>
              <a:t>—— </a:t>
            </a:r>
            <a:r>
              <a:rPr lang="en-US" altLang="zh-CN" sz="2400" b="1" dirty="0" smtClean="0">
                <a:solidFill>
                  <a:srgbClr val="008000"/>
                </a:solidFill>
                <a:latin typeface="Arial"/>
                <a:ea typeface="黑体" pitchFamily="2" charset="-122"/>
              </a:rPr>
              <a:t>1. Core</a:t>
            </a:r>
            <a:r>
              <a:rPr lang="zh-CN" altLang="en-US" sz="2400" b="1" dirty="0">
                <a:solidFill>
                  <a:srgbClr val="008000"/>
                </a:solidFill>
                <a:latin typeface="Arial"/>
                <a:ea typeface="黑体" pitchFamily="2" charset="-122"/>
              </a:rPr>
              <a:t>微架构</a:t>
            </a:r>
          </a:p>
        </p:txBody>
      </p:sp>
      <p:pic>
        <p:nvPicPr>
          <p:cNvPr id="2" name="图片 1"/>
          <p:cNvPicPr>
            <a:picLocks noChangeAspect="1"/>
          </p:cNvPicPr>
          <p:nvPr/>
        </p:nvPicPr>
        <p:blipFill>
          <a:blip r:embed="rId2">
            <a:clrChange>
              <a:clrFrom>
                <a:srgbClr val="FFFFFF"/>
              </a:clrFrom>
              <a:clrTo>
                <a:srgbClr val="FFFFFF">
                  <a:alpha val="0"/>
                </a:srgbClr>
              </a:clrTo>
            </a:clrChange>
          </a:blip>
          <a:stretch>
            <a:fillRect/>
          </a:stretch>
        </p:blipFill>
        <p:spPr>
          <a:xfrm>
            <a:off x="1259540" y="962338"/>
            <a:ext cx="7561050" cy="5670788"/>
          </a:xfrm>
          <a:prstGeom prst="rect">
            <a:avLst/>
          </a:prstGeom>
        </p:spPr>
      </p:pic>
      <p:sp>
        <p:nvSpPr>
          <p:cNvPr id="57347" name="Rectangle 3"/>
          <p:cNvSpPr>
            <a:spLocks noGrp="1" noChangeArrowheads="1"/>
          </p:cNvSpPr>
          <p:nvPr>
            <p:ph idx="1"/>
          </p:nvPr>
        </p:nvSpPr>
        <p:spPr>
          <a:xfrm>
            <a:off x="107950" y="928689"/>
            <a:ext cx="2519780" cy="916091"/>
          </a:xfrm>
        </p:spPr>
        <p:txBody>
          <a:bodyPr/>
          <a:lstStyle/>
          <a:p>
            <a:pPr marL="0" indent="0">
              <a:buNone/>
            </a:pPr>
            <a:r>
              <a:rPr lang="en-US" altLang="zh-CN" sz="2400" dirty="0" smtClean="0">
                <a:solidFill>
                  <a:srgbClr val="0000FF"/>
                </a:solidFill>
              </a:rPr>
              <a:t>CISC</a:t>
            </a:r>
            <a:r>
              <a:rPr lang="zh-CN" altLang="en-US" sz="2400" dirty="0" smtClean="0">
                <a:solidFill>
                  <a:srgbClr val="0000FF"/>
                </a:solidFill>
              </a:rPr>
              <a:t>外壳</a:t>
            </a:r>
          </a:p>
          <a:p>
            <a:pPr marL="0" indent="0">
              <a:buNone/>
            </a:pPr>
            <a:r>
              <a:rPr lang="en-US" altLang="zh-CN" sz="2400" dirty="0" smtClean="0">
                <a:solidFill>
                  <a:srgbClr val="0000FF"/>
                </a:solidFill>
              </a:rPr>
              <a:t>RISC</a:t>
            </a:r>
            <a:r>
              <a:rPr lang="zh-CN" altLang="en-US" sz="2400" dirty="0" smtClean="0">
                <a:solidFill>
                  <a:srgbClr val="0000FF"/>
                </a:solidFill>
              </a:rPr>
              <a:t>内核</a:t>
            </a:r>
          </a:p>
        </p:txBody>
      </p:sp>
      <p:sp>
        <p:nvSpPr>
          <p:cNvPr id="3" name="矩形 2"/>
          <p:cNvSpPr/>
          <p:nvPr/>
        </p:nvSpPr>
        <p:spPr>
          <a:xfrm>
            <a:off x="323410" y="6023119"/>
            <a:ext cx="3547100" cy="646331"/>
          </a:xfrm>
          <a:prstGeom prst="rect">
            <a:avLst/>
          </a:prstGeom>
        </p:spPr>
        <p:txBody>
          <a:bodyPr wrap="square">
            <a:spAutoFit/>
          </a:bodyPr>
          <a:lstStyle/>
          <a:p>
            <a:r>
              <a:rPr lang="zh-CN" altLang="en-US" dirty="0" smtClean="0"/>
              <a:t>The </a:t>
            </a:r>
            <a:r>
              <a:rPr lang="zh-CN" altLang="en-US" dirty="0"/>
              <a:t>Intel Core Microarchitecture Pipeline </a:t>
            </a:r>
            <a:r>
              <a:rPr lang="zh-CN" altLang="en-US" dirty="0" smtClean="0"/>
              <a:t>Functionality</a:t>
            </a:r>
            <a:endParaRPr lang="zh-CN" altLang="en-US" dirty="0"/>
          </a:p>
        </p:txBody>
      </p:sp>
      <p:sp>
        <p:nvSpPr>
          <p:cNvPr id="4" name="矩形 3"/>
          <p:cNvSpPr/>
          <p:nvPr/>
        </p:nvSpPr>
        <p:spPr>
          <a:xfrm>
            <a:off x="5135037" y="4257608"/>
            <a:ext cx="877163" cy="369332"/>
          </a:xfrm>
          <a:prstGeom prst="rect">
            <a:avLst/>
          </a:prstGeom>
        </p:spPr>
        <p:txBody>
          <a:bodyPr wrap="none">
            <a:spAutoFit/>
          </a:bodyPr>
          <a:lstStyle/>
          <a:p>
            <a:r>
              <a:rPr lang="zh-CN" altLang="en-US" b="1" dirty="0"/>
              <a:t>调度器</a:t>
            </a:r>
          </a:p>
        </p:txBody>
      </p:sp>
      <p:sp>
        <p:nvSpPr>
          <p:cNvPr id="10" name="矩形 9"/>
          <p:cNvSpPr/>
          <p:nvPr/>
        </p:nvSpPr>
        <p:spPr>
          <a:xfrm>
            <a:off x="827480" y="3431659"/>
            <a:ext cx="2044150" cy="646331"/>
          </a:xfrm>
          <a:prstGeom prst="rect">
            <a:avLst/>
          </a:prstGeom>
        </p:spPr>
        <p:txBody>
          <a:bodyPr wrap="none">
            <a:spAutoFit/>
          </a:bodyPr>
          <a:lstStyle/>
          <a:p>
            <a:r>
              <a:rPr lang="zh-CN" altLang="en-US" b="1" dirty="0" smtClean="0"/>
              <a:t>退出单元</a:t>
            </a:r>
            <a:r>
              <a:rPr lang="en-US" altLang="zh-CN" b="1" dirty="0" smtClean="0"/>
              <a:t/>
            </a:r>
            <a:br>
              <a:rPr lang="en-US" altLang="zh-CN" b="1" dirty="0" smtClean="0"/>
            </a:br>
            <a:r>
              <a:rPr lang="zh-CN" altLang="en-US" b="1" dirty="0" smtClean="0"/>
              <a:t>（冲排序缓冲器）</a:t>
            </a:r>
            <a:endParaRPr lang="zh-CN" altLang="en-US" b="1" dirty="0"/>
          </a:p>
        </p:txBody>
      </p:sp>
      <p:sp>
        <p:nvSpPr>
          <p:cNvPr id="11" name="矩形 10"/>
          <p:cNvSpPr/>
          <p:nvPr/>
        </p:nvSpPr>
        <p:spPr>
          <a:xfrm>
            <a:off x="1300858" y="2987658"/>
            <a:ext cx="1410964" cy="369332"/>
          </a:xfrm>
          <a:prstGeom prst="rect">
            <a:avLst/>
          </a:prstGeom>
        </p:spPr>
        <p:txBody>
          <a:bodyPr wrap="none">
            <a:spAutoFit/>
          </a:bodyPr>
          <a:lstStyle/>
          <a:p>
            <a:r>
              <a:rPr lang="zh-CN" altLang="en-US" b="1" dirty="0" smtClean="0"/>
              <a:t>重命名</a:t>
            </a:r>
            <a:r>
              <a:rPr lang="en-US" altLang="zh-CN" b="1" dirty="0" smtClean="0"/>
              <a:t>/</a:t>
            </a:r>
            <a:r>
              <a:rPr lang="zh-CN" altLang="en-US" b="1" dirty="0" smtClean="0"/>
              <a:t>分配</a:t>
            </a:r>
            <a:endParaRPr lang="zh-CN" altLang="en-US" b="1" dirty="0"/>
          </a:p>
        </p:txBody>
      </p:sp>
    </p:spTree>
    <p:extLst>
      <p:ext uri="{BB962C8B-B14F-4D97-AF65-F5344CB8AC3E}">
        <p14:creationId xmlns:p14="http://schemas.microsoft.com/office/powerpoint/2010/main" val="188642811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a:xfrm>
            <a:off x="323850" y="333375"/>
            <a:ext cx="8351838" cy="533400"/>
          </a:xfrm>
          <a:noFill/>
          <a:ln/>
        </p:spPr>
        <p:txBody>
          <a:bodyPr anchor="t"/>
          <a:lstStyle/>
          <a:p>
            <a:r>
              <a:rPr lang="en-US" altLang="zh-CN" sz="2800" b="1" dirty="0">
                <a:solidFill>
                  <a:srgbClr val="00007D"/>
                </a:solidFill>
                <a:ea typeface="黑体" pitchFamily="2" charset="-122"/>
              </a:rPr>
              <a:t>2.1 </a:t>
            </a:r>
            <a:r>
              <a:rPr lang="zh-CN" altLang="en-US" sz="2800" b="1" dirty="0">
                <a:solidFill>
                  <a:srgbClr val="00007D"/>
                </a:solidFill>
                <a:ea typeface="黑体" pitchFamily="2" charset="-122"/>
              </a:rPr>
              <a:t>单核处理器</a:t>
            </a:r>
            <a:r>
              <a:rPr lang="en-US" altLang="zh-CN" sz="2800" b="1" dirty="0">
                <a:solidFill>
                  <a:srgbClr val="00007D"/>
                </a:solidFill>
                <a:ea typeface="黑体" pitchFamily="2" charset="-122"/>
              </a:rPr>
              <a:t>8086</a:t>
            </a:r>
            <a:r>
              <a:rPr lang="zh-CN" altLang="en-US" sz="2800" b="1" dirty="0">
                <a:solidFill>
                  <a:srgbClr val="00007D"/>
                </a:solidFill>
                <a:ea typeface="黑体" pitchFamily="2" charset="-122"/>
              </a:rPr>
              <a:t>      </a:t>
            </a:r>
            <a:r>
              <a:rPr lang="en-US" altLang="zh-CN" sz="2800" b="1" dirty="0">
                <a:solidFill>
                  <a:srgbClr val="006600"/>
                </a:solidFill>
                <a:ea typeface="黑体" pitchFamily="2" charset="-122"/>
              </a:rPr>
              <a:t>2.1.2 8086</a:t>
            </a:r>
            <a:r>
              <a:rPr lang="zh-CN" altLang="en-US" sz="2800" b="1" dirty="0">
                <a:solidFill>
                  <a:srgbClr val="006600"/>
                </a:solidFill>
                <a:ea typeface="黑体" pitchFamily="2" charset="-122"/>
              </a:rPr>
              <a:t>处理器体系结构</a:t>
            </a:r>
            <a:endParaRPr lang="zh-CN" altLang="en-US" sz="2400" b="1" dirty="0">
              <a:solidFill>
                <a:srgbClr val="006600"/>
              </a:solidFill>
              <a:ea typeface="黑体" pitchFamily="2" charset="-122"/>
            </a:endParaRPr>
          </a:p>
        </p:txBody>
      </p:sp>
      <p:sp>
        <p:nvSpPr>
          <p:cNvPr id="715779" name="Rectangle 3"/>
          <p:cNvSpPr>
            <a:spLocks noGrp="1" noChangeArrowheads="1"/>
          </p:cNvSpPr>
          <p:nvPr>
            <p:ph idx="1"/>
          </p:nvPr>
        </p:nvSpPr>
        <p:spPr>
          <a:xfrm>
            <a:off x="250825" y="981075"/>
            <a:ext cx="8686800" cy="576263"/>
          </a:xfrm>
          <a:noFill/>
          <a:ln/>
        </p:spPr>
        <p:txBody>
          <a:bodyPr/>
          <a:lstStyle/>
          <a:p>
            <a:pPr marL="352425" indent="-352425">
              <a:buSzTx/>
              <a:buFont typeface="Wingdings" pitchFamily="2" charset="2"/>
              <a:buNone/>
            </a:pPr>
            <a:r>
              <a:rPr lang="zh-CN" altLang="en-US" sz="2800" b="1">
                <a:latin typeface="Times New Roman" pitchFamily="18" charset="0"/>
              </a:rPr>
              <a:t>由于有指令队列，</a:t>
            </a:r>
            <a:r>
              <a:rPr lang="en-US" altLang="zh-CN" sz="2800" b="1">
                <a:latin typeface="Times New Roman" pitchFamily="18" charset="0"/>
              </a:rPr>
              <a:t>BIU</a:t>
            </a:r>
            <a:r>
              <a:rPr lang="zh-CN" altLang="en-US" sz="2800" b="1">
                <a:latin typeface="Times New Roman" pitchFamily="18" charset="0"/>
              </a:rPr>
              <a:t>和</a:t>
            </a:r>
            <a:r>
              <a:rPr lang="en-US" altLang="zh-CN" sz="2800" b="1">
                <a:latin typeface="Times New Roman" pitchFamily="18" charset="0"/>
              </a:rPr>
              <a:t>EU</a:t>
            </a:r>
            <a:r>
              <a:rPr lang="zh-CN" altLang="en-US" sz="2800" b="1">
                <a:latin typeface="Times New Roman" pitchFamily="18" charset="0"/>
              </a:rPr>
              <a:t>可并行工作：</a:t>
            </a:r>
            <a:endParaRPr lang="en-US" altLang="zh-CN" sz="2800" b="1">
              <a:latin typeface="宋体" pitchFamily="2" charset="-122"/>
            </a:endParaRPr>
          </a:p>
        </p:txBody>
      </p:sp>
      <p:sp>
        <p:nvSpPr>
          <p:cNvPr id="55" name="灯片编号占位符 4"/>
          <p:cNvSpPr>
            <a:spLocks noGrp="1"/>
          </p:cNvSpPr>
          <p:nvPr>
            <p:ph type="sldNum" sz="quarter" idx="11"/>
          </p:nvPr>
        </p:nvSpPr>
        <p:spPr/>
        <p:txBody>
          <a:bodyPr/>
          <a:lstStyle/>
          <a:p>
            <a:fld id="{F9AF1E50-8993-4CE1-8854-837CA8D32E18}" type="slidenum">
              <a:rPr lang="zh-CN" altLang="en-US"/>
              <a:pPr/>
              <a:t>9</a:t>
            </a:fld>
            <a:endParaRPr lang="en-US" altLang="zh-CN"/>
          </a:p>
        </p:txBody>
      </p:sp>
      <p:graphicFrame>
        <p:nvGraphicFramePr>
          <p:cNvPr id="715830" name="Group 54"/>
          <p:cNvGraphicFramePr>
            <a:graphicFrameLocks noGrp="1"/>
          </p:cNvGraphicFramePr>
          <p:nvPr/>
        </p:nvGraphicFramePr>
        <p:xfrm>
          <a:off x="1187450" y="2060575"/>
          <a:ext cx="6840538" cy="576263"/>
        </p:xfrm>
        <a:graphic>
          <a:graphicData uri="http://schemas.openxmlformats.org/drawingml/2006/table">
            <a:tbl>
              <a:tblPr/>
              <a:tblGrid>
                <a:gridCol w="977900"/>
                <a:gridCol w="976313"/>
                <a:gridCol w="977900"/>
                <a:gridCol w="976312"/>
                <a:gridCol w="977900"/>
                <a:gridCol w="976313"/>
                <a:gridCol w="977900"/>
              </a:tblGrid>
              <a:tr h="57626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800" b="1" i="0" u="none" strike="noStrike" cap="none" normalizeH="0" baseline="0" smtClean="0">
                          <a:ln>
                            <a:noFill/>
                          </a:ln>
                          <a:solidFill>
                            <a:schemeClr val="tx1"/>
                          </a:solidFill>
                          <a:effectLst/>
                          <a:latin typeface="Arial" charset="0"/>
                          <a:ea typeface="宋体" pitchFamily="2" charset="-122"/>
                        </a:rPr>
                        <a:t>取指</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800" b="1" i="0" u="none" strike="noStrike" cap="none" normalizeH="0" baseline="0" smtClean="0">
                          <a:ln>
                            <a:noFill/>
                          </a:ln>
                          <a:solidFill>
                            <a:schemeClr val="tx1"/>
                          </a:solidFill>
                          <a:effectLst/>
                          <a:latin typeface="Arial" charset="0"/>
                          <a:ea typeface="宋体" pitchFamily="2" charset="-122"/>
                        </a:rPr>
                        <a:t>取指</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800" b="1" i="0" u="none" strike="noStrike" cap="none" normalizeH="0" baseline="0" smtClean="0">
                          <a:ln>
                            <a:noFill/>
                          </a:ln>
                          <a:solidFill>
                            <a:srgbClr val="008000"/>
                          </a:solidFill>
                          <a:effectLst/>
                          <a:latin typeface="Arial" charset="0"/>
                          <a:ea typeface="宋体" pitchFamily="2" charset="-122"/>
                        </a:rPr>
                        <a:t>取指</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800" b="1" i="0" u="none" strike="noStrike" cap="none" normalizeH="0" baseline="0" smtClean="0">
                          <a:ln>
                            <a:noFill/>
                          </a:ln>
                          <a:solidFill>
                            <a:schemeClr val="tx1"/>
                          </a:solidFill>
                          <a:effectLst/>
                          <a:latin typeface="Arial" charset="0"/>
                          <a:ea typeface="宋体" pitchFamily="2" charset="-122"/>
                        </a:rPr>
                        <a:t>取指</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800" b="1" i="0" u="none" strike="noStrike" cap="none" normalizeH="0" baseline="0" smtClean="0">
                          <a:ln>
                            <a:noFill/>
                          </a:ln>
                          <a:solidFill>
                            <a:srgbClr val="FF0000"/>
                          </a:solidFill>
                          <a:effectLst/>
                          <a:latin typeface="Arial" charset="0"/>
                          <a:ea typeface="宋体" pitchFamily="2" charset="-122"/>
                        </a:rPr>
                        <a:t>取数</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800" b="1" i="0" u="none" strike="noStrike" cap="none" normalizeH="0" baseline="0" smtClean="0">
                          <a:ln>
                            <a:noFill/>
                          </a:ln>
                          <a:solidFill>
                            <a:schemeClr val="tx1"/>
                          </a:solidFill>
                          <a:effectLst/>
                          <a:latin typeface="Arial" charset="0"/>
                          <a:ea typeface="宋体" pitchFamily="2" charset="-122"/>
                        </a:rPr>
                        <a:t>取指</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1" i="0" u="none" strike="noStrike" cap="none" normalizeH="0" baseline="0" smtClean="0">
                          <a:ln>
                            <a:noFill/>
                          </a:ln>
                          <a:solidFill>
                            <a:schemeClr val="tx1"/>
                          </a:solidFill>
                          <a:effectLst/>
                          <a:latin typeface="宋体"/>
                          <a:ea typeface="宋体" pitchFamily="2" charset="-122"/>
                        </a:rPr>
                        <a:t>……</a:t>
                      </a:r>
                      <a:endParaRPr kumimoji="0" lang="en-US" altLang="zh-CN" sz="2800" b="1" i="0" u="none" strike="noStrike" cap="none" normalizeH="0" baseline="0" smtClean="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r>
            </a:tbl>
          </a:graphicData>
        </a:graphic>
      </p:graphicFrame>
      <p:graphicFrame>
        <p:nvGraphicFramePr>
          <p:cNvPr id="715831" name="Group 55"/>
          <p:cNvGraphicFramePr>
            <a:graphicFrameLocks noGrp="1"/>
          </p:cNvGraphicFramePr>
          <p:nvPr/>
        </p:nvGraphicFramePr>
        <p:xfrm>
          <a:off x="1187450" y="3284538"/>
          <a:ext cx="6840538" cy="576263"/>
        </p:xfrm>
        <a:graphic>
          <a:graphicData uri="http://schemas.openxmlformats.org/drawingml/2006/table">
            <a:tbl>
              <a:tblPr/>
              <a:tblGrid>
                <a:gridCol w="977900"/>
                <a:gridCol w="976313"/>
                <a:gridCol w="977900"/>
                <a:gridCol w="976312"/>
                <a:gridCol w="977900"/>
                <a:gridCol w="976313"/>
                <a:gridCol w="977900"/>
              </a:tblGrid>
              <a:tr h="57626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800" b="1" i="0" u="none" strike="noStrike" cap="none" normalizeH="0" baseline="0" smtClean="0">
                          <a:ln>
                            <a:noFill/>
                          </a:ln>
                          <a:solidFill>
                            <a:srgbClr val="0000FF"/>
                          </a:solidFill>
                          <a:effectLst/>
                          <a:latin typeface="Arial" charset="0"/>
                          <a:ea typeface="宋体" pitchFamily="2" charset="-122"/>
                        </a:rPr>
                        <a:t>等待</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800" b="1" i="0" u="none" strike="noStrike" cap="none" normalizeH="0" baseline="0" smtClean="0">
                          <a:ln>
                            <a:noFill/>
                          </a:ln>
                          <a:solidFill>
                            <a:schemeClr val="tx1"/>
                          </a:solidFill>
                          <a:effectLst/>
                          <a:latin typeface="Arial" charset="0"/>
                          <a:ea typeface="宋体" pitchFamily="2" charset="-122"/>
                        </a:rPr>
                        <a:t>执行</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800" b="1" i="0" u="none" strike="noStrike" cap="none" normalizeH="0" baseline="0" smtClean="0">
                          <a:ln>
                            <a:noFill/>
                          </a:ln>
                          <a:solidFill>
                            <a:schemeClr val="tx1"/>
                          </a:solidFill>
                          <a:effectLst/>
                          <a:latin typeface="Arial" charset="0"/>
                          <a:ea typeface="宋体" pitchFamily="2" charset="-122"/>
                        </a:rPr>
                        <a:t>执行</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800" b="1" i="0" u="none" strike="noStrike" cap="none" normalizeH="0" baseline="0" smtClean="0">
                          <a:ln>
                            <a:noFill/>
                          </a:ln>
                          <a:solidFill>
                            <a:srgbClr val="008000"/>
                          </a:solidFill>
                          <a:effectLst/>
                          <a:latin typeface="Arial" charset="0"/>
                          <a:ea typeface="宋体" pitchFamily="2" charset="-122"/>
                        </a:rPr>
                        <a:t>执行</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800" b="1" i="0" u="none" strike="noStrike" cap="none" normalizeH="0" baseline="0" smtClean="0">
                          <a:ln>
                            <a:noFill/>
                          </a:ln>
                          <a:solidFill>
                            <a:srgbClr val="0000FF"/>
                          </a:solidFill>
                          <a:effectLst/>
                          <a:latin typeface="Arial" charset="0"/>
                          <a:ea typeface="宋体" pitchFamily="2" charset="-122"/>
                        </a:rPr>
                        <a:t>等待</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800" b="1" i="0" u="none" strike="noStrike" cap="none" normalizeH="0" baseline="0" smtClean="0">
                          <a:ln>
                            <a:noFill/>
                          </a:ln>
                          <a:solidFill>
                            <a:srgbClr val="008000"/>
                          </a:solidFill>
                          <a:effectLst/>
                          <a:latin typeface="Arial" charset="0"/>
                          <a:ea typeface="宋体" pitchFamily="2" charset="-122"/>
                        </a:rPr>
                        <a:t>执行</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1" i="0" u="none" strike="noStrike" cap="none" normalizeH="0" baseline="0" smtClean="0">
                          <a:ln>
                            <a:noFill/>
                          </a:ln>
                          <a:solidFill>
                            <a:schemeClr val="tx1"/>
                          </a:solidFill>
                          <a:effectLst/>
                          <a:latin typeface="宋体"/>
                          <a:ea typeface="宋体" pitchFamily="2" charset="-122"/>
                        </a:rPr>
                        <a:t>……</a:t>
                      </a:r>
                      <a:endParaRPr kumimoji="0" lang="en-US" altLang="zh-CN" sz="2800" b="1" i="0" u="none" strike="noStrike" cap="none" normalizeH="0" baseline="0" smtClean="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r>
            </a:tbl>
          </a:graphicData>
        </a:graphic>
      </p:graphicFrame>
      <p:sp>
        <p:nvSpPr>
          <p:cNvPr id="715849" name="Line 73"/>
          <p:cNvSpPr>
            <a:spLocks noChangeShapeType="1"/>
          </p:cNvSpPr>
          <p:nvPr/>
        </p:nvSpPr>
        <p:spPr bwMode="auto">
          <a:xfrm>
            <a:off x="1692275" y="2636838"/>
            <a:ext cx="935038" cy="647700"/>
          </a:xfrm>
          <a:prstGeom prst="line">
            <a:avLst/>
          </a:prstGeom>
          <a:noFill/>
          <a:ln w="38100">
            <a:solidFill>
              <a:srgbClr val="FF6600"/>
            </a:solidFill>
            <a:round/>
            <a:headEnd/>
            <a:tailEnd type="triangle" w="med" len="lg"/>
          </a:ln>
          <a:effectLst/>
        </p:spPr>
        <p:txBody>
          <a:bodyPr wrap="none" anchor="ctr"/>
          <a:lstStyle/>
          <a:p>
            <a:endParaRPr lang="zh-CN" altLang="en-US"/>
          </a:p>
        </p:txBody>
      </p:sp>
      <p:sp>
        <p:nvSpPr>
          <p:cNvPr id="715850" name="Line 74"/>
          <p:cNvSpPr>
            <a:spLocks noChangeShapeType="1"/>
          </p:cNvSpPr>
          <p:nvPr/>
        </p:nvSpPr>
        <p:spPr bwMode="auto">
          <a:xfrm>
            <a:off x="2700338" y="2636838"/>
            <a:ext cx="935037" cy="647700"/>
          </a:xfrm>
          <a:prstGeom prst="line">
            <a:avLst/>
          </a:prstGeom>
          <a:noFill/>
          <a:ln w="38100">
            <a:solidFill>
              <a:srgbClr val="FF6600"/>
            </a:solidFill>
            <a:round/>
            <a:headEnd/>
            <a:tailEnd type="triangle" w="med" len="lg"/>
          </a:ln>
          <a:effectLst/>
        </p:spPr>
        <p:txBody>
          <a:bodyPr wrap="none" anchor="ctr"/>
          <a:lstStyle/>
          <a:p>
            <a:endParaRPr lang="zh-CN" altLang="en-US"/>
          </a:p>
        </p:txBody>
      </p:sp>
      <p:sp>
        <p:nvSpPr>
          <p:cNvPr id="715851" name="Line 75"/>
          <p:cNvSpPr>
            <a:spLocks noChangeShapeType="1"/>
          </p:cNvSpPr>
          <p:nvPr/>
        </p:nvSpPr>
        <p:spPr bwMode="auto">
          <a:xfrm>
            <a:off x="3635375" y="2636838"/>
            <a:ext cx="935038" cy="647700"/>
          </a:xfrm>
          <a:prstGeom prst="line">
            <a:avLst/>
          </a:prstGeom>
          <a:noFill/>
          <a:ln w="38100">
            <a:solidFill>
              <a:srgbClr val="FF6600"/>
            </a:solidFill>
            <a:round/>
            <a:headEnd/>
            <a:tailEnd type="triangle" w="med" len="lg"/>
          </a:ln>
          <a:effectLst/>
        </p:spPr>
        <p:txBody>
          <a:bodyPr wrap="none" anchor="ctr"/>
          <a:lstStyle/>
          <a:p>
            <a:endParaRPr lang="zh-CN" altLang="en-US"/>
          </a:p>
        </p:txBody>
      </p:sp>
      <p:sp>
        <p:nvSpPr>
          <p:cNvPr id="715852" name="Line 76"/>
          <p:cNvSpPr>
            <a:spLocks noChangeShapeType="1"/>
          </p:cNvSpPr>
          <p:nvPr/>
        </p:nvSpPr>
        <p:spPr bwMode="auto">
          <a:xfrm>
            <a:off x="4572000" y="2636838"/>
            <a:ext cx="2808288" cy="576262"/>
          </a:xfrm>
          <a:prstGeom prst="line">
            <a:avLst/>
          </a:prstGeom>
          <a:noFill/>
          <a:ln w="38100">
            <a:solidFill>
              <a:srgbClr val="FF6600"/>
            </a:solidFill>
            <a:round/>
            <a:headEnd/>
            <a:tailEnd type="triangle" w="med" len="lg"/>
          </a:ln>
          <a:effectLst/>
        </p:spPr>
        <p:txBody>
          <a:bodyPr wrap="none" anchor="ctr"/>
          <a:lstStyle/>
          <a:p>
            <a:endParaRPr lang="zh-CN" altLang="en-US"/>
          </a:p>
        </p:txBody>
      </p:sp>
      <p:sp>
        <p:nvSpPr>
          <p:cNvPr id="715853" name="Line 77"/>
          <p:cNvSpPr>
            <a:spLocks noChangeShapeType="1"/>
          </p:cNvSpPr>
          <p:nvPr/>
        </p:nvSpPr>
        <p:spPr bwMode="auto">
          <a:xfrm>
            <a:off x="5580063" y="2636838"/>
            <a:ext cx="935037" cy="647700"/>
          </a:xfrm>
          <a:prstGeom prst="line">
            <a:avLst/>
          </a:prstGeom>
          <a:noFill/>
          <a:ln w="38100">
            <a:solidFill>
              <a:srgbClr val="008000"/>
            </a:solidFill>
            <a:round/>
            <a:headEnd/>
            <a:tailEnd type="triangle" w="med" len="lg"/>
          </a:ln>
          <a:effectLst/>
        </p:spPr>
        <p:txBody>
          <a:bodyPr wrap="none" anchor="ctr"/>
          <a:lstStyle/>
          <a:p>
            <a:endParaRPr lang="zh-CN" altLang="en-US"/>
          </a:p>
        </p:txBody>
      </p:sp>
      <p:sp>
        <p:nvSpPr>
          <p:cNvPr id="715855" name="Line 79"/>
          <p:cNvSpPr>
            <a:spLocks noChangeShapeType="1"/>
          </p:cNvSpPr>
          <p:nvPr/>
        </p:nvSpPr>
        <p:spPr bwMode="auto">
          <a:xfrm flipV="1">
            <a:off x="4932363" y="2565400"/>
            <a:ext cx="503237" cy="719138"/>
          </a:xfrm>
          <a:prstGeom prst="line">
            <a:avLst/>
          </a:prstGeom>
          <a:noFill/>
          <a:ln w="38100">
            <a:solidFill>
              <a:srgbClr val="0000FF"/>
            </a:solidFill>
            <a:round/>
            <a:headEnd/>
            <a:tailEnd type="triangle" w="med" len="lg"/>
          </a:ln>
          <a:effectLst/>
        </p:spPr>
        <p:txBody>
          <a:bodyPr wrap="none" anchor="ctr"/>
          <a:lstStyle/>
          <a:p>
            <a:endParaRPr lang="zh-CN" altLang="en-US"/>
          </a:p>
        </p:txBody>
      </p:sp>
      <p:sp>
        <p:nvSpPr>
          <p:cNvPr id="715856" name="Text Box 80"/>
          <p:cNvSpPr txBox="1">
            <a:spLocks noChangeArrowheads="1"/>
          </p:cNvSpPr>
          <p:nvPr/>
        </p:nvSpPr>
        <p:spPr bwMode="auto">
          <a:xfrm>
            <a:off x="215900" y="2133600"/>
            <a:ext cx="971550" cy="519113"/>
          </a:xfrm>
          <a:prstGeom prst="rect">
            <a:avLst/>
          </a:prstGeom>
          <a:noFill/>
          <a:ln w="28575" algn="ctr">
            <a:noFill/>
            <a:miter lim="800000"/>
            <a:headEnd/>
            <a:tailEnd type="none" w="med" len="lg"/>
          </a:ln>
          <a:effectLst/>
        </p:spPr>
        <p:txBody>
          <a:bodyPr>
            <a:spAutoFit/>
          </a:bodyPr>
          <a:lstStyle/>
          <a:p>
            <a:pPr>
              <a:spcBef>
                <a:spcPct val="50000"/>
              </a:spcBef>
            </a:pPr>
            <a:r>
              <a:rPr lang="en-US" altLang="zh-CN" sz="2800" b="1"/>
              <a:t>BIU</a:t>
            </a:r>
          </a:p>
        </p:txBody>
      </p:sp>
      <p:sp>
        <p:nvSpPr>
          <p:cNvPr id="715857" name="Text Box 81"/>
          <p:cNvSpPr txBox="1">
            <a:spLocks noChangeArrowheads="1"/>
          </p:cNvSpPr>
          <p:nvPr/>
        </p:nvSpPr>
        <p:spPr bwMode="auto">
          <a:xfrm>
            <a:off x="250825" y="3284538"/>
            <a:ext cx="971550" cy="519112"/>
          </a:xfrm>
          <a:prstGeom prst="rect">
            <a:avLst/>
          </a:prstGeom>
          <a:noFill/>
          <a:ln w="28575" algn="ctr">
            <a:noFill/>
            <a:miter lim="800000"/>
            <a:headEnd/>
            <a:tailEnd type="none" w="med" len="lg"/>
          </a:ln>
          <a:effectLst/>
        </p:spPr>
        <p:txBody>
          <a:bodyPr>
            <a:spAutoFit/>
          </a:bodyPr>
          <a:lstStyle/>
          <a:p>
            <a:pPr>
              <a:spcBef>
                <a:spcPct val="50000"/>
              </a:spcBef>
            </a:pPr>
            <a:r>
              <a:rPr lang="en-US" altLang="zh-CN" sz="2800" b="1"/>
              <a:t>EU</a:t>
            </a:r>
          </a:p>
        </p:txBody>
      </p:sp>
      <p:sp>
        <p:nvSpPr>
          <p:cNvPr id="715858" name="Line 82"/>
          <p:cNvSpPr>
            <a:spLocks noChangeShapeType="1"/>
          </p:cNvSpPr>
          <p:nvPr/>
        </p:nvSpPr>
        <p:spPr bwMode="auto">
          <a:xfrm>
            <a:off x="4356100" y="4221163"/>
            <a:ext cx="3384550" cy="0"/>
          </a:xfrm>
          <a:prstGeom prst="line">
            <a:avLst/>
          </a:prstGeom>
          <a:noFill/>
          <a:ln w="28575">
            <a:solidFill>
              <a:schemeClr val="tx1"/>
            </a:solidFill>
            <a:round/>
            <a:headEnd/>
            <a:tailEnd type="arrow" w="med" len="med"/>
          </a:ln>
          <a:effectLst/>
        </p:spPr>
        <p:txBody>
          <a:bodyPr wrap="none" anchor="ctr"/>
          <a:lstStyle/>
          <a:p>
            <a:endParaRPr lang="zh-CN" altLang="en-US"/>
          </a:p>
        </p:txBody>
      </p:sp>
      <p:sp>
        <p:nvSpPr>
          <p:cNvPr id="715859" name="Text Box 83"/>
          <p:cNvSpPr txBox="1">
            <a:spLocks noChangeArrowheads="1"/>
          </p:cNvSpPr>
          <p:nvPr/>
        </p:nvSpPr>
        <p:spPr bwMode="auto">
          <a:xfrm>
            <a:off x="7667625" y="3933825"/>
            <a:ext cx="1079500" cy="519113"/>
          </a:xfrm>
          <a:prstGeom prst="rect">
            <a:avLst/>
          </a:prstGeom>
          <a:noFill/>
          <a:ln w="28575" algn="ctr">
            <a:noFill/>
            <a:miter lim="800000"/>
            <a:headEnd/>
            <a:tailEnd type="none" w="med" len="lg"/>
          </a:ln>
          <a:effectLst/>
        </p:spPr>
        <p:txBody>
          <a:bodyPr>
            <a:spAutoFit/>
          </a:bodyPr>
          <a:lstStyle/>
          <a:p>
            <a:pPr>
              <a:spcBef>
                <a:spcPct val="50000"/>
              </a:spcBef>
            </a:pPr>
            <a:r>
              <a:rPr lang="zh-CN" altLang="en-US" sz="2800" b="1"/>
              <a:t>时间</a:t>
            </a:r>
          </a:p>
        </p:txBody>
      </p:sp>
      <p:sp>
        <p:nvSpPr>
          <p:cNvPr id="715860" name="Text Box 84"/>
          <p:cNvSpPr txBox="1">
            <a:spLocks noChangeArrowheads="1"/>
          </p:cNvSpPr>
          <p:nvPr/>
        </p:nvSpPr>
        <p:spPr bwMode="auto">
          <a:xfrm>
            <a:off x="827088" y="4241800"/>
            <a:ext cx="3024187" cy="2282825"/>
          </a:xfrm>
          <a:prstGeom prst="rect">
            <a:avLst/>
          </a:prstGeom>
          <a:noFill/>
          <a:ln w="28575" algn="ctr">
            <a:noFill/>
            <a:miter lim="800000"/>
            <a:headEnd/>
            <a:tailEnd type="none" w="med" len="lg"/>
          </a:ln>
          <a:effectLst/>
        </p:spPr>
        <p:txBody>
          <a:bodyPr>
            <a:spAutoFit/>
          </a:bodyPr>
          <a:lstStyle/>
          <a:p>
            <a:pPr algn="l"/>
            <a:r>
              <a:rPr lang="en-US" altLang="zh-CN" sz="2400" b="1">
                <a:latin typeface="宋体" pitchFamily="2" charset="-122"/>
              </a:rPr>
              <a:t>……</a:t>
            </a:r>
          </a:p>
          <a:p>
            <a:pPr algn="l"/>
            <a:r>
              <a:rPr lang="en-US" altLang="zh-CN" sz="2400" b="1">
                <a:latin typeface="Times New Roman" pitchFamily="18" charset="0"/>
              </a:rPr>
              <a:t>MOV  AL ,  10</a:t>
            </a:r>
          </a:p>
          <a:p>
            <a:pPr algn="l"/>
            <a:r>
              <a:rPr lang="en-US" altLang="zh-CN" sz="2400" b="1">
                <a:latin typeface="Times New Roman" pitchFamily="18" charset="0"/>
              </a:rPr>
              <a:t>ADD   AL ,  20</a:t>
            </a:r>
          </a:p>
          <a:p>
            <a:pPr algn="l"/>
            <a:r>
              <a:rPr lang="en-US" altLang="zh-CN" sz="2400" b="1">
                <a:solidFill>
                  <a:srgbClr val="008000"/>
                </a:solidFill>
                <a:latin typeface="Times New Roman" pitchFamily="18" charset="0"/>
              </a:rPr>
              <a:t>ADD   AL ,  </a:t>
            </a:r>
            <a:r>
              <a:rPr lang="en-US" altLang="zh-CN" sz="2400" b="1">
                <a:solidFill>
                  <a:srgbClr val="008000"/>
                </a:solidFill>
                <a:latin typeface="宋体" pitchFamily="2" charset="-122"/>
              </a:rPr>
              <a:t>[</a:t>
            </a:r>
            <a:r>
              <a:rPr lang="en-US" altLang="zh-CN" sz="2400" b="1">
                <a:solidFill>
                  <a:srgbClr val="FF0000"/>
                </a:solidFill>
                <a:latin typeface="Times New Roman" pitchFamily="18" charset="0"/>
              </a:rPr>
              <a:t>SI</a:t>
            </a:r>
            <a:r>
              <a:rPr lang="en-US" altLang="zh-CN" sz="2400" b="1">
                <a:solidFill>
                  <a:srgbClr val="008000"/>
                </a:solidFill>
                <a:latin typeface="宋体" pitchFamily="2" charset="-122"/>
              </a:rPr>
              <a:t>]</a:t>
            </a:r>
            <a:endParaRPr lang="en-US" altLang="zh-CN" sz="2400" b="1">
              <a:solidFill>
                <a:srgbClr val="008000"/>
              </a:solidFill>
              <a:latin typeface="Times New Roman" pitchFamily="18" charset="0"/>
            </a:endParaRPr>
          </a:p>
          <a:p>
            <a:pPr algn="l"/>
            <a:r>
              <a:rPr lang="en-US" altLang="zh-CN" sz="2400" b="1">
                <a:latin typeface="Times New Roman" pitchFamily="18" charset="0"/>
              </a:rPr>
              <a:t>NOP</a:t>
            </a:r>
          </a:p>
          <a:p>
            <a:pPr algn="l"/>
            <a:r>
              <a:rPr lang="en-US" altLang="zh-CN" sz="2400" b="1">
                <a:latin typeface="宋体" pitchFamily="2" charset="-122"/>
              </a:rPr>
              <a:t>……</a:t>
            </a:r>
          </a:p>
        </p:txBody>
      </p:sp>
      <p:sp>
        <p:nvSpPr>
          <p:cNvPr id="715861" name="Text Box 85"/>
          <p:cNvSpPr txBox="1">
            <a:spLocks noChangeArrowheads="1"/>
          </p:cNvSpPr>
          <p:nvPr/>
        </p:nvSpPr>
        <p:spPr bwMode="auto">
          <a:xfrm>
            <a:off x="5114524" y="4902756"/>
            <a:ext cx="3168650" cy="1373188"/>
          </a:xfrm>
          <a:prstGeom prst="rect">
            <a:avLst/>
          </a:prstGeom>
          <a:noFill/>
          <a:ln w="28575" algn="ctr">
            <a:noFill/>
            <a:miter lim="800000"/>
            <a:headEnd/>
            <a:tailEnd type="none" w="med" len="lg"/>
          </a:ln>
          <a:effectLst/>
        </p:spPr>
        <p:txBody>
          <a:bodyPr>
            <a:spAutoFit/>
          </a:bodyPr>
          <a:lstStyle/>
          <a:p>
            <a:pPr algn="l"/>
            <a:r>
              <a:rPr lang="zh-CN" altLang="en-US" sz="2800" b="1" dirty="0"/>
              <a:t>转移</a:t>
            </a:r>
          </a:p>
          <a:p>
            <a:pPr algn="l"/>
            <a:r>
              <a:rPr lang="zh-CN" altLang="en-US" sz="2800" b="1" dirty="0" smtClean="0"/>
              <a:t>调用       </a:t>
            </a:r>
            <a:r>
              <a:rPr lang="zh-CN" altLang="en-US" sz="2800" b="1" dirty="0"/>
              <a:t>队列清空</a:t>
            </a:r>
          </a:p>
          <a:p>
            <a:pPr algn="l"/>
            <a:r>
              <a:rPr lang="zh-CN" altLang="en-US" sz="2800" b="1" dirty="0"/>
              <a:t>返回</a:t>
            </a:r>
          </a:p>
        </p:txBody>
      </p:sp>
      <p:sp>
        <p:nvSpPr>
          <p:cNvPr id="715862" name="AutoShape 86"/>
          <p:cNvSpPr>
            <a:spLocks/>
          </p:cNvSpPr>
          <p:nvPr/>
        </p:nvSpPr>
        <p:spPr bwMode="auto">
          <a:xfrm flipH="1">
            <a:off x="5952200" y="4979872"/>
            <a:ext cx="215900" cy="1223962"/>
          </a:xfrm>
          <a:prstGeom prst="leftBrace">
            <a:avLst>
              <a:gd name="adj1" fmla="val 47243"/>
              <a:gd name="adj2" fmla="val 50000"/>
            </a:avLst>
          </a:prstGeom>
          <a:noFill/>
          <a:ln w="28575">
            <a:solidFill>
              <a:schemeClr val="tx1"/>
            </a:solidFill>
            <a:round/>
            <a:headEnd/>
            <a:tailEnd/>
          </a:ln>
          <a:effectLst/>
        </p:spPr>
        <p:txBody>
          <a:bodyPr wrap="none" anchor="ctr"/>
          <a:lstStyle/>
          <a:p>
            <a:endParaRPr lang="zh-CN" altLang="en-US"/>
          </a:p>
        </p:txBody>
      </p:sp>
      <p:sp>
        <p:nvSpPr>
          <p:cNvPr id="715863" name="Line 87"/>
          <p:cNvSpPr>
            <a:spLocks noChangeShapeType="1"/>
          </p:cNvSpPr>
          <p:nvPr/>
        </p:nvSpPr>
        <p:spPr bwMode="auto">
          <a:xfrm>
            <a:off x="6227763" y="5583238"/>
            <a:ext cx="360362" cy="0"/>
          </a:xfrm>
          <a:prstGeom prst="line">
            <a:avLst/>
          </a:prstGeom>
          <a:noFill/>
          <a:ln w="28575">
            <a:solidFill>
              <a:schemeClr val="tx1"/>
            </a:solidFill>
            <a:round/>
            <a:headEnd/>
            <a:tailEnd type="triangle" w="med" len="lg"/>
          </a:ln>
          <a:effectLst/>
        </p:spPr>
        <p:txBody>
          <a:bodyPr wrap="none"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2"/>
          <p:cNvSpPr>
            <a:spLocks noGrp="1"/>
          </p:cNvSpPr>
          <p:nvPr>
            <p:ph idx="1"/>
          </p:nvPr>
        </p:nvSpPr>
        <p:spPr>
          <a:xfrm>
            <a:off x="179390" y="1252139"/>
            <a:ext cx="8812210" cy="5493062"/>
          </a:xfrm>
        </p:spPr>
        <p:txBody>
          <a:bodyPr/>
          <a:lstStyle/>
          <a:p>
            <a:pPr marL="360363" indent="-365125">
              <a:buClr>
                <a:srgbClr val="FF6600"/>
              </a:buClr>
              <a:buSzPct val="100000"/>
              <a:buFont typeface="+mj-ea"/>
              <a:buAutoNum type="circleNumDbPlain"/>
            </a:pPr>
            <a:r>
              <a:rPr lang="zh-CN" altLang="en-US" sz="2400" dirty="0" smtClean="0">
                <a:solidFill>
                  <a:srgbClr val="008000"/>
                </a:solidFill>
                <a:cs typeface="Arial" panose="020B0604020202020204" pitchFamily="34" charset="0"/>
              </a:rPr>
              <a:t>取指单元</a:t>
            </a:r>
            <a:r>
              <a:rPr lang="zh-CN" altLang="en-US" sz="2400" dirty="0" smtClean="0">
                <a:cs typeface="Arial" panose="020B0604020202020204" pitchFamily="34" charset="0"/>
              </a:rPr>
              <a:t>预取指令到指令队列，以保持稳定的指令储备给译码单元；</a:t>
            </a:r>
            <a:endParaRPr lang="en-US" altLang="zh-CN" sz="2400" dirty="0" smtClean="0">
              <a:cs typeface="Arial" panose="020B0604020202020204" pitchFamily="34" charset="0"/>
            </a:endParaRPr>
          </a:p>
          <a:p>
            <a:pPr marL="360363" indent="-365125">
              <a:buClr>
                <a:srgbClr val="FF6600"/>
              </a:buClr>
              <a:buSzPct val="100000"/>
              <a:buFont typeface="+mj-ea"/>
              <a:buAutoNum type="circleNumDbPlain"/>
            </a:pPr>
            <a:r>
              <a:rPr lang="en-US" altLang="zh-CN" sz="2400" dirty="0" smtClean="0">
                <a:cs typeface="Arial" panose="020B0604020202020204" pitchFamily="34" charset="0"/>
              </a:rPr>
              <a:t>4</a:t>
            </a:r>
            <a:r>
              <a:rPr lang="zh-CN" altLang="en-US" sz="2400" dirty="0" smtClean="0">
                <a:cs typeface="Arial" panose="020B0604020202020204" pitchFamily="34" charset="0"/>
              </a:rPr>
              <a:t>倍宽度的</a:t>
            </a:r>
            <a:r>
              <a:rPr lang="zh-CN" altLang="en-US" sz="2400" dirty="0" smtClean="0">
                <a:solidFill>
                  <a:srgbClr val="008000"/>
                </a:solidFill>
                <a:cs typeface="Arial" panose="020B0604020202020204" pitchFamily="34" charset="0"/>
              </a:rPr>
              <a:t>译码单元</a:t>
            </a:r>
            <a:r>
              <a:rPr lang="zh-CN" altLang="en-US" sz="2400" dirty="0" smtClean="0">
                <a:cs typeface="Arial" panose="020B0604020202020204" pitchFamily="34" charset="0"/>
              </a:rPr>
              <a:t>每时钟周期能译码</a:t>
            </a:r>
            <a:r>
              <a:rPr lang="en-US" altLang="zh-CN" sz="2400" dirty="0" smtClean="0">
                <a:cs typeface="Arial" panose="020B0604020202020204" pitchFamily="34" charset="0"/>
              </a:rPr>
              <a:t>4</a:t>
            </a:r>
            <a:r>
              <a:rPr lang="zh-CN" altLang="en-US" sz="2400" dirty="0" smtClean="0">
                <a:cs typeface="Arial" panose="020B0604020202020204" pitchFamily="34" charset="0"/>
              </a:rPr>
              <a:t>条指令或利用</a:t>
            </a:r>
            <a:r>
              <a:rPr lang="zh-CN" altLang="en-US" sz="2400" dirty="0" smtClean="0">
                <a:solidFill>
                  <a:srgbClr val="C00000"/>
                </a:solidFill>
                <a:cs typeface="Arial" panose="020B0604020202020204" pitchFamily="34" charset="0"/>
              </a:rPr>
              <a:t>宏融合</a:t>
            </a:r>
            <a:r>
              <a:rPr lang="zh-CN" altLang="en-US" sz="2400" dirty="0" smtClean="0">
                <a:cs typeface="Arial" panose="020B0604020202020204" pitchFamily="34" charset="0"/>
              </a:rPr>
              <a:t>译码</a:t>
            </a:r>
            <a:r>
              <a:rPr lang="en-US" altLang="zh-CN" sz="2400" dirty="0" smtClean="0">
                <a:cs typeface="Arial" panose="020B0604020202020204" pitchFamily="34" charset="0"/>
              </a:rPr>
              <a:t>5</a:t>
            </a:r>
            <a:r>
              <a:rPr lang="zh-CN" altLang="en-US" sz="2400" dirty="0" smtClean="0">
                <a:cs typeface="Arial" panose="020B0604020202020204" pitchFamily="34" charset="0"/>
              </a:rPr>
              <a:t>条指令；</a:t>
            </a:r>
            <a:endParaRPr lang="en-US" altLang="zh-CN" sz="2400" dirty="0" smtClean="0">
              <a:cs typeface="Arial" panose="020B0604020202020204" pitchFamily="34" charset="0"/>
            </a:endParaRPr>
          </a:p>
          <a:p>
            <a:pPr marL="360363" indent="-365125">
              <a:buClr>
                <a:srgbClr val="FF6600"/>
              </a:buClr>
              <a:buSzPct val="100000"/>
              <a:buFont typeface="+mj-ea"/>
              <a:buAutoNum type="circleNumDbPlain"/>
            </a:pPr>
            <a:r>
              <a:rPr lang="zh-CN" altLang="en-US" sz="2400" dirty="0" smtClean="0">
                <a:solidFill>
                  <a:srgbClr val="C00000"/>
                </a:solidFill>
                <a:cs typeface="Arial" panose="020B0604020202020204" pitchFamily="34" charset="0"/>
              </a:rPr>
              <a:t>宏融合</a:t>
            </a:r>
            <a:r>
              <a:rPr lang="zh-CN" altLang="en-US" sz="2400" dirty="0" smtClean="0">
                <a:cs typeface="Arial" panose="020B0604020202020204" pitchFamily="34" charset="0"/>
              </a:rPr>
              <a:t>将常规的两指令序列融合为一个译码指令（微操作）以增加译码吞吐量；</a:t>
            </a:r>
            <a:endParaRPr lang="en-US" altLang="zh-CN" sz="2400" dirty="0" smtClean="0">
              <a:cs typeface="Arial" panose="020B0604020202020204" pitchFamily="34" charset="0"/>
            </a:endParaRPr>
          </a:p>
          <a:p>
            <a:pPr marL="360363" indent="-365125">
              <a:buClr>
                <a:srgbClr val="FF6600"/>
              </a:buClr>
              <a:buSzPct val="100000"/>
              <a:buFont typeface="+mj-ea"/>
              <a:buAutoNum type="circleNumDbPlain"/>
            </a:pPr>
            <a:r>
              <a:rPr lang="zh-CN" altLang="en-US" sz="2400" dirty="0" smtClean="0">
                <a:solidFill>
                  <a:srgbClr val="FF0066"/>
                </a:solidFill>
                <a:cs typeface="Arial" panose="020B0604020202020204" pitchFamily="34" charset="0"/>
              </a:rPr>
              <a:t>微融合</a:t>
            </a:r>
            <a:r>
              <a:rPr lang="zh-CN" altLang="en-US" sz="2400" dirty="0" smtClean="0">
                <a:cs typeface="Arial" panose="020B0604020202020204" pitchFamily="34" charset="0"/>
              </a:rPr>
              <a:t>将常规序列的两微操作融合为一个微操作，以提高退出吞吐量；</a:t>
            </a:r>
            <a:endParaRPr lang="en-US" altLang="zh-CN" sz="2400" dirty="0" smtClean="0">
              <a:cs typeface="Arial" panose="020B0604020202020204" pitchFamily="34" charset="0"/>
            </a:endParaRPr>
          </a:p>
          <a:p>
            <a:pPr marL="360363" indent="-365125">
              <a:buClr>
                <a:srgbClr val="FF6600"/>
              </a:buClr>
              <a:buSzPct val="100000"/>
              <a:buFont typeface="+mj-ea"/>
              <a:buAutoNum type="circleNumDbPlain"/>
            </a:pPr>
            <a:r>
              <a:rPr lang="zh-CN" altLang="en-US" sz="2400" dirty="0" smtClean="0">
                <a:cs typeface="Arial" panose="020B0604020202020204" pitchFamily="34" charset="0"/>
              </a:rPr>
              <a:t>指令队列提供</a:t>
            </a:r>
            <a:r>
              <a:rPr lang="zh-CN" altLang="en-US" sz="2400" dirty="0" smtClean="0">
                <a:solidFill>
                  <a:srgbClr val="008000"/>
                </a:solidFill>
                <a:cs typeface="Arial" panose="020B0604020202020204" pitchFamily="34" charset="0"/>
              </a:rPr>
              <a:t>小循环</a:t>
            </a:r>
            <a:r>
              <a:rPr lang="zh-CN" altLang="en-US" sz="2400" dirty="0" smtClean="0">
                <a:cs typeface="Arial" panose="020B0604020202020204" pitchFamily="34" charset="0"/>
              </a:rPr>
              <a:t>的缓存，以提高效率；</a:t>
            </a:r>
            <a:endParaRPr lang="en-US" altLang="zh-CN" sz="2400" dirty="0" smtClean="0">
              <a:cs typeface="Arial" panose="020B0604020202020204" pitchFamily="34" charset="0"/>
            </a:endParaRPr>
          </a:p>
          <a:p>
            <a:pPr marL="360363" indent="-365125">
              <a:buClr>
                <a:srgbClr val="FF6600"/>
              </a:buClr>
              <a:buSzPct val="100000"/>
              <a:buFont typeface="+mj-ea"/>
              <a:buAutoNum type="circleNumDbPlain"/>
            </a:pPr>
            <a:r>
              <a:rPr lang="zh-CN" altLang="en-US" sz="2400" dirty="0" smtClean="0">
                <a:solidFill>
                  <a:srgbClr val="008000"/>
                </a:solidFill>
                <a:cs typeface="Arial" panose="020B0604020202020204" pitchFamily="34" charset="0"/>
              </a:rPr>
              <a:t>堆栈指针跟踪器</a:t>
            </a:r>
            <a:r>
              <a:rPr lang="zh-CN" altLang="en-US" sz="2400" dirty="0" smtClean="0">
                <a:cs typeface="Arial" panose="020B0604020202020204" pitchFamily="34" charset="0"/>
              </a:rPr>
              <a:t>改善执行函数</a:t>
            </a:r>
            <a:r>
              <a:rPr lang="en-US" altLang="zh-CN" sz="2400" dirty="0" smtClean="0">
                <a:cs typeface="Arial" panose="020B0604020202020204" pitchFamily="34" charset="0"/>
              </a:rPr>
              <a:t>/</a:t>
            </a:r>
            <a:r>
              <a:rPr lang="zh-CN" altLang="en-US" sz="2400" dirty="0" smtClean="0">
                <a:cs typeface="Arial" panose="020B0604020202020204" pitchFamily="34" charset="0"/>
              </a:rPr>
              <a:t>过程进入和退出的效能；</a:t>
            </a:r>
            <a:endParaRPr lang="en-US" altLang="zh-CN" sz="2400" dirty="0" smtClean="0">
              <a:cs typeface="Arial" panose="020B0604020202020204" pitchFamily="34" charset="0"/>
            </a:endParaRPr>
          </a:p>
          <a:p>
            <a:pPr marL="360363" indent="-365125">
              <a:buClr>
                <a:srgbClr val="FF6600"/>
              </a:buClr>
              <a:buSzPct val="100000"/>
              <a:buFont typeface="+mj-ea"/>
              <a:buAutoNum type="circleNumDbPlain"/>
            </a:pPr>
            <a:r>
              <a:rPr lang="zh-CN" altLang="en-US" sz="2400" dirty="0" smtClean="0">
                <a:solidFill>
                  <a:srgbClr val="008000"/>
                </a:solidFill>
                <a:cs typeface="Arial" panose="020B0604020202020204" pitchFamily="34" charset="0"/>
              </a:rPr>
              <a:t>分支预测单元</a:t>
            </a:r>
            <a:r>
              <a:rPr lang="zh-CN" altLang="en-US" sz="2400" dirty="0" smtClean="0">
                <a:cs typeface="Arial" panose="020B0604020202020204" pitchFamily="34" charset="0"/>
              </a:rPr>
              <a:t>使用专用硬件处理不同类型的分支跳转，以改进分支预测；</a:t>
            </a:r>
            <a:endParaRPr lang="en-US" altLang="zh-CN" sz="2400" dirty="0" smtClean="0">
              <a:cs typeface="Arial" panose="020B0604020202020204" pitchFamily="34" charset="0"/>
            </a:endParaRPr>
          </a:p>
          <a:p>
            <a:pPr marL="360363" indent="-365125">
              <a:buClr>
                <a:srgbClr val="FF6600"/>
              </a:buClr>
              <a:buSzPct val="100000"/>
              <a:buFont typeface="+mj-ea"/>
              <a:buAutoNum type="circleNumDbPlain"/>
            </a:pPr>
            <a:r>
              <a:rPr lang="zh-CN" altLang="en-US" sz="2400" dirty="0">
                <a:solidFill>
                  <a:srgbClr val="008000"/>
                </a:solidFill>
                <a:cs typeface="Arial" panose="020B0604020202020204" pitchFamily="34" charset="0"/>
              </a:rPr>
              <a:t>取指</a:t>
            </a:r>
            <a:r>
              <a:rPr lang="zh-CN" altLang="en-US" sz="2400" dirty="0" smtClean="0">
                <a:solidFill>
                  <a:srgbClr val="008000"/>
                </a:solidFill>
                <a:cs typeface="Arial" panose="020B0604020202020204" pitchFamily="34" charset="0"/>
              </a:rPr>
              <a:t>单元</a:t>
            </a:r>
            <a:r>
              <a:rPr lang="zh-CN" altLang="en-US" sz="2400" dirty="0" smtClean="0">
                <a:cs typeface="Arial" panose="020B0604020202020204" pitchFamily="34" charset="0"/>
              </a:rPr>
              <a:t>在</a:t>
            </a:r>
            <a:r>
              <a:rPr lang="zh-CN" altLang="en-US" sz="2400" dirty="0" smtClean="0">
                <a:solidFill>
                  <a:srgbClr val="0000FF"/>
                </a:solidFill>
                <a:cs typeface="Arial" panose="020B0604020202020204" pitchFamily="34" charset="0"/>
              </a:rPr>
              <a:t>高级分支预测</a:t>
            </a:r>
            <a:r>
              <a:rPr lang="zh-CN" altLang="en-US" sz="2400" dirty="0" smtClean="0">
                <a:cs typeface="Arial" panose="020B0604020202020204" pitchFamily="34" charset="0"/>
              </a:rPr>
              <a:t>算法指导下，获取可能尚在构建的代码中的指令用于译码。</a:t>
            </a:r>
            <a:endParaRPr lang="en-US" altLang="zh-CN" sz="2400" dirty="0" smtClean="0">
              <a:cs typeface="Arial" panose="020B0604020202020204" pitchFamily="34" charset="0"/>
            </a:endParaRPr>
          </a:p>
        </p:txBody>
      </p:sp>
      <p:sp>
        <p:nvSpPr>
          <p:cNvPr id="58371"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C002D08-C9F1-4F96-B3A5-8081E2988115}" type="slidenum">
              <a:rPr lang="zh-CN" altLang="en-US">
                <a:solidFill>
                  <a:srgbClr val="000000"/>
                </a:solidFill>
                <a:latin typeface="Arial Black" panose="020B0A04020102020204" pitchFamily="34" charset="0"/>
              </a:rPr>
              <a:pPr eaLnBrk="1" hangingPunct="1"/>
              <a:t>90</a:t>
            </a:fld>
            <a:endParaRPr lang="en-US" altLang="zh-CN">
              <a:solidFill>
                <a:srgbClr val="000000"/>
              </a:solidFill>
              <a:latin typeface="Arial Black" panose="020B0A04020102020204" pitchFamily="34" charset="0"/>
            </a:endParaRPr>
          </a:p>
        </p:txBody>
      </p:sp>
      <p:sp>
        <p:nvSpPr>
          <p:cNvPr id="7" name="Rectangle 2"/>
          <p:cNvSpPr txBox="1">
            <a:spLocks noChangeArrowheads="1"/>
          </p:cNvSpPr>
          <p:nvPr/>
        </p:nvSpPr>
        <p:spPr>
          <a:xfrm>
            <a:off x="304800" y="374650"/>
            <a:ext cx="8686800" cy="533400"/>
          </a:xfrm>
          <a:prstGeom prst="rect">
            <a:avLst/>
          </a:prstGeom>
        </p:spPr>
        <p:txBody>
          <a:bodyPr/>
          <a:lstStyle/>
          <a:p>
            <a:pPr algn="l">
              <a:defRPr/>
            </a:pPr>
            <a:r>
              <a:rPr lang="en-US" altLang="zh-CN" sz="2800" b="1" dirty="0" smtClean="0">
                <a:solidFill>
                  <a:srgbClr val="00007D"/>
                </a:solidFill>
                <a:ea typeface="黑体" pitchFamily="2" charset="-122"/>
              </a:rPr>
              <a:t>2.3.2  Core </a:t>
            </a:r>
            <a:r>
              <a:rPr lang="en-US" altLang="zh-CN" sz="2800" b="1" dirty="0">
                <a:solidFill>
                  <a:srgbClr val="00007D"/>
                </a:solidFill>
                <a:ea typeface="黑体" pitchFamily="2" charset="-122"/>
              </a:rPr>
              <a:t>i7</a:t>
            </a:r>
            <a:r>
              <a:rPr lang="zh-CN" altLang="en-US" sz="2800" b="1" dirty="0">
                <a:solidFill>
                  <a:srgbClr val="00007D"/>
                </a:solidFill>
                <a:ea typeface="黑体" pitchFamily="2" charset="-122"/>
              </a:rPr>
              <a:t>处理器微架构  </a:t>
            </a:r>
            <a:r>
              <a:rPr lang="en-US" altLang="zh-CN" sz="2400" b="1" dirty="0">
                <a:solidFill>
                  <a:srgbClr val="008000"/>
                </a:solidFill>
                <a:latin typeface="Arial"/>
                <a:ea typeface="黑体" pitchFamily="2" charset="-122"/>
              </a:rPr>
              <a:t>—— </a:t>
            </a:r>
            <a:r>
              <a:rPr lang="en-US" altLang="zh-CN" sz="2400" b="1" dirty="0" smtClean="0">
                <a:solidFill>
                  <a:srgbClr val="008000"/>
                </a:solidFill>
                <a:latin typeface="Arial"/>
                <a:ea typeface="黑体" pitchFamily="2" charset="-122"/>
              </a:rPr>
              <a:t>1. Core</a:t>
            </a:r>
            <a:r>
              <a:rPr lang="zh-CN" altLang="en-US" sz="2400" b="1" dirty="0">
                <a:solidFill>
                  <a:srgbClr val="008000"/>
                </a:solidFill>
                <a:latin typeface="Arial"/>
                <a:ea typeface="黑体" pitchFamily="2" charset="-122"/>
              </a:rPr>
              <a:t>微架构</a:t>
            </a:r>
          </a:p>
        </p:txBody>
      </p:sp>
      <p:sp>
        <p:nvSpPr>
          <p:cNvPr id="3" name="矩形 2"/>
          <p:cNvSpPr/>
          <p:nvPr/>
        </p:nvSpPr>
        <p:spPr>
          <a:xfrm>
            <a:off x="205800" y="836640"/>
            <a:ext cx="8686800" cy="461665"/>
          </a:xfrm>
          <a:prstGeom prst="rect">
            <a:avLst/>
          </a:prstGeom>
        </p:spPr>
        <p:txBody>
          <a:bodyPr wrap="square">
            <a:spAutoFit/>
          </a:bodyPr>
          <a:lstStyle/>
          <a:p>
            <a:pPr lvl="0" algn="l">
              <a:spcBef>
                <a:spcPts val="300"/>
              </a:spcBef>
              <a:buClr>
                <a:srgbClr val="00007D"/>
              </a:buClr>
              <a:buSzPct val="75000"/>
            </a:pPr>
            <a:r>
              <a:rPr lang="en-US" altLang="zh-CN" sz="2400" b="1" kern="0" dirty="0">
                <a:solidFill>
                  <a:srgbClr val="000000"/>
                </a:solidFill>
                <a:latin typeface="Times New Roman"/>
                <a:ea typeface="宋体"/>
                <a:cs typeface="Arial" panose="020B0604020202020204" pitchFamily="34" charset="0"/>
              </a:rPr>
              <a:t>Core</a:t>
            </a:r>
            <a:r>
              <a:rPr lang="zh-CN" altLang="en-US" sz="2400" b="1" kern="0" dirty="0">
                <a:solidFill>
                  <a:srgbClr val="000000"/>
                </a:solidFill>
                <a:latin typeface="Times New Roman"/>
                <a:ea typeface="宋体"/>
                <a:cs typeface="Arial" panose="020B0604020202020204" pitchFamily="34" charset="0"/>
              </a:rPr>
              <a:t>微架构的</a:t>
            </a:r>
            <a:r>
              <a:rPr lang="zh-CN" altLang="en-US" sz="2400" b="1" kern="0" dirty="0">
                <a:solidFill>
                  <a:srgbClr val="C00000"/>
                </a:solidFill>
                <a:latin typeface="Times New Roman"/>
                <a:ea typeface="宋体"/>
                <a:cs typeface="Arial" panose="020B0604020202020204" pitchFamily="34" charset="0"/>
              </a:rPr>
              <a:t>前端</a:t>
            </a:r>
            <a:r>
              <a:rPr lang="zh-CN" altLang="en-US" sz="2400" b="1" kern="0" dirty="0">
                <a:solidFill>
                  <a:srgbClr val="000000"/>
                </a:solidFill>
                <a:latin typeface="Times New Roman"/>
                <a:ea typeface="宋体"/>
                <a:cs typeface="Arial" panose="020B0604020202020204" pitchFamily="34" charset="0"/>
              </a:rPr>
              <a:t>增强了</a:t>
            </a:r>
            <a:r>
              <a:rPr lang="en-US" altLang="zh-CN" sz="2400" b="1" kern="0" dirty="0">
                <a:solidFill>
                  <a:srgbClr val="0000FF"/>
                </a:solidFill>
                <a:latin typeface="Times New Roman"/>
                <a:ea typeface="宋体"/>
                <a:cs typeface="Arial" panose="020B0604020202020204" pitchFamily="34" charset="0"/>
              </a:rPr>
              <a:t>Intel Wide Dynamic Execution</a:t>
            </a:r>
            <a:r>
              <a:rPr lang="zh-CN" altLang="en-US" sz="2400" b="1" kern="0" dirty="0">
                <a:solidFill>
                  <a:srgbClr val="0000FF"/>
                </a:solidFill>
                <a:latin typeface="Times New Roman"/>
                <a:ea typeface="宋体"/>
                <a:cs typeface="Arial" panose="020B0604020202020204" pitchFamily="34" charset="0"/>
              </a:rPr>
              <a:t>引擎</a:t>
            </a:r>
            <a:r>
              <a:rPr lang="zh-CN" altLang="en-US" sz="2400" b="1" kern="0" dirty="0">
                <a:solidFill>
                  <a:srgbClr val="000000"/>
                </a:solidFill>
                <a:latin typeface="Times New Roman"/>
                <a:ea typeface="宋体"/>
                <a:cs typeface="Arial" panose="020B0604020202020204" pitchFamily="34" charset="0"/>
              </a:rPr>
              <a:t>：</a:t>
            </a:r>
            <a:endParaRPr lang="en-US" altLang="zh-CN" sz="2400" b="1" kern="0" dirty="0">
              <a:solidFill>
                <a:srgbClr val="000000"/>
              </a:solidFill>
              <a:latin typeface="Times New Roman"/>
              <a:ea typeface="宋体"/>
              <a:cs typeface="Arial" panose="020B0604020202020204" pitchFamily="34" charset="0"/>
            </a:endParaRPr>
          </a:p>
        </p:txBody>
      </p:sp>
    </p:spTree>
    <p:extLst>
      <p:ext uri="{BB962C8B-B14F-4D97-AF65-F5344CB8AC3E}">
        <p14:creationId xmlns:p14="http://schemas.microsoft.com/office/powerpoint/2010/main" val="326123880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内容占位符 2"/>
          <p:cNvSpPr>
            <a:spLocks noGrp="1"/>
          </p:cNvSpPr>
          <p:nvPr>
            <p:ph idx="1"/>
          </p:nvPr>
        </p:nvSpPr>
        <p:spPr>
          <a:xfrm>
            <a:off x="179390" y="928688"/>
            <a:ext cx="8812210" cy="5740762"/>
          </a:xfrm>
        </p:spPr>
        <p:txBody>
          <a:bodyPr/>
          <a:lstStyle/>
          <a:p>
            <a:r>
              <a:rPr lang="en-US" altLang="zh-CN" sz="2400" dirty="0" smtClean="0">
                <a:solidFill>
                  <a:srgbClr val="C00000"/>
                </a:solidFill>
                <a:cs typeface="Arial" panose="020B0604020202020204" pitchFamily="34" charset="0"/>
              </a:rPr>
              <a:t>Core</a:t>
            </a:r>
            <a:r>
              <a:rPr lang="zh-CN" altLang="en-US" sz="2400" dirty="0" smtClean="0">
                <a:solidFill>
                  <a:srgbClr val="C00000"/>
                </a:solidFill>
                <a:cs typeface="Arial" panose="020B0604020202020204" pitchFamily="34" charset="0"/>
              </a:rPr>
              <a:t>微架构</a:t>
            </a:r>
            <a:r>
              <a:rPr lang="zh-CN" altLang="en-US" sz="2400" dirty="0" smtClean="0">
                <a:cs typeface="Arial" panose="020B0604020202020204" pitchFamily="34" charset="0"/>
              </a:rPr>
              <a:t>的</a:t>
            </a:r>
            <a:r>
              <a:rPr lang="zh-CN" altLang="en-US" sz="2400" dirty="0" smtClean="0">
                <a:solidFill>
                  <a:srgbClr val="C00000"/>
                </a:solidFill>
                <a:cs typeface="Arial" panose="020B0604020202020204" pitchFamily="34" charset="0"/>
              </a:rPr>
              <a:t>执行核</a:t>
            </a:r>
            <a:r>
              <a:rPr lang="zh-CN" altLang="en-US" sz="2400" dirty="0" smtClean="0">
                <a:cs typeface="Arial" panose="020B0604020202020204" pitchFamily="34" charset="0"/>
              </a:rPr>
              <a:t>是</a:t>
            </a:r>
            <a:r>
              <a:rPr lang="zh-CN" altLang="en-US" sz="2400" dirty="0" smtClean="0">
                <a:solidFill>
                  <a:srgbClr val="0000FF"/>
                </a:solidFill>
                <a:cs typeface="Arial" panose="020B0604020202020204" pitchFamily="34" charset="0"/>
              </a:rPr>
              <a:t>超标量结构</a:t>
            </a:r>
            <a:r>
              <a:rPr lang="zh-CN" altLang="en-US" sz="2400" dirty="0" smtClean="0">
                <a:cs typeface="Arial" panose="020B0604020202020204" pitchFamily="34" charset="0"/>
              </a:rPr>
              <a:t>。</a:t>
            </a:r>
            <a:endParaRPr lang="en-US" altLang="zh-CN" sz="2400" dirty="0" smtClean="0">
              <a:cs typeface="Arial" panose="020B0604020202020204" pitchFamily="34" charset="0"/>
            </a:endParaRPr>
          </a:p>
          <a:p>
            <a:r>
              <a:rPr lang="zh-CN" altLang="en-US" sz="2400" dirty="0" smtClean="0">
                <a:cs typeface="Arial" panose="020B0604020202020204" pitchFamily="34" charset="0"/>
              </a:rPr>
              <a:t>为增加每时钟周期执行指令的综合速度（</a:t>
            </a:r>
            <a:r>
              <a:rPr lang="en-US" altLang="zh-CN" sz="2400" dirty="0" smtClean="0">
                <a:cs typeface="Arial" panose="020B0604020202020204" pitchFamily="34" charset="0"/>
              </a:rPr>
              <a:t>IPC</a:t>
            </a:r>
            <a:r>
              <a:rPr lang="zh-CN" altLang="en-US" sz="2400" dirty="0" smtClean="0">
                <a:cs typeface="Arial" panose="020B0604020202020204" pitchFamily="34" charset="0"/>
              </a:rPr>
              <a:t>），执行核能够以</a:t>
            </a:r>
            <a:r>
              <a:rPr lang="zh-CN" altLang="en-US" sz="2400" dirty="0" smtClean="0">
                <a:solidFill>
                  <a:srgbClr val="0000FF"/>
                </a:solidFill>
                <a:cs typeface="Arial" panose="020B0604020202020204" pitchFamily="34" charset="0"/>
              </a:rPr>
              <a:t>乱序</a:t>
            </a:r>
            <a:r>
              <a:rPr lang="zh-CN" altLang="en-US" sz="2400" dirty="0" smtClean="0">
                <a:cs typeface="Arial" panose="020B0604020202020204" pitchFamily="34" charset="0"/>
              </a:rPr>
              <a:t>处理指令。</a:t>
            </a:r>
            <a:endParaRPr lang="en-US" altLang="zh-CN" sz="2400" dirty="0" smtClean="0">
              <a:cs typeface="Arial" panose="020B0604020202020204" pitchFamily="34" charset="0"/>
            </a:endParaRPr>
          </a:p>
          <a:p>
            <a:r>
              <a:rPr lang="zh-CN" altLang="en-US" sz="2400" dirty="0" smtClean="0">
                <a:cs typeface="Arial" panose="020B0604020202020204" pitchFamily="34" charset="0"/>
              </a:rPr>
              <a:t>执行核为提高执行吞吐能力和效能采用的</a:t>
            </a:r>
            <a:r>
              <a:rPr lang="zh-CN" altLang="en-US" sz="2400" dirty="0" smtClean="0">
                <a:solidFill>
                  <a:srgbClr val="0000FF"/>
                </a:solidFill>
                <a:cs typeface="Arial" panose="020B0604020202020204" pitchFamily="34" charset="0"/>
              </a:rPr>
              <a:t>增强措施</a:t>
            </a:r>
            <a:r>
              <a:rPr lang="zh-CN" altLang="en-US" sz="2400" dirty="0" smtClean="0">
                <a:cs typeface="Arial" panose="020B0604020202020204" pitchFamily="34" charset="0"/>
              </a:rPr>
              <a:t>：</a:t>
            </a:r>
            <a:endParaRPr lang="en-US" altLang="zh-CN" sz="2400" dirty="0" smtClean="0">
              <a:cs typeface="Arial" panose="020B0604020202020204" pitchFamily="34" charset="0"/>
            </a:endParaRPr>
          </a:p>
          <a:p>
            <a:pPr marL="630238" lvl="1" indent="-365125">
              <a:buClr>
                <a:srgbClr val="FF6600"/>
              </a:buClr>
              <a:buSzPct val="100000"/>
              <a:buFont typeface="+mj-ea"/>
              <a:buAutoNum type="circleNumDbPlain"/>
            </a:pPr>
            <a:r>
              <a:rPr lang="zh-CN" altLang="en-US" sz="2400" dirty="0" smtClean="0">
                <a:cs typeface="Arial" panose="020B0604020202020204" pitchFamily="34" charset="0"/>
              </a:rPr>
              <a:t>每时钟周期有多至</a:t>
            </a:r>
            <a:r>
              <a:rPr lang="en-US" altLang="zh-CN" sz="2400" dirty="0" smtClean="0">
                <a:cs typeface="Arial" panose="020B0604020202020204" pitchFamily="34" charset="0"/>
              </a:rPr>
              <a:t>6</a:t>
            </a:r>
            <a:r>
              <a:rPr lang="zh-CN" altLang="en-US" sz="2400" dirty="0" smtClean="0">
                <a:cs typeface="Arial" panose="020B0604020202020204" pitchFamily="34" charset="0"/>
              </a:rPr>
              <a:t>个微操作被分派执行；</a:t>
            </a:r>
            <a:endParaRPr lang="en-US" altLang="zh-CN" sz="2400" dirty="0" smtClean="0">
              <a:cs typeface="Arial" panose="020B0604020202020204" pitchFamily="34" charset="0"/>
            </a:endParaRPr>
          </a:p>
          <a:p>
            <a:pPr marL="630238" lvl="1" indent="-365125">
              <a:buClr>
                <a:srgbClr val="FF6600"/>
              </a:buClr>
              <a:buSzPct val="100000"/>
              <a:buFont typeface="+mj-ea"/>
              <a:buAutoNum type="circleNumDbPlain"/>
            </a:pPr>
            <a:r>
              <a:rPr lang="zh-CN" altLang="en-US" sz="2400" dirty="0" smtClean="0">
                <a:cs typeface="Arial" panose="020B0604020202020204" pitchFamily="34" charset="0"/>
              </a:rPr>
              <a:t>每时钟周期有多至</a:t>
            </a:r>
            <a:r>
              <a:rPr lang="en-US" altLang="zh-CN" sz="2400" dirty="0" smtClean="0">
                <a:cs typeface="Arial" panose="020B0604020202020204" pitchFamily="34" charset="0"/>
              </a:rPr>
              <a:t>4</a:t>
            </a:r>
            <a:r>
              <a:rPr lang="zh-CN" altLang="en-US" sz="2400" dirty="0" smtClean="0">
                <a:cs typeface="Arial" panose="020B0604020202020204" pitchFamily="34" charset="0"/>
              </a:rPr>
              <a:t>条指令被退出；</a:t>
            </a:r>
            <a:endParaRPr lang="en-US" altLang="zh-CN" sz="2400" dirty="0" smtClean="0">
              <a:cs typeface="Arial" panose="020B0604020202020204" pitchFamily="34" charset="0"/>
            </a:endParaRPr>
          </a:p>
          <a:p>
            <a:pPr marL="630238" lvl="1" indent="-365125">
              <a:buClr>
                <a:srgbClr val="FF6600"/>
              </a:buClr>
              <a:buSzPct val="100000"/>
              <a:buFont typeface="+mj-ea"/>
              <a:buAutoNum type="circleNumDbPlain"/>
            </a:pPr>
            <a:r>
              <a:rPr lang="en-US" altLang="zh-CN" sz="2400" dirty="0" smtClean="0">
                <a:cs typeface="Arial" panose="020B0604020202020204" pitchFamily="34" charset="0"/>
              </a:rPr>
              <a:t>3</a:t>
            </a:r>
            <a:r>
              <a:rPr lang="zh-CN" altLang="en-US" sz="2400" dirty="0" smtClean="0">
                <a:cs typeface="Arial" panose="020B0604020202020204" pitchFamily="34" charset="0"/>
              </a:rPr>
              <a:t>个完整的算术逻辑单元；</a:t>
            </a:r>
            <a:endParaRPr lang="en-US" altLang="zh-CN" sz="2400" dirty="0" smtClean="0">
              <a:cs typeface="Arial" panose="020B0604020202020204" pitchFamily="34" charset="0"/>
            </a:endParaRPr>
          </a:p>
          <a:p>
            <a:pPr marL="630238" lvl="1" indent="-365125">
              <a:buClr>
                <a:srgbClr val="FF6600"/>
              </a:buClr>
              <a:buSzPct val="100000"/>
              <a:buFont typeface="+mj-ea"/>
              <a:buAutoNum type="circleNumDbPlain"/>
            </a:pPr>
            <a:r>
              <a:rPr lang="zh-CN" altLang="en-US" sz="2400" dirty="0" smtClean="0">
                <a:cs typeface="Arial" panose="020B0604020202020204" pitchFamily="34" charset="0"/>
              </a:rPr>
              <a:t>通过</a:t>
            </a:r>
            <a:r>
              <a:rPr lang="en-US" altLang="zh-CN" sz="2400" dirty="0" smtClean="0">
                <a:cs typeface="Arial" panose="020B0604020202020204" pitchFamily="34" charset="0"/>
              </a:rPr>
              <a:t>3</a:t>
            </a:r>
            <a:r>
              <a:rPr lang="zh-CN" altLang="en-US" sz="2400" dirty="0" smtClean="0">
                <a:cs typeface="Arial" panose="020B0604020202020204" pitchFamily="34" charset="0"/>
              </a:rPr>
              <a:t>个发射（或分派）端口分派</a:t>
            </a:r>
            <a:r>
              <a:rPr lang="en-US" altLang="zh-CN" sz="2400" dirty="0" smtClean="0">
                <a:cs typeface="Arial" panose="020B0604020202020204" pitchFamily="34" charset="0"/>
              </a:rPr>
              <a:t>SIMD</a:t>
            </a:r>
            <a:r>
              <a:rPr lang="zh-CN" altLang="en-US" sz="2400" dirty="0" smtClean="0">
                <a:cs typeface="Arial" panose="020B0604020202020204" pitchFamily="34" charset="0"/>
              </a:rPr>
              <a:t>指令；</a:t>
            </a:r>
            <a:endParaRPr lang="en-US" altLang="zh-CN" sz="2400" dirty="0" smtClean="0">
              <a:cs typeface="Arial" panose="020B0604020202020204" pitchFamily="34" charset="0"/>
            </a:endParaRPr>
          </a:p>
          <a:p>
            <a:pPr marL="630238" lvl="1" indent="-365125">
              <a:buClr>
                <a:srgbClr val="FF6600"/>
              </a:buClr>
              <a:buSzPct val="100000"/>
              <a:buFont typeface="+mj-ea"/>
              <a:buAutoNum type="circleNumDbPlain"/>
            </a:pPr>
            <a:r>
              <a:rPr lang="zh-CN" altLang="en-US" sz="2400" dirty="0" smtClean="0">
                <a:cs typeface="Arial" panose="020B0604020202020204" pitchFamily="34" charset="0"/>
              </a:rPr>
              <a:t>大多数</a:t>
            </a:r>
            <a:r>
              <a:rPr lang="en-US" altLang="zh-CN" sz="2400" dirty="0" smtClean="0">
                <a:cs typeface="Arial" panose="020B0604020202020204" pitchFamily="34" charset="0"/>
              </a:rPr>
              <a:t>SIMD</a:t>
            </a:r>
            <a:r>
              <a:rPr lang="zh-CN" altLang="en-US" sz="2400" dirty="0" smtClean="0">
                <a:cs typeface="Arial" panose="020B0604020202020204" pitchFamily="34" charset="0"/>
              </a:rPr>
              <a:t>指令有</a:t>
            </a:r>
            <a:r>
              <a:rPr lang="en-US" altLang="zh-CN" sz="2400" dirty="0" smtClean="0">
                <a:cs typeface="Arial" panose="020B0604020202020204" pitchFamily="34" charset="0"/>
              </a:rPr>
              <a:t>1</a:t>
            </a:r>
            <a:r>
              <a:rPr lang="zh-CN" altLang="en-US" sz="2400" dirty="0" smtClean="0">
                <a:cs typeface="Arial" panose="020B0604020202020204" pitchFamily="34" charset="0"/>
              </a:rPr>
              <a:t>时钟周期的吞吐能力（包括</a:t>
            </a:r>
            <a:r>
              <a:rPr lang="en-US" altLang="zh-CN" sz="2400" dirty="0" smtClean="0">
                <a:cs typeface="Arial" panose="020B0604020202020204" pitchFamily="34" charset="0"/>
              </a:rPr>
              <a:t>128</a:t>
            </a:r>
            <a:r>
              <a:rPr lang="zh-CN" altLang="en-US" sz="2400" dirty="0" smtClean="0">
                <a:cs typeface="Arial" panose="020B0604020202020204" pitchFamily="34" charset="0"/>
              </a:rPr>
              <a:t>位</a:t>
            </a:r>
            <a:r>
              <a:rPr lang="en-US" altLang="zh-CN" sz="2400" dirty="0" smtClean="0">
                <a:cs typeface="Arial" panose="020B0604020202020204" pitchFamily="34" charset="0"/>
              </a:rPr>
              <a:t>SIMD</a:t>
            </a:r>
            <a:r>
              <a:rPr lang="zh-CN" altLang="en-US" sz="2400" dirty="0" smtClean="0">
                <a:cs typeface="Arial" panose="020B0604020202020204" pitchFamily="34" charset="0"/>
              </a:rPr>
              <a:t>指令）；</a:t>
            </a:r>
            <a:endParaRPr lang="en-US" altLang="zh-CN" sz="2400" dirty="0" smtClean="0">
              <a:cs typeface="Arial" panose="020B0604020202020204" pitchFamily="34" charset="0"/>
            </a:endParaRPr>
          </a:p>
          <a:p>
            <a:pPr marL="630238" lvl="1" indent="-365125">
              <a:buClr>
                <a:srgbClr val="FF6600"/>
              </a:buClr>
              <a:buSzPct val="100000"/>
              <a:buFont typeface="+mj-ea"/>
              <a:buAutoNum type="circleNumDbPlain"/>
            </a:pPr>
            <a:r>
              <a:rPr lang="zh-CN" altLang="en-US" sz="2400" dirty="0" smtClean="0">
                <a:cs typeface="Arial" panose="020B0604020202020204" pitchFamily="34" charset="0"/>
              </a:rPr>
              <a:t>每时钟周期多至</a:t>
            </a:r>
            <a:r>
              <a:rPr lang="en-US" altLang="zh-CN" sz="2400" dirty="0" smtClean="0">
                <a:cs typeface="Arial" panose="020B0604020202020204" pitchFamily="34" charset="0"/>
              </a:rPr>
              <a:t>8</a:t>
            </a:r>
            <a:r>
              <a:rPr lang="zh-CN" altLang="en-US" sz="2400" dirty="0" smtClean="0">
                <a:cs typeface="Arial" panose="020B0604020202020204" pitchFamily="34" charset="0"/>
              </a:rPr>
              <a:t>次浮点运算；</a:t>
            </a:r>
            <a:endParaRPr lang="en-US" altLang="zh-CN" sz="2400" dirty="0" smtClean="0">
              <a:cs typeface="Arial" panose="020B0604020202020204" pitchFamily="34" charset="0"/>
            </a:endParaRPr>
          </a:p>
          <a:p>
            <a:pPr marL="630238" lvl="1" indent="-365125">
              <a:buClr>
                <a:srgbClr val="FF6600"/>
              </a:buClr>
              <a:buSzPct val="100000"/>
              <a:buFont typeface="+mj-ea"/>
              <a:buAutoNum type="circleNumDbPlain"/>
            </a:pPr>
            <a:r>
              <a:rPr lang="zh-CN" altLang="en-US" sz="2400" dirty="0" smtClean="0">
                <a:cs typeface="Arial" panose="020B0604020202020204" pitchFamily="34" charset="0"/>
              </a:rPr>
              <a:t>许多长延迟的计算操作采用硬件流水方式，以增加整体吞吐量；</a:t>
            </a:r>
            <a:endParaRPr lang="en-US" altLang="zh-CN" sz="2400" dirty="0" smtClean="0">
              <a:cs typeface="Arial" panose="020B0604020202020204" pitchFamily="34" charset="0"/>
            </a:endParaRPr>
          </a:p>
          <a:p>
            <a:pPr marL="630238" lvl="1" indent="-365125">
              <a:buClr>
                <a:srgbClr val="FF6600"/>
              </a:buClr>
              <a:buSzPct val="100000"/>
              <a:buFont typeface="+mj-ea"/>
              <a:buAutoNum type="circleNumDbPlain"/>
            </a:pPr>
            <a:r>
              <a:rPr lang="zh-CN" altLang="en-US" sz="2400" dirty="0" smtClean="0">
                <a:cs typeface="Arial" panose="020B0604020202020204" pitchFamily="34" charset="0"/>
              </a:rPr>
              <a:t>利用</a:t>
            </a:r>
            <a:r>
              <a:rPr lang="en-US" altLang="zh-CN" sz="2400" dirty="0" smtClean="0">
                <a:cs typeface="Arial" panose="020B0604020202020204" pitchFamily="34" charset="0"/>
              </a:rPr>
              <a:t>Intel Smart Memory Access</a:t>
            </a:r>
            <a:r>
              <a:rPr lang="zh-CN" altLang="en-US" sz="2400" dirty="0" smtClean="0">
                <a:cs typeface="Arial" panose="020B0604020202020204" pitchFamily="34" charset="0"/>
              </a:rPr>
              <a:t>减少数据访问延迟的出现。</a:t>
            </a:r>
          </a:p>
        </p:txBody>
      </p:sp>
      <p:sp>
        <p:nvSpPr>
          <p:cNvPr id="59395"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6924D65-46DF-4266-A4CF-4A68BE0457F4}" type="slidenum">
              <a:rPr lang="zh-CN" altLang="en-US">
                <a:solidFill>
                  <a:srgbClr val="000000"/>
                </a:solidFill>
                <a:latin typeface="Arial Black" panose="020B0A04020102020204" pitchFamily="34" charset="0"/>
              </a:rPr>
              <a:pPr eaLnBrk="1" hangingPunct="1"/>
              <a:t>91</a:t>
            </a:fld>
            <a:endParaRPr lang="en-US" altLang="zh-CN">
              <a:solidFill>
                <a:srgbClr val="000000"/>
              </a:solidFill>
              <a:latin typeface="Arial Black" panose="020B0A04020102020204" pitchFamily="34" charset="0"/>
            </a:endParaRPr>
          </a:p>
        </p:txBody>
      </p:sp>
      <p:sp>
        <p:nvSpPr>
          <p:cNvPr id="7" name="Rectangle 2"/>
          <p:cNvSpPr txBox="1">
            <a:spLocks noChangeArrowheads="1"/>
          </p:cNvSpPr>
          <p:nvPr/>
        </p:nvSpPr>
        <p:spPr>
          <a:xfrm>
            <a:off x="304800" y="374650"/>
            <a:ext cx="8686800" cy="533400"/>
          </a:xfrm>
          <a:prstGeom prst="rect">
            <a:avLst/>
          </a:prstGeom>
        </p:spPr>
        <p:txBody>
          <a:bodyPr/>
          <a:lstStyle/>
          <a:p>
            <a:pPr algn="l">
              <a:defRPr/>
            </a:pPr>
            <a:r>
              <a:rPr lang="en-US" altLang="zh-CN" sz="2800" b="1" dirty="0" smtClean="0">
                <a:solidFill>
                  <a:srgbClr val="00007D"/>
                </a:solidFill>
                <a:ea typeface="黑体" pitchFamily="2" charset="-122"/>
              </a:rPr>
              <a:t>2.3.2  Core </a:t>
            </a:r>
            <a:r>
              <a:rPr lang="en-US" altLang="zh-CN" sz="2800" b="1" dirty="0">
                <a:solidFill>
                  <a:srgbClr val="00007D"/>
                </a:solidFill>
                <a:ea typeface="黑体" pitchFamily="2" charset="-122"/>
              </a:rPr>
              <a:t>i7</a:t>
            </a:r>
            <a:r>
              <a:rPr lang="zh-CN" altLang="en-US" sz="2800" b="1" dirty="0">
                <a:solidFill>
                  <a:srgbClr val="00007D"/>
                </a:solidFill>
                <a:ea typeface="黑体" pitchFamily="2" charset="-122"/>
              </a:rPr>
              <a:t>处理器微架构  </a:t>
            </a:r>
            <a:r>
              <a:rPr lang="en-US" altLang="zh-CN" sz="2400" b="1" dirty="0">
                <a:solidFill>
                  <a:srgbClr val="008000"/>
                </a:solidFill>
                <a:latin typeface="Arial"/>
                <a:ea typeface="黑体" pitchFamily="2" charset="-122"/>
              </a:rPr>
              <a:t>—— </a:t>
            </a:r>
            <a:r>
              <a:rPr lang="en-US" altLang="zh-CN" sz="2400" b="1" dirty="0" smtClean="0">
                <a:solidFill>
                  <a:srgbClr val="008000"/>
                </a:solidFill>
                <a:latin typeface="Arial"/>
                <a:ea typeface="黑体" pitchFamily="2" charset="-122"/>
              </a:rPr>
              <a:t>1. Core</a:t>
            </a:r>
            <a:r>
              <a:rPr lang="zh-CN" altLang="en-US" sz="2400" b="1" dirty="0">
                <a:solidFill>
                  <a:srgbClr val="008000"/>
                </a:solidFill>
                <a:latin typeface="Arial"/>
                <a:ea typeface="黑体" pitchFamily="2" charset="-122"/>
              </a:rPr>
              <a:t>微架构</a:t>
            </a:r>
          </a:p>
        </p:txBody>
      </p:sp>
    </p:spTree>
    <p:extLst>
      <p:ext uri="{BB962C8B-B14F-4D97-AF65-F5344CB8AC3E}">
        <p14:creationId xmlns:p14="http://schemas.microsoft.com/office/powerpoint/2010/main" val="58772288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4"/>
          <p:cNvSpPr txBox="1">
            <a:spLocks noChangeArrowheads="1"/>
          </p:cNvSpPr>
          <p:nvPr/>
        </p:nvSpPr>
        <p:spPr bwMode="auto">
          <a:xfrm>
            <a:off x="296810" y="1737756"/>
            <a:ext cx="8534400" cy="320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gn="l" eaLnBrk="1" hangingPunct="1">
              <a:buClr>
                <a:srgbClr val="FF6600"/>
              </a:buClr>
              <a:buSzPct val="75000"/>
              <a:buFont typeface="Wingdings" panose="05000000000000000000" pitchFamily="2" charset="2"/>
              <a:buChar char="u"/>
            </a:pPr>
            <a:r>
              <a:rPr lang="zh-CN" altLang="en-US" sz="2400" b="1" dirty="0" smtClean="0">
                <a:solidFill>
                  <a:srgbClr val="000000"/>
                </a:solidFill>
                <a:latin typeface="+mn-lt"/>
                <a:ea typeface="+mn-ea"/>
                <a:cs typeface="Arial" panose="020B0604020202020204" pitchFamily="34" charset="0"/>
              </a:rPr>
              <a:t>支持 </a:t>
            </a:r>
            <a:r>
              <a:rPr lang="en-US" altLang="zh-CN" sz="2400" b="1" dirty="0" smtClean="0">
                <a:solidFill>
                  <a:srgbClr val="000000"/>
                </a:solidFill>
                <a:latin typeface="+mn-lt"/>
                <a:ea typeface="+mn-ea"/>
                <a:cs typeface="Arial" panose="020B0604020202020204" pitchFamily="34" charset="0"/>
              </a:rPr>
              <a:t>AVX2</a:t>
            </a:r>
            <a:r>
              <a:rPr lang="zh-CN" altLang="en-US" sz="2400" b="1" dirty="0" smtClean="0">
                <a:solidFill>
                  <a:srgbClr val="000000"/>
                </a:solidFill>
                <a:latin typeface="+mn-lt"/>
                <a:ea typeface="+mn-ea"/>
                <a:cs typeface="Arial" panose="020B0604020202020204" pitchFamily="34" charset="0"/>
              </a:rPr>
              <a:t>（</a:t>
            </a:r>
            <a:r>
              <a:rPr lang="en-US" altLang="zh-CN" sz="2400" b="1" dirty="0" smtClean="0">
                <a:solidFill>
                  <a:srgbClr val="000000"/>
                </a:solidFill>
                <a:latin typeface="+mn-lt"/>
                <a:ea typeface="+mn-ea"/>
                <a:cs typeface="Arial" panose="020B0604020202020204" pitchFamily="34" charset="0"/>
              </a:rPr>
              <a:t>Intel Advanced Vector Extensions 2</a:t>
            </a:r>
            <a:r>
              <a:rPr lang="zh-CN" altLang="en-US" sz="2400" b="1" dirty="0" smtClean="0">
                <a:solidFill>
                  <a:srgbClr val="000000"/>
                </a:solidFill>
                <a:latin typeface="+mn-lt"/>
                <a:ea typeface="+mn-ea"/>
                <a:cs typeface="Arial" panose="020B0604020202020204" pitchFamily="34" charset="0"/>
              </a:rPr>
              <a:t>）和</a:t>
            </a:r>
            <a:r>
              <a:rPr lang="en-US" altLang="zh-CN" sz="2400" b="1" dirty="0" smtClean="0">
                <a:solidFill>
                  <a:srgbClr val="000000"/>
                </a:solidFill>
                <a:latin typeface="+mn-lt"/>
                <a:ea typeface="+mn-ea"/>
                <a:cs typeface="Arial" panose="020B0604020202020204" pitchFamily="34" charset="0"/>
              </a:rPr>
              <a:t/>
            </a:r>
            <a:br>
              <a:rPr lang="en-US" altLang="zh-CN" sz="2400" b="1" dirty="0" smtClean="0">
                <a:solidFill>
                  <a:srgbClr val="000000"/>
                </a:solidFill>
                <a:latin typeface="+mn-lt"/>
                <a:ea typeface="+mn-ea"/>
                <a:cs typeface="Arial" panose="020B0604020202020204" pitchFamily="34" charset="0"/>
              </a:rPr>
            </a:br>
            <a:r>
              <a:rPr lang="en-US" altLang="zh-CN" sz="2400" b="1" dirty="0" smtClean="0">
                <a:solidFill>
                  <a:srgbClr val="000000"/>
                </a:solidFill>
                <a:latin typeface="+mn-lt"/>
                <a:ea typeface="+mn-ea"/>
                <a:cs typeface="Arial" panose="020B0604020202020204" pitchFamily="34" charset="0"/>
              </a:rPr>
              <a:t>FMA</a:t>
            </a:r>
            <a:r>
              <a:rPr lang="zh-CN" altLang="en-US" sz="2400" b="1" dirty="0" smtClean="0">
                <a:solidFill>
                  <a:srgbClr val="000000"/>
                </a:solidFill>
                <a:latin typeface="+mn-lt"/>
                <a:ea typeface="+mn-ea"/>
                <a:cs typeface="Arial" panose="020B0604020202020204" pitchFamily="34" charset="0"/>
              </a:rPr>
              <a:t>（</a:t>
            </a:r>
            <a:r>
              <a:rPr lang="en-US" altLang="zh-CN" sz="2400" b="1" dirty="0" smtClean="0">
                <a:solidFill>
                  <a:srgbClr val="000000"/>
                </a:solidFill>
                <a:latin typeface="+mn-lt"/>
                <a:ea typeface="+mn-ea"/>
                <a:cs typeface="Arial" panose="020B0604020202020204" pitchFamily="34" charset="0"/>
              </a:rPr>
              <a:t>Fused Multiply Add</a:t>
            </a:r>
            <a:r>
              <a:rPr lang="zh-CN" altLang="en-US" sz="2400" b="1" dirty="0" smtClean="0">
                <a:solidFill>
                  <a:srgbClr val="000000"/>
                </a:solidFill>
                <a:latin typeface="+mn-lt"/>
                <a:ea typeface="+mn-ea"/>
                <a:cs typeface="Arial" panose="020B0604020202020204" pitchFamily="34" charset="0"/>
              </a:rPr>
              <a:t>）</a:t>
            </a:r>
            <a:r>
              <a:rPr lang="zh-CN" altLang="en-US" sz="2400" b="1" dirty="0">
                <a:solidFill>
                  <a:srgbClr val="000000"/>
                </a:solidFill>
                <a:latin typeface="+mn-lt"/>
                <a:ea typeface="+mn-ea"/>
                <a:cs typeface="Arial" panose="020B0604020202020204" pitchFamily="34" charset="0"/>
              </a:rPr>
              <a:t>；</a:t>
            </a:r>
            <a:endParaRPr lang="zh-CN" altLang="en-US" sz="2400" b="1" dirty="0" smtClean="0">
              <a:solidFill>
                <a:srgbClr val="000000"/>
              </a:solidFill>
              <a:latin typeface="+mn-lt"/>
              <a:ea typeface="+mn-ea"/>
              <a:cs typeface="Arial" panose="020B0604020202020204" pitchFamily="34" charset="0"/>
            </a:endParaRPr>
          </a:p>
          <a:p>
            <a:pPr marL="352425" lvl="1" indent="-342900" algn="l" eaLnBrk="1" hangingPunct="1">
              <a:spcBef>
                <a:spcPts val="300"/>
              </a:spcBef>
              <a:buClr>
                <a:srgbClr val="FF6600"/>
              </a:buClr>
              <a:buSzPct val="75000"/>
              <a:buFont typeface="Wingdings" panose="05000000000000000000" pitchFamily="2" charset="2"/>
              <a:buChar char="u"/>
            </a:pPr>
            <a:r>
              <a:rPr lang="zh-CN" altLang="en-US" sz="2400" b="1" dirty="0" smtClean="0">
                <a:solidFill>
                  <a:srgbClr val="000000"/>
                </a:solidFill>
                <a:latin typeface="+mn-lt"/>
                <a:ea typeface="+mn-ea"/>
                <a:cs typeface="Arial" panose="020B0604020202020204" pitchFamily="34" charset="0"/>
              </a:rPr>
              <a:t>支持用于加速整型数处理、加密处理的通用新指令；</a:t>
            </a:r>
          </a:p>
          <a:p>
            <a:pPr marL="352425" lvl="1" indent="-342900" algn="l" eaLnBrk="1" hangingPunct="1">
              <a:spcBef>
                <a:spcPts val="300"/>
              </a:spcBef>
              <a:buClr>
                <a:srgbClr val="FF6600"/>
              </a:buClr>
              <a:buSzPct val="75000"/>
              <a:buFont typeface="Wingdings" panose="05000000000000000000" pitchFamily="2" charset="2"/>
              <a:buChar char="u"/>
            </a:pPr>
            <a:r>
              <a:rPr lang="zh-CN" altLang="en-US" sz="2400" b="1" dirty="0" smtClean="0">
                <a:solidFill>
                  <a:srgbClr val="000000"/>
                </a:solidFill>
                <a:latin typeface="+mn-lt"/>
                <a:ea typeface="+mn-ea"/>
                <a:cs typeface="Arial" panose="020B0604020202020204" pitchFamily="34" charset="0"/>
              </a:rPr>
              <a:t>支持 </a:t>
            </a:r>
            <a:r>
              <a:rPr lang="en-US" altLang="zh-CN" sz="2400" b="1" dirty="0" smtClean="0">
                <a:solidFill>
                  <a:srgbClr val="000000"/>
                </a:solidFill>
                <a:latin typeface="+mn-lt"/>
                <a:ea typeface="+mn-ea"/>
                <a:cs typeface="Arial" panose="020B0604020202020204" pitchFamily="34" charset="0"/>
              </a:rPr>
              <a:t>Intel </a:t>
            </a:r>
            <a:r>
              <a:rPr lang="zh-CN" altLang="en-US" sz="2400" b="1" dirty="0" smtClean="0">
                <a:solidFill>
                  <a:srgbClr val="000000"/>
                </a:solidFill>
                <a:latin typeface="+mn-lt"/>
                <a:ea typeface="+mn-ea"/>
                <a:cs typeface="Arial" panose="020B0604020202020204" pitchFamily="34" charset="0"/>
              </a:rPr>
              <a:t>的 </a:t>
            </a:r>
            <a:r>
              <a:rPr lang="en-US" altLang="zh-CN" sz="2400" b="1" dirty="0" smtClean="0">
                <a:solidFill>
                  <a:srgbClr val="000000"/>
                </a:solidFill>
                <a:latin typeface="+mn-lt"/>
                <a:ea typeface="+mn-ea"/>
                <a:cs typeface="Arial" panose="020B0604020202020204" pitchFamily="34" charset="0"/>
              </a:rPr>
              <a:t>TSX</a:t>
            </a:r>
            <a:br>
              <a:rPr lang="en-US" altLang="zh-CN" sz="2400" b="1" dirty="0" smtClean="0">
                <a:solidFill>
                  <a:srgbClr val="000000"/>
                </a:solidFill>
                <a:latin typeface="+mn-lt"/>
                <a:ea typeface="+mn-ea"/>
                <a:cs typeface="Arial" panose="020B0604020202020204" pitchFamily="34" charset="0"/>
              </a:rPr>
            </a:br>
            <a:r>
              <a:rPr lang="zh-CN" altLang="en-US" sz="2400" b="1" dirty="0" smtClean="0">
                <a:solidFill>
                  <a:srgbClr val="000000"/>
                </a:solidFill>
                <a:latin typeface="+mn-lt"/>
                <a:ea typeface="+mn-ea"/>
                <a:cs typeface="Arial" panose="020B0604020202020204" pitchFamily="34" charset="0"/>
              </a:rPr>
              <a:t>（</a:t>
            </a:r>
            <a:r>
              <a:rPr lang="en-US" altLang="zh-CN" sz="2400" b="1" dirty="0" smtClean="0">
                <a:solidFill>
                  <a:srgbClr val="000000"/>
                </a:solidFill>
                <a:latin typeface="+mn-lt"/>
                <a:ea typeface="+mn-ea"/>
                <a:cs typeface="Arial" panose="020B0604020202020204" pitchFamily="34" charset="0"/>
              </a:rPr>
              <a:t>Transactional Synchronization Extensions</a:t>
            </a:r>
            <a:r>
              <a:rPr lang="zh-CN" altLang="en-US" sz="2400" b="1" dirty="0" smtClean="0">
                <a:solidFill>
                  <a:srgbClr val="000000"/>
                </a:solidFill>
                <a:latin typeface="+mn-lt"/>
                <a:ea typeface="+mn-ea"/>
                <a:cs typeface="Arial" panose="020B0604020202020204" pitchFamily="34" charset="0"/>
              </a:rPr>
              <a:t>）；</a:t>
            </a:r>
          </a:p>
          <a:p>
            <a:pPr marL="352425" lvl="1" indent="-342900" algn="l" eaLnBrk="1" hangingPunct="1">
              <a:spcBef>
                <a:spcPts val="300"/>
              </a:spcBef>
              <a:buClr>
                <a:srgbClr val="FF6600"/>
              </a:buClr>
              <a:buSzPct val="75000"/>
              <a:buFont typeface="Wingdings" panose="05000000000000000000" pitchFamily="2" charset="2"/>
              <a:buChar char="u"/>
            </a:pPr>
            <a:r>
              <a:rPr lang="zh-CN" altLang="en-US" sz="2400" b="1" dirty="0" smtClean="0">
                <a:solidFill>
                  <a:srgbClr val="000000"/>
                </a:solidFill>
                <a:latin typeface="+mn-lt"/>
                <a:ea typeface="+mn-ea"/>
                <a:cs typeface="Arial" panose="020B0604020202020204" pitchFamily="34" charset="0"/>
              </a:rPr>
              <a:t>每核每周期能发送多至</a:t>
            </a:r>
            <a:r>
              <a:rPr lang="en-US" altLang="zh-CN" sz="2400" b="1" dirty="0" smtClean="0">
                <a:solidFill>
                  <a:srgbClr val="000000"/>
                </a:solidFill>
                <a:latin typeface="+mn-lt"/>
                <a:ea typeface="+mn-ea"/>
                <a:cs typeface="Arial" panose="020B0604020202020204" pitchFamily="34" charset="0"/>
              </a:rPr>
              <a:t>8</a:t>
            </a:r>
            <a:r>
              <a:rPr lang="zh-CN" altLang="en-US" sz="2400" b="1" dirty="0" smtClean="0">
                <a:solidFill>
                  <a:srgbClr val="000000"/>
                </a:solidFill>
                <a:latin typeface="+mn-lt"/>
                <a:ea typeface="+mn-ea"/>
                <a:cs typeface="Arial" panose="020B0604020202020204" pitchFamily="34" charset="0"/>
              </a:rPr>
              <a:t>个微操作；</a:t>
            </a:r>
          </a:p>
          <a:p>
            <a:pPr marL="352425" lvl="1" indent="-342900" algn="l" eaLnBrk="1" hangingPunct="1">
              <a:spcBef>
                <a:spcPts val="300"/>
              </a:spcBef>
              <a:buClr>
                <a:srgbClr val="FF6600"/>
              </a:buClr>
              <a:buSzPct val="75000"/>
              <a:buFont typeface="Wingdings" panose="05000000000000000000" pitchFamily="2" charset="2"/>
              <a:buChar char="u"/>
            </a:pPr>
            <a:r>
              <a:rPr lang="en-US" altLang="zh-CN" sz="2400" b="1" dirty="0" smtClean="0">
                <a:solidFill>
                  <a:srgbClr val="000000"/>
                </a:solidFill>
                <a:latin typeface="+mn-lt"/>
                <a:ea typeface="+mn-ea"/>
                <a:cs typeface="Arial" panose="020B0604020202020204" pitchFamily="34" charset="0"/>
              </a:rPr>
              <a:t>256</a:t>
            </a:r>
            <a:r>
              <a:rPr lang="zh-CN" altLang="en-US" sz="2400" b="1" dirty="0" smtClean="0">
                <a:solidFill>
                  <a:srgbClr val="000000"/>
                </a:solidFill>
                <a:latin typeface="+mn-lt"/>
                <a:ea typeface="+mn-ea"/>
                <a:cs typeface="Arial" panose="020B0604020202020204" pitchFamily="34" charset="0"/>
              </a:rPr>
              <a:t>位数据通路用于主存操作、</a:t>
            </a:r>
            <a:r>
              <a:rPr lang="en-US" altLang="zh-CN" sz="2400" b="1" dirty="0" smtClean="0">
                <a:solidFill>
                  <a:srgbClr val="000000"/>
                </a:solidFill>
                <a:latin typeface="+mn-lt"/>
                <a:ea typeface="+mn-ea"/>
                <a:cs typeface="Arial" panose="020B0604020202020204" pitchFamily="34" charset="0"/>
              </a:rPr>
              <a:t>FMA</a:t>
            </a:r>
            <a:r>
              <a:rPr lang="zh-CN" altLang="en-US" sz="2400" b="1" dirty="0" smtClean="0">
                <a:solidFill>
                  <a:srgbClr val="000000"/>
                </a:solidFill>
                <a:latin typeface="+mn-lt"/>
                <a:ea typeface="+mn-ea"/>
                <a:cs typeface="Arial" panose="020B0604020202020204" pitchFamily="34" charset="0"/>
              </a:rPr>
              <a:t>、</a:t>
            </a:r>
            <a:r>
              <a:rPr lang="en-US" altLang="zh-CN" sz="2400" b="1" dirty="0" smtClean="0">
                <a:solidFill>
                  <a:srgbClr val="000000"/>
                </a:solidFill>
                <a:latin typeface="+mn-lt"/>
                <a:ea typeface="+mn-ea"/>
                <a:cs typeface="Arial" panose="020B0604020202020204" pitchFamily="34" charset="0"/>
              </a:rPr>
              <a:t>AVX</a:t>
            </a:r>
            <a:r>
              <a:rPr lang="zh-CN" altLang="en-US" sz="2400" b="1" dirty="0" smtClean="0">
                <a:solidFill>
                  <a:srgbClr val="000000"/>
                </a:solidFill>
                <a:latin typeface="+mn-lt"/>
                <a:ea typeface="+mn-ea"/>
                <a:cs typeface="Arial" panose="020B0604020202020204" pitchFamily="34" charset="0"/>
              </a:rPr>
              <a:t>浮点和</a:t>
            </a:r>
            <a:r>
              <a:rPr lang="en-US" altLang="zh-CN" sz="2400" b="1" dirty="0" smtClean="0">
                <a:solidFill>
                  <a:srgbClr val="000000"/>
                </a:solidFill>
                <a:latin typeface="+mn-lt"/>
                <a:ea typeface="+mn-ea"/>
                <a:cs typeface="Arial" panose="020B0604020202020204" pitchFamily="34" charset="0"/>
              </a:rPr>
              <a:t>AVX2</a:t>
            </a:r>
            <a:r>
              <a:rPr lang="zh-CN" altLang="en-US" sz="2400" b="1" dirty="0" smtClean="0">
                <a:solidFill>
                  <a:srgbClr val="000000"/>
                </a:solidFill>
                <a:latin typeface="+mn-lt"/>
                <a:ea typeface="+mn-ea"/>
                <a:cs typeface="Arial" panose="020B0604020202020204" pitchFamily="34" charset="0"/>
              </a:rPr>
              <a:t>整数执行单元；</a:t>
            </a:r>
          </a:p>
        </p:txBody>
      </p:sp>
      <p:sp>
        <p:nvSpPr>
          <p:cNvPr id="60419" name="Rectangle 2"/>
          <p:cNvSpPr txBox="1">
            <a:spLocks noChangeArrowheads="1"/>
          </p:cNvSpPr>
          <p:nvPr/>
        </p:nvSpPr>
        <p:spPr bwMode="auto">
          <a:xfrm>
            <a:off x="304800" y="37465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2800" b="1" dirty="0" smtClean="0">
                <a:solidFill>
                  <a:srgbClr val="00007D"/>
                </a:solidFill>
                <a:ea typeface="黑体" panose="02010609060101010101" pitchFamily="49" charset="-122"/>
              </a:rPr>
              <a:t>2.3.2  Core i7</a:t>
            </a:r>
            <a:r>
              <a:rPr lang="zh-CN" altLang="en-US" sz="2800" b="1" dirty="0" smtClean="0">
                <a:solidFill>
                  <a:srgbClr val="00007D"/>
                </a:solidFill>
                <a:ea typeface="黑体" panose="02010609060101010101" pitchFamily="49" charset="-122"/>
              </a:rPr>
              <a:t>处理器微架构</a:t>
            </a:r>
            <a:r>
              <a:rPr lang="zh-CN" altLang="en-US" sz="2400" b="1" dirty="0" smtClean="0">
                <a:solidFill>
                  <a:srgbClr val="00007D"/>
                </a:solidFill>
                <a:ea typeface="黑体" panose="02010609060101010101" pitchFamily="49" charset="-122"/>
              </a:rPr>
              <a:t>  </a:t>
            </a:r>
            <a:r>
              <a:rPr lang="en-US" altLang="zh-CN" sz="2400" b="1" dirty="0" smtClean="0">
                <a:solidFill>
                  <a:srgbClr val="008000"/>
                </a:solidFill>
                <a:ea typeface="黑体" panose="02010609060101010101" pitchFamily="49" charset="-122"/>
              </a:rPr>
              <a:t>—— 2. </a:t>
            </a:r>
            <a:r>
              <a:rPr lang="en-US" altLang="zh-CN" sz="2400" b="1" dirty="0" err="1" smtClean="0">
                <a:solidFill>
                  <a:srgbClr val="008000"/>
                </a:solidFill>
              </a:rPr>
              <a:t>Haswell</a:t>
            </a:r>
            <a:r>
              <a:rPr lang="zh-CN" altLang="en-US" sz="2400" b="1" dirty="0" smtClean="0">
                <a:solidFill>
                  <a:srgbClr val="008000"/>
                </a:solidFill>
                <a:latin typeface="黑体" panose="02010609060101010101" pitchFamily="49" charset="-122"/>
                <a:ea typeface="黑体" panose="02010609060101010101" pitchFamily="49" charset="-122"/>
              </a:rPr>
              <a:t>微架构</a:t>
            </a:r>
          </a:p>
        </p:txBody>
      </p:sp>
      <p:sp>
        <p:nvSpPr>
          <p:cNvPr id="4" name="Text Box 4"/>
          <p:cNvSpPr txBox="1">
            <a:spLocks noChangeArrowheads="1"/>
          </p:cNvSpPr>
          <p:nvPr/>
        </p:nvSpPr>
        <p:spPr bwMode="auto">
          <a:xfrm>
            <a:off x="326939" y="906759"/>
            <a:ext cx="853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2400" b="1" dirty="0" err="1" smtClean="0">
                <a:solidFill>
                  <a:srgbClr val="C00000"/>
                </a:solidFill>
                <a:latin typeface="+mn-lt"/>
                <a:ea typeface="+mn-ea"/>
                <a:cs typeface="Arial" panose="020B0604020202020204" pitchFamily="34" charset="0"/>
              </a:rPr>
              <a:t>Haswell</a:t>
            </a:r>
            <a:r>
              <a:rPr lang="en-US" altLang="zh-CN" sz="2400" b="1" dirty="0" smtClean="0">
                <a:solidFill>
                  <a:srgbClr val="C00000"/>
                </a:solidFill>
                <a:latin typeface="+mn-lt"/>
                <a:ea typeface="+mn-ea"/>
                <a:cs typeface="Arial" panose="020B0604020202020204" pitchFamily="34" charset="0"/>
              </a:rPr>
              <a:t> </a:t>
            </a:r>
            <a:r>
              <a:rPr lang="zh-CN" altLang="en-US" sz="2400" b="1" dirty="0" smtClean="0">
                <a:solidFill>
                  <a:srgbClr val="C00000"/>
                </a:solidFill>
                <a:latin typeface="+mn-lt"/>
                <a:ea typeface="+mn-ea"/>
                <a:cs typeface="Arial" panose="020B0604020202020204" pitchFamily="34" charset="0"/>
              </a:rPr>
              <a:t>微架构</a:t>
            </a:r>
            <a:r>
              <a:rPr lang="zh-CN" altLang="en-US" sz="2400" b="1" dirty="0" smtClean="0">
                <a:solidFill>
                  <a:srgbClr val="000000"/>
                </a:solidFill>
                <a:latin typeface="+mn-lt"/>
                <a:ea typeface="+mn-ea"/>
                <a:cs typeface="Arial" panose="020B0604020202020204" pitchFamily="34" charset="0"/>
              </a:rPr>
              <a:t>建立在 </a:t>
            </a:r>
            <a:r>
              <a:rPr lang="en-US" altLang="zh-CN" sz="2400" b="1" dirty="0" smtClean="0">
                <a:solidFill>
                  <a:srgbClr val="000000"/>
                </a:solidFill>
                <a:latin typeface="+mn-lt"/>
                <a:ea typeface="+mn-ea"/>
                <a:cs typeface="Arial" panose="020B0604020202020204" pitchFamily="34" charset="0"/>
              </a:rPr>
              <a:t>Sandy Bridge </a:t>
            </a:r>
            <a:r>
              <a:rPr lang="zh-CN" altLang="en-US" sz="2400" b="1" dirty="0" smtClean="0">
                <a:solidFill>
                  <a:srgbClr val="000000"/>
                </a:solidFill>
                <a:latin typeface="+mn-lt"/>
                <a:ea typeface="+mn-ea"/>
                <a:cs typeface="Arial" panose="020B0604020202020204" pitchFamily="34" charset="0"/>
              </a:rPr>
              <a:t>微架构和 </a:t>
            </a:r>
            <a:r>
              <a:rPr lang="en-US" altLang="zh-CN" sz="2400" b="1" dirty="0" smtClean="0">
                <a:solidFill>
                  <a:srgbClr val="000000"/>
                </a:solidFill>
                <a:latin typeface="+mn-lt"/>
                <a:ea typeface="+mn-ea"/>
                <a:cs typeface="Arial" panose="020B0604020202020204" pitchFamily="34" charset="0"/>
              </a:rPr>
              <a:t>Ivy Bridge </a:t>
            </a:r>
            <a:r>
              <a:rPr lang="zh-CN" altLang="en-US" sz="2400" b="1" dirty="0" smtClean="0">
                <a:solidFill>
                  <a:srgbClr val="000000"/>
                </a:solidFill>
                <a:latin typeface="+mn-lt"/>
                <a:ea typeface="+mn-ea"/>
                <a:cs typeface="Arial" panose="020B0604020202020204" pitchFamily="34" charset="0"/>
              </a:rPr>
              <a:t>微架构成功的基础上，提供了如下</a:t>
            </a:r>
            <a:r>
              <a:rPr lang="zh-CN" altLang="en-US" sz="2400" b="1" dirty="0" smtClean="0">
                <a:solidFill>
                  <a:srgbClr val="0000FF"/>
                </a:solidFill>
                <a:latin typeface="+mn-lt"/>
                <a:ea typeface="+mn-ea"/>
                <a:cs typeface="Arial" panose="020B0604020202020204" pitchFamily="34" charset="0"/>
              </a:rPr>
              <a:t>新特征</a:t>
            </a:r>
            <a:r>
              <a:rPr lang="zh-CN" altLang="en-US" sz="2400" b="1" dirty="0" smtClean="0">
                <a:solidFill>
                  <a:srgbClr val="000000"/>
                </a:solidFill>
                <a:latin typeface="+mn-lt"/>
                <a:ea typeface="+mn-ea"/>
                <a:cs typeface="Arial" panose="020B0604020202020204" pitchFamily="34" charset="0"/>
              </a:rPr>
              <a:t>：</a:t>
            </a:r>
          </a:p>
        </p:txBody>
      </p:sp>
    </p:spTree>
    <p:extLst>
      <p:ext uri="{BB962C8B-B14F-4D97-AF65-F5344CB8AC3E}">
        <p14:creationId xmlns:p14="http://schemas.microsoft.com/office/powerpoint/2010/main" val="2197550974"/>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4"/>
          <p:cNvSpPr txBox="1">
            <a:spLocks noChangeArrowheads="1"/>
          </p:cNvSpPr>
          <p:nvPr/>
        </p:nvSpPr>
        <p:spPr bwMode="auto">
          <a:xfrm>
            <a:off x="296810" y="1737756"/>
            <a:ext cx="8534400" cy="2908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52425" lvl="1" indent="-342900" algn="l" eaLnBrk="1" hangingPunct="1">
              <a:spcBef>
                <a:spcPts val="300"/>
              </a:spcBef>
              <a:buClr>
                <a:srgbClr val="FF6600"/>
              </a:buClr>
              <a:buSzPct val="75000"/>
              <a:buFont typeface="Wingdings" panose="05000000000000000000" pitchFamily="2" charset="2"/>
              <a:buChar char="u"/>
            </a:pPr>
            <a:r>
              <a:rPr lang="zh-CN" altLang="en-US" sz="2400" b="1" dirty="0" smtClean="0">
                <a:solidFill>
                  <a:srgbClr val="000000"/>
                </a:solidFill>
                <a:latin typeface="+mn-lt"/>
                <a:ea typeface="+mn-ea"/>
                <a:cs typeface="Arial" panose="020B0604020202020204" pitchFamily="34" charset="0"/>
              </a:rPr>
              <a:t>改善的 </a:t>
            </a:r>
            <a:r>
              <a:rPr lang="en-US" altLang="zh-CN" sz="2400" b="1" dirty="0" smtClean="0">
                <a:solidFill>
                  <a:srgbClr val="000000"/>
                </a:solidFill>
                <a:latin typeface="+mn-lt"/>
                <a:ea typeface="+mn-ea"/>
                <a:cs typeface="Arial" panose="020B0604020202020204" pitchFamily="34" charset="0"/>
              </a:rPr>
              <a:t>L1D </a:t>
            </a:r>
            <a:r>
              <a:rPr lang="zh-CN" altLang="en-US" sz="2400" b="1" dirty="0" smtClean="0">
                <a:solidFill>
                  <a:srgbClr val="000000"/>
                </a:solidFill>
                <a:latin typeface="+mn-lt"/>
                <a:ea typeface="+mn-ea"/>
                <a:cs typeface="Arial" panose="020B0604020202020204" pitchFamily="34" charset="0"/>
              </a:rPr>
              <a:t>和 </a:t>
            </a:r>
            <a:r>
              <a:rPr lang="en-US" altLang="zh-CN" sz="2400" b="1" dirty="0" smtClean="0">
                <a:solidFill>
                  <a:srgbClr val="000000"/>
                </a:solidFill>
                <a:latin typeface="+mn-lt"/>
                <a:ea typeface="+mn-ea"/>
                <a:cs typeface="Arial" panose="020B0604020202020204" pitchFamily="34" charset="0"/>
              </a:rPr>
              <a:t>L2 Cache </a:t>
            </a:r>
            <a:r>
              <a:rPr lang="zh-CN" altLang="en-US" sz="2400" b="1" dirty="0" smtClean="0">
                <a:solidFill>
                  <a:srgbClr val="000000"/>
                </a:solidFill>
                <a:latin typeface="+mn-lt"/>
                <a:ea typeface="+mn-ea"/>
                <a:cs typeface="Arial" panose="020B0604020202020204" pitchFamily="34" charset="0"/>
              </a:rPr>
              <a:t>带宽；</a:t>
            </a:r>
          </a:p>
          <a:p>
            <a:pPr marL="352425" lvl="1" indent="-342900" algn="l" eaLnBrk="1" hangingPunct="1">
              <a:spcBef>
                <a:spcPts val="300"/>
              </a:spcBef>
              <a:buClr>
                <a:srgbClr val="FF6600"/>
              </a:buClr>
              <a:buSzPct val="75000"/>
              <a:buFont typeface="Wingdings" panose="05000000000000000000" pitchFamily="2" charset="2"/>
              <a:buChar char="u"/>
            </a:pPr>
            <a:r>
              <a:rPr lang="zh-CN" altLang="en-US" sz="2400" b="1" dirty="0" smtClean="0">
                <a:solidFill>
                  <a:srgbClr val="000000"/>
                </a:solidFill>
                <a:latin typeface="+mn-lt"/>
                <a:ea typeface="+mn-ea"/>
                <a:cs typeface="Arial" panose="020B0604020202020204" pitchFamily="34" charset="0"/>
              </a:rPr>
              <a:t>两个 </a:t>
            </a:r>
            <a:r>
              <a:rPr lang="en-US" altLang="zh-CN" sz="2400" b="1" dirty="0" smtClean="0">
                <a:solidFill>
                  <a:srgbClr val="000000"/>
                </a:solidFill>
                <a:latin typeface="+mn-lt"/>
                <a:ea typeface="+mn-ea"/>
                <a:cs typeface="Arial" panose="020B0604020202020204" pitchFamily="34" charset="0"/>
              </a:rPr>
              <a:t>FMA </a:t>
            </a:r>
            <a:r>
              <a:rPr lang="zh-CN" altLang="en-US" sz="2400" b="1" dirty="0" smtClean="0">
                <a:solidFill>
                  <a:srgbClr val="000000"/>
                </a:solidFill>
                <a:latin typeface="+mn-lt"/>
                <a:ea typeface="+mn-ea"/>
                <a:cs typeface="Arial" panose="020B0604020202020204" pitchFamily="34" charset="0"/>
              </a:rPr>
              <a:t>执行流水线；</a:t>
            </a:r>
          </a:p>
          <a:p>
            <a:pPr marL="352425" lvl="1" indent="-342900" algn="l" eaLnBrk="1" hangingPunct="1">
              <a:spcBef>
                <a:spcPts val="300"/>
              </a:spcBef>
              <a:buClr>
                <a:srgbClr val="FF6600"/>
              </a:buClr>
              <a:buSzPct val="75000"/>
              <a:buFont typeface="Wingdings" panose="05000000000000000000" pitchFamily="2" charset="2"/>
              <a:buChar char="u"/>
            </a:pPr>
            <a:r>
              <a:rPr lang="en-US" altLang="zh-CN" sz="2400" b="1" dirty="0" smtClean="0">
                <a:solidFill>
                  <a:srgbClr val="000000"/>
                </a:solidFill>
                <a:latin typeface="+mn-lt"/>
                <a:ea typeface="+mn-ea"/>
                <a:cs typeface="Arial" panose="020B0604020202020204" pitchFamily="34" charset="0"/>
              </a:rPr>
              <a:t>4</a:t>
            </a:r>
            <a:r>
              <a:rPr lang="zh-CN" altLang="en-US" sz="2400" b="1" dirty="0" smtClean="0">
                <a:solidFill>
                  <a:srgbClr val="000000"/>
                </a:solidFill>
                <a:latin typeface="+mn-lt"/>
                <a:ea typeface="+mn-ea"/>
                <a:cs typeface="Arial" panose="020B0604020202020204" pitchFamily="34" charset="0"/>
              </a:rPr>
              <a:t>个</a:t>
            </a:r>
            <a:r>
              <a:rPr lang="en-US" altLang="zh-CN" sz="2400" b="1" dirty="0" smtClean="0">
                <a:solidFill>
                  <a:srgbClr val="000000"/>
                </a:solidFill>
                <a:latin typeface="+mn-lt"/>
                <a:ea typeface="+mn-ea"/>
                <a:cs typeface="Arial" panose="020B0604020202020204" pitchFamily="34" charset="0"/>
              </a:rPr>
              <a:t>ALU</a:t>
            </a:r>
            <a:r>
              <a:rPr lang="zh-CN" altLang="en-US" sz="2400" b="1" dirty="0" smtClean="0">
                <a:solidFill>
                  <a:srgbClr val="000000"/>
                </a:solidFill>
                <a:latin typeface="+mn-lt"/>
                <a:ea typeface="+mn-ea"/>
                <a:cs typeface="Arial" panose="020B0604020202020204" pitchFamily="34" charset="0"/>
              </a:rPr>
              <a:t>；</a:t>
            </a:r>
          </a:p>
          <a:p>
            <a:pPr marL="352425" lvl="1" indent="-342900" algn="l" eaLnBrk="1" hangingPunct="1">
              <a:spcBef>
                <a:spcPts val="300"/>
              </a:spcBef>
              <a:buClr>
                <a:srgbClr val="FF6600"/>
              </a:buClr>
              <a:buSzPct val="75000"/>
              <a:buFont typeface="Wingdings" panose="05000000000000000000" pitchFamily="2" charset="2"/>
              <a:buChar char="u"/>
            </a:pPr>
            <a:r>
              <a:rPr lang="en-US" altLang="zh-CN" sz="2400" b="1" dirty="0" smtClean="0">
                <a:solidFill>
                  <a:srgbClr val="000000"/>
                </a:solidFill>
                <a:latin typeface="+mn-lt"/>
                <a:ea typeface="+mn-ea"/>
                <a:cs typeface="Arial" panose="020B0604020202020204" pitchFamily="34" charset="0"/>
              </a:rPr>
              <a:t>3</a:t>
            </a:r>
            <a:r>
              <a:rPr lang="zh-CN" altLang="en-US" sz="2400" b="1" dirty="0" smtClean="0">
                <a:solidFill>
                  <a:srgbClr val="000000"/>
                </a:solidFill>
                <a:latin typeface="+mn-lt"/>
                <a:ea typeface="+mn-ea"/>
                <a:cs typeface="Arial" panose="020B0604020202020204" pitchFamily="34" charset="0"/>
              </a:rPr>
              <a:t>个存储地址端口；</a:t>
            </a:r>
          </a:p>
          <a:p>
            <a:pPr marL="352425" lvl="1" indent="-342900" algn="l" eaLnBrk="1" hangingPunct="1">
              <a:spcBef>
                <a:spcPts val="300"/>
              </a:spcBef>
              <a:buClr>
                <a:srgbClr val="FF6600"/>
              </a:buClr>
              <a:buSzPct val="75000"/>
              <a:buFont typeface="Wingdings" panose="05000000000000000000" pitchFamily="2" charset="2"/>
              <a:buChar char="u"/>
            </a:pPr>
            <a:r>
              <a:rPr lang="en-US" altLang="zh-CN" sz="2400" b="1" dirty="0" smtClean="0">
                <a:solidFill>
                  <a:srgbClr val="000000"/>
                </a:solidFill>
                <a:latin typeface="+mn-lt"/>
                <a:ea typeface="+mn-ea"/>
                <a:cs typeface="Arial" panose="020B0604020202020204" pitchFamily="34" charset="0"/>
              </a:rPr>
              <a:t>2</a:t>
            </a:r>
            <a:r>
              <a:rPr lang="zh-CN" altLang="en-US" sz="2400" b="1" dirty="0" smtClean="0">
                <a:solidFill>
                  <a:srgbClr val="000000"/>
                </a:solidFill>
                <a:latin typeface="+mn-lt"/>
                <a:ea typeface="+mn-ea"/>
                <a:cs typeface="Arial" panose="020B0604020202020204" pitchFamily="34" charset="0"/>
              </a:rPr>
              <a:t>个分支执行单元；</a:t>
            </a:r>
          </a:p>
          <a:p>
            <a:pPr marL="352425" lvl="1" indent="-342900" algn="l" eaLnBrk="1" hangingPunct="1">
              <a:spcBef>
                <a:spcPts val="300"/>
              </a:spcBef>
              <a:buClr>
                <a:srgbClr val="FF6600"/>
              </a:buClr>
              <a:buSzPct val="75000"/>
              <a:buFont typeface="Wingdings" panose="05000000000000000000" pitchFamily="2" charset="2"/>
              <a:buChar char="u"/>
            </a:pPr>
            <a:r>
              <a:rPr lang="zh-CN" altLang="en-US" sz="2400" b="1" dirty="0" smtClean="0">
                <a:solidFill>
                  <a:srgbClr val="000000"/>
                </a:solidFill>
                <a:latin typeface="+mn-lt"/>
                <a:ea typeface="+mn-ea"/>
                <a:cs typeface="Arial" panose="020B0604020202020204" pitchFamily="34" charset="0"/>
              </a:rPr>
              <a:t>用于处理器核和核外子系统的先进电源管理；</a:t>
            </a:r>
          </a:p>
          <a:p>
            <a:pPr marL="352425" lvl="1" indent="-342900" algn="l" eaLnBrk="1" hangingPunct="1">
              <a:spcBef>
                <a:spcPts val="300"/>
              </a:spcBef>
              <a:buClr>
                <a:srgbClr val="FF6600"/>
              </a:buClr>
              <a:buSzPct val="75000"/>
              <a:buFont typeface="Wingdings" panose="05000000000000000000" pitchFamily="2" charset="2"/>
              <a:buChar char="u"/>
            </a:pPr>
            <a:r>
              <a:rPr lang="zh-CN" altLang="en-US" sz="2400" b="1" dirty="0" smtClean="0">
                <a:solidFill>
                  <a:srgbClr val="000000"/>
                </a:solidFill>
                <a:latin typeface="+mn-lt"/>
                <a:ea typeface="+mn-ea"/>
                <a:cs typeface="Arial" panose="020B0604020202020204" pitchFamily="34" charset="0"/>
              </a:rPr>
              <a:t>支持可选择的 </a:t>
            </a:r>
            <a:r>
              <a:rPr lang="en-US" altLang="zh-CN" sz="2400" b="1" dirty="0" smtClean="0">
                <a:solidFill>
                  <a:srgbClr val="000000"/>
                </a:solidFill>
                <a:latin typeface="+mn-lt"/>
                <a:ea typeface="+mn-ea"/>
                <a:cs typeface="Arial" panose="020B0604020202020204" pitchFamily="34" charset="0"/>
              </a:rPr>
              <a:t>L4 Cache</a:t>
            </a:r>
            <a:r>
              <a:rPr lang="zh-CN" altLang="en-US" sz="2400" b="1" dirty="0" smtClean="0">
                <a:solidFill>
                  <a:srgbClr val="000000"/>
                </a:solidFill>
                <a:latin typeface="+mn-lt"/>
                <a:ea typeface="+mn-ea"/>
                <a:cs typeface="Arial" panose="020B0604020202020204" pitchFamily="34" charset="0"/>
              </a:rPr>
              <a:t>。</a:t>
            </a:r>
          </a:p>
        </p:txBody>
      </p:sp>
      <p:sp>
        <p:nvSpPr>
          <p:cNvPr id="60419" name="Rectangle 2"/>
          <p:cNvSpPr txBox="1">
            <a:spLocks noChangeArrowheads="1"/>
          </p:cNvSpPr>
          <p:nvPr/>
        </p:nvSpPr>
        <p:spPr bwMode="auto">
          <a:xfrm>
            <a:off x="304800" y="37465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2800" b="1" dirty="0" smtClean="0">
                <a:solidFill>
                  <a:srgbClr val="00007D"/>
                </a:solidFill>
                <a:ea typeface="黑体" panose="02010609060101010101" pitchFamily="49" charset="-122"/>
              </a:rPr>
              <a:t>2.3.2  Core i7</a:t>
            </a:r>
            <a:r>
              <a:rPr lang="zh-CN" altLang="en-US" sz="2800" b="1" dirty="0" smtClean="0">
                <a:solidFill>
                  <a:srgbClr val="00007D"/>
                </a:solidFill>
                <a:ea typeface="黑体" panose="02010609060101010101" pitchFamily="49" charset="-122"/>
              </a:rPr>
              <a:t>处理器微架构</a:t>
            </a:r>
            <a:r>
              <a:rPr lang="zh-CN" altLang="en-US" sz="2400" b="1" dirty="0" smtClean="0">
                <a:solidFill>
                  <a:srgbClr val="00007D"/>
                </a:solidFill>
                <a:ea typeface="黑体" panose="02010609060101010101" pitchFamily="49" charset="-122"/>
              </a:rPr>
              <a:t>  </a:t>
            </a:r>
            <a:r>
              <a:rPr lang="en-US" altLang="zh-CN" sz="2400" b="1" dirty="0" smtClean="0">
                <a:solidFill>
                  <a:srgbClr val="008000"/>
                </a:solidFill>
                <a:ea typeface="黑体" panose="02010609060101010101" pitchFamily="49" charset="-122"/>
              </a:rPr>
              <a:t>—— 2. </a:t>
            </a:r>
            <a:r>
              <a:rPr lang="en-US" altLang="zh-CN" sz="2400" b="1" dirty="0" err="1" smtClean="0">
                <a:solidFill>
                  <a:srgbClr val="008000"/>
                </a:solidFill>
              </a:rPr>
              <a:t>Haswell</a:t>
            </a:r>
            <a:r>
              <a:rPr lang="zh-CN" altLang="en-US" sz="2400" b="1" dirty="0" smtClean="0">
                <a:solidFill>
                  <a:srgbClr val="008000"/>
                </a:solidFill>
                <a:latin typeface="黑体" panose="02010609060101010101" pitchFamily="49" charset="-122"/>
                <a:ea typeface="黑体" panose="02010609060101010101" pitchFamily="49" charset="-122"/>
              </a:rPr>
              <a:t>微架构</a:t>
            </a:r>
          </a:p>
        </p:txBody>
      </p:sp>
      <p:sp>
        <p:nvSpPr>
          <p:cNvPr id="4" name="Text Box 4"/>
          <p:cNvSpPr txBox="1">
            <a:spLocks noChangeArrowheads="1"/>
          </p:cNvSpPr>
          <p:nvPr/>
        </p:nvSpPr>
        <p:spPr bwMode="auto">
          <a:xfrm>
            <a:off x="326939" y="906759"/>
            <a:ext cx="853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2400" b="1" dirty="0" err="1" smtClean="0">
                <a:solidFill>
                  <a:srgbClr val="C00000"/>
                </a:solidFill>
                <a:latin typeface="+mn-lt"/>
                <a:ea typeface="+mn-ea"/>
                <a:cs typeface="Arial" panose="020B0604020202020204" pitchFamily="34" charset="0"/>
              </a:rPr>
              <a:t>Haswell</a:t>
            </a:r>
            <a:r>
              <a:rPr lang="en-US" altLang="zh-CN" sz="2400" b="1" dirty="0" smtClean="0">
                <a:solidFill>
                  <a:srgbClr val="C00000"/>
                </a:solidFill>
                <a:latin typeface="+mn-lt"/>
                <a:ea typeface="+mn-ea"/>
                <a:cs typeface="Arial" panose="020B0604020202020204" pitchFamily="34" charset="0"/>
              </a:rPr>
              <a:t> </a:t>
            </a:r>
            <a:r>
              <a:rPr lang="zh-CN" altLang="en-US" sz="2400" b="1" dirty="0" smtClean="0">
                <a:solidFill>
                  <a:srgbClr val="C00000"/>
                </a:solidFill>
                <a:latin typeface="+mn-lt"/>
                <a:ea typeface="+mn-ea"/>
                <a:cs typeface="Arial" panose="020B0604020202020204" pitchFamily="34" charset="0"/>
              </a:rPr>
              <a:t>微架构</a:t>
            </a:r>
            <a:r>
              <a:rPr lang="zh-CN" altLang="en-US" sz="2400" b="1" dirty="0" smtClean="0">
                <a:solidFill>
                  <a:srgbClr val="000000"/>
                </a:solidFill>
                <a:latin typeface="+mn-lt"/>
                <a:ea typeface="+mn-ea"/>
                <a:cs typeface="Arial" panose="020B0604020202020204" pitchFamily="34" charset="0"/>
              </a:rPr>
              <a:t>建立在 </a:t>
            </a:r>
            <a:r>
              <a:rPr lang="en-US" altLang="zh-CN" sz="2400" b="1" dirty="0" smtClean="0">
                <a:solidFill>
                  <a:srgbClr val="000000"/>
                </a:solidFill>
                <a:latin typeface="+mn-lt"/>
                <a:ea typeface="+mn-ea"/>
                <a:cs typeface="Arial" panose="020B0604020202020204" pitchFamily="34" charset="0"/>
              </a:rPr>
              <a:t>Sandy Bridge </a:t>
            </a:r>
            <a:r>
              <a:rPr lang="zh-CN" altLang="en-US" sz="2400" b="1" dirty="0" smtClean="0">
                <a:solidFill>
                  <a:srgbClr val="000000"/>
                </a:solidFill>
                <a:latin typeface="+mn-lt"/>
                <a:ea typeface="+mn-ea"/>
                <a:cs typeface="Arial" panose="020B0604020202020204" pitchFamily="34" charset="0"/>
              </a:rPr>
              <a:t>微架构和 </a:t>
            </a:r>
            <a:r>
              <a:rPr lang="en-US" altLang="zh-CN" sz="2400" b="1" dirty="0" smtClean="0">
                <a:solidFill>
                  <a:srgbClr val="000000"/>
                </a:solidFill>
                <a:latin typeface="+mn-lt"/>
                <a:ea typeface="+mn-ea"/>
                <a:cs typeface="Arial" panose="020B0604020202020204" pitchFamily="34" charset="0"/>
              </a:rPr>
              <a:t>Ivy Bridge </a:t>
            </a:r>
            <a:r>
              <a:rPr lang="zh-CN" altLang="en-US" sz="2400" b="1" dirty="0" smtClean="0">
                <a:solidFill>
                  <a:srgbClr val="000000"/>
                </a:solidFill>
                <a:latin typeface="+mn-lt"/>
                <a:ea typeface="+mn-ea"/>
                <a:cs typeface="Arial" panose="020B0604020202020204" pitchFamily="34" charset="0"/>
              </a:rPr>
              <a:t>微架构成功的基础上，提供了如下</a:t>
            </a:r>
            <a:r>
              <a:rPr lang="zh-CN" altLang="en-US" sz="2400" b="1" dirty="0" smtClean="0">
                <a:solidFill>
                  <a:srgbClr val="0000FF"/>
                </a:solidFill>
                <a:latin typeface="+mn-lt"/>
                <a:ea typeface="+mn-ea"/>
                <a:cs typeface="Arial" panose="020B0604020202020204" pitchFamily="34" charset="0"/>
              </a:rPr>
              <a:t>新特征</a:t>
            </a:r>
            <a:r>
              <a:rPr lang="zh-CN" altLang="en-US" sz="2400" b="1" dirty="0" smtClean="0">
                <a:solidFill>
                  <a:srgbClr val="000000"/>
                </a:solidFill>
                <a:latin typeface="+mn-lt"/>
                <a:ea typeface="+mn-ea"/>
                <a:cs typeface="Arial" panose="020B0604020202020204" pitchFamily="34" charset="0"/>
              </a:rPr>
              <a:t>：</a:t>
            </a:r>
          </a:p>
        </p:txBody>
      </p:sp>
    </p:spTree>
    <p:extLst>
      <p:ext uri="{BB962C8B-B14F-4D97-AF65-F5344CB8AC3E}">
        <p14:creationId xmlns:p14="http://schemas.microsoft.com/office/powerpoint/2010/main" val="3886460043"/>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727182" y="130174"/>
            <a:ext cx="7805368" cy="6259662"/>
          </a:xfrm>
          <a:prstGeom prst="rect">
            <a:avLst/>
          </a:prstGeom>
        </p:spPr>
      </p:pic>
      <p:sp>
        <p:nvSpPr>
          <p:cNvPr id="6144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A8E4DA4-DDDA-4E09-8502-23444DCE217B}" type="slidenum">
              <a:rPr lang="zh-CN" altLang="en-US">
                <a:solidFill>
                  <a:srgbClr val="000000"/>
                </a:solidFill>
                <a:latin typeface="Arial Black" panose="020B0A04020102020204" pitchFamily="34" charset="0"/>
              </a:rPr>
              <a:pPr eaLnBrk="1" hangingPunct="1"/>
              <a:t>94</a:t>
            </a:fld>
            <a:endParaRPr lang="en-US" altLang="zh-CN">
              <a:solidFill>
                <a:srgbClr val="000000"/>
              </a:solidFill>
              <a:latin typeface="Arial Black" panose="020B0A04020102020204" pitchFamily="34" charset="0"/>
            </a:endParaRPr>
          </a:p>
        </p:txBody>
      </p:sp>
      <p:sp>
        <p:nvSpPr>
          <p:cNvPr id="61445" name="Rectangle 8"/>
          <p:cNvSpPr>
            <a:spLocks noChangeArrowheads="1"/>
          </p:cNvSpPr>
          <p:nvPr/>
        </p:nvSpPr>
        <p:spPr bwMode="auto">
          <a:xfrm>
            <a:off x="1683056" y="6309400"/>
            <a:ext cx="5649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med" len="lg"/>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err="1" smtClean="0">
                <a:solidFill>
                  <a:srgbClr val="0000FF"/>
                </a:solidFill>
                <a:latin typeface="+mn-lt"/>
              </a:rPr>
              <a:t>Haswell</a:t>
            </a:r>
            <a:r>
              <a:rPr lang="en-US" altLang="zh-CN" sz="2400" b="1" dirty="0" smtClean="0">
                <a:solidFill>
                  <a:srgbClr val="0000FF"/>
                </a:solidFill>
                <a:latin typeface="+mn-lt"/>
              </a:rPr>
              <a:t> </a:t>
            </a:r>
            <a:r>
              <a:rPr lang="zh-CN" altLang="en-US" sz="2400" b="1" dirty="0" smtClean="0">
                <a:solidFill>
                  <a:srgbClr val="0000FF"/>
                </a:solidFill>
                <a:latin typeface="+mn-lt"/>
              </a:rPr>
              <a:t>微架构的</a:t>
            </a:r>
            <a:r>
              <a:rPr lang="en-US" altLang="zh-CN" sz="2400" b="1" dirty="0" smtClean="0">
                <a:solidFill>
                  <a:srgbClr val="0000FF"/>
                </a:solidFill>
                <a:latin typeface="+mn-lt"/>
              </a:rPr>
              <a:t>CPU</a:t>
            </a:r>
            <a:r>
              <a:rPr lang="zh-CN" altLang="en-US" sz="2400" b="1" dirty="0" smtClean="0">
                <a:solidFill>
                  <a:srgbClr val="0000FF"/>
                </a:solidFill>
                <a:latin typeface="+mn-lt"/>
              </a:rPr>
              <a:t>核流水线功能描述</a:t>
            </a:r>
          </a:p>
        </p:txBody>
      </p:sp>
    </p:spTree>
    <p:extLst>
      <p:ext uri="{BB962C8B-B14F-4D97-AF65-F5344CB8AC3E}">
        <p14:creationId xmlns:p14="http://schemas.microsoft.com/office/powerpoint/2010/main" val="2155234644"/>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7D"/>
                </a:solidFill>
              </a:rPr>
              <a:t>2.3.2  Core i7</a:t>
            </a:r>
            <a:r>
              <a:rPr lang="zh-CN" altLang="en-US" dirty="0">
                <a:solidFill>
                  <a:srgbClr val="00007D"/>
                </a:solidFill>
              </a:rPr>
              <a:t>处理器微架构</a:t>
            </a:r>
            <a:r>
              <a:rPr lang="zh-CN" altLang="en-US" sz="2400" dirty="0">
                <a:solidFill>
                  <a:srgbClr val="00007D"/>
                </a:solidFill>
              </a:rPr>
              <a:t>  </a:t>
            </a:r>
            <a:r>
              <a:rPr lang="en-US" altLang="zh-CN" sz="2400" dirty="0">
                <a:solidFill>
                  <a:srgbClr val="008000"/>
                </a:solidFill>
              </a:rPr>
              <a:t>—— 2. </a:t>
            </a:r>
            <a:r>
              <a:rPr lang="en-US" altLang="zh-CN" sz="2400" dirty="0" err="1">
                <a:solidFill>
                  <a:srgbClr val="008000"/>
                </a:solidFill>
              </a:rPr>
              <a:t>Haswell</a:t>
            </a:r>
            <a:r>
              <a:rPr lang="zh-CN" altLang="en-US" sz="2400" dirty="0">
                <a:solidFill>
                  <a:srgbClr val="008000"/>
                </a:solidFill>
                <a:latin typeface="黑体" panose="02010609060101010101" pitchFamily="49" charset="-122"/>
              </a:rPr>
              <a:t>微</a:t>
            </a:r>
            <a:r>
              <a:rPr lang="zh-CN" altLang="en-US" sz="2400" dirty="0" smtClean="0">
                <a:solidFill>
                  <a:srgbClr val="008000"/>
                </a:solidFill>
                <a:latin typeface="黑体" panose="02010609060101010101" pitchFamily="49" charset="-122"/>
              </a:rPr>
              <a:t>架构</a:t>
            </a:r>
            <a:endParaRPr lang="zh-CN" altLang="en-US" dirty="0"/>
          </a:p>
        </p:txBody>
      </p:sp>
      <p:sp>
        <p:nvSpPr>
          <p:cNvPr id="3" name="内容占位符 2"/>
          <p:cNvSpPr>
            <a:spLocks noGrp="1"/>
          </p:cNvSpPr>
          <p:nvPr>
            <p:ph idx="1"/>
          </p:nvPr>
        </p:nvSpPr>
        <p:spPr/>
        <p:txBody>
          <a:bodyPr/>
          <a:lstStyle/>
          <a:p>
            <a:pPr marL="355600" indent="-355600"/>
            <a:r>
              <a:rPr lang="en-US" altLang="en-US" dirty="0" err="1" smtClean="0">
                <a:solidFill>
                  <a:srgbClr val="000000"/>
                </a:solidFill>
                <a:cs typeface="Arial" pitchFamily="34" charset="0"/>
              </a:rPr>
              <a:t>Haswell</a:t>
            </a:r>
            <a:r>
              <a:rPr lang="en-US" altLang="en-US" dirty="0" smtClean="0">
                <a:solidFill>
                  <a:srgbClr val="000000"/>
                </a:solidFill>
                <a:cs typeface="Arial" pitchFamily="34" charset="0"/>
              </a:rPr>
              <a:t> </a:t>
            </a:r>
            <a:r>
              <a:rPr lang="zh-CN" altLang="en-US" dirty="0" smtClean="0">
                <a:solidFill>
                  <a:srgbClr val="000000"/>
                </a:solidFill>
                <a:cs typeface="Arial" pitchFamily="34" charset="0"/>
              </a:rPr>
              <a:t>微架构的核心模块：</a:t>
            </a:r>
            <a:endParaRPr lang="en-US" altLang="zh-CN" dirty="0" smtClean="0">
              <a:solidFill>
                <a:srgbClr val="000000"/>
              </a:solidFill>
              <a:cs typeface="Arial" pitchFamily="34" charset="0"/>
            </a:endParaRPr>
          </a:p>
          <a:p>
            <a:pPr marL="625475" lvl="1" indent="-355600"/>
            <a:r>
              <a:rPr lang="zh-CN" altLang="en-US" dirty="0" smtClean="0">
                <a:solidFill>
                  <a:srgbClr val="000000"/>
                </a:solidFill>
                <a:cs typeface="Arial" pitchFamily="34" charset="0"/>
              </a:rPr>
              <a:t>按序前端</a:t>
            </a:r>
            <a:endParaRPr lang="en-US" altLang="zh-CN" dirty="0" smtClean="0">
              <a:solidFill>
                <a:srgbClr val="000000"/>
              </a:solidFill>
              <a:cs typeface="Arial" pitchFamily="34" charset="0"/>
            </a:endParaRPr>
          </a:p>
          <a:p>
            <a:pPr marL="625475" lvl="1" indent="-355600"/>
            <a:r>
              <a:rPr lang="zh-CN" altLang="en-US" dirty="0">
                <a:solidFill>
                  <a:srgbClr val="000000"/>
                </a:solidFill>
                <a:cs typeface="Arial" pitchFamily="34" charset="0"/>
              </a:rPr>
              <a:t>乱</a:t>
            </a:r>
            <a:r>
              <a:rPr lang="zh-CN" altLang="en-US" dirty="0" smtClean="0">
                <a:solidFill>
                  <a:srgbClr val="000000"/>
                </a:solidFill>
                <a:cs typeface="Arial" pitchFamily="34" charset="0"/>
              </a:rPr>
              <a:t>序引擎</a:t>
            </a:r>
            <a:endParaRPr lang="en-US" altLang="zh-CN" dirty="0" smtClean="0">
              <a:solidFill>
                <a:srgbClr val="000000"/>
              </a:solidFill>
              <a:cs typeface="Arial" pitchFamily="34" charset="0"/>
            </a:endParaRPr>
          </a:p>
          <a:p>
            <a:pPr marL="625475" lvl="1" indent="-355600"/>
            <a:r>
              <a:rPr lang="zh-CN" altLang="en-US" dirty="0" smtClean="0">
                <a:solidFill>
                  <a:srgbClr val="000000"/>
                </a:solidFill>
                <a:cs typeface="Arial" pitchFamily="34" charset="0"/>
              </a:rPr>
              <a:t>执行引擎</a:t>
            </a:r>
            <a:endParaRPr lang="en-US" altLang="zh-CN" dirty="0" smtClean="0">
              <a:solidFill>
                <a:srgbClr val="000000"/>
              </a:solidFill>
              <a:cs typeface="Arial" pitchFamily="34" charset="0"/>
            </a:endParaRPr>
          </a:p>
          <a:p>
            <a:pPr marL="625475" lvl="1" indent="-355600"/>
            <a:r>
              <a:rPr lang="en-US" altLang="zh-CN" dirty="0" smtClean="0">
                <a:solidFill>
                  <a:srgbClr val="000000"/>
                </a:solidFill>
                <a:cs typeface="Arial" pitchFamily="34" charset="0"/>
              </a:rPr>
              <a:t>Cache</a:t>
            </a:r>
            <a:r>
              <a:rPr lang="zh-CN" altLang="en-US" dirty="0" smtClean="0">
                <a:solidFill>
                  <a:srgbClr val="000000"/>
                </a:solidFill>
                <a:cs typeface="Arial" pitchFamily="34" charset="0"/>
              </a:rPr>
              <a:t>体系</a:t>
            </a:r>
            <a:endParaRPr lang="zh-CN" altLang="en-US" dirty="0"/>
          </a:p>
        </p:txBody>
      </p:sp>
      <p:sp>
        <p:nvSpPr>
          <p:cNvPr id="4" name="灯片编号占位符 3"/>
          <p:cNvSpPr>
            <a:spLocks noGrp="1"/>
          </p:cNvSpPr>
          <p:nvPr>
            <p:ph type="sldNum" sz="quarter" idx="11"/>
          </p:nvPr>
        </p:nvSpPr>
        <p:spPr/>
        <p:txBody>
          <a:bodyPr/>
          <a:lstStyle/>
          <a:p>
            <a:fld id="{05A25CE3-80AF-4A68-9E04-5E3C960845FC}" type="slidenum">
              <a:rPr lang="zh-CN" altLang="en-US" smtClean="0"/>
              <a:pPr/>
              <a:t>95</a:t>
            </a:fld>
            <a:endParaRPr lang="en-US" altLang="zh-CN"/>
          </a:p>
        </p:txBody>
      </p:sp>
    </p:spTree>
    <p:extLst>
      <p:ext uri="{BB962C8B-B14F-4D97-AF65-F5344CB8AC3E}">
        <p14:creationId xmlns:p14="http://schemas.microsoft.com/office/powerpoint/2010/main" val="233319675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txBox="1">
            <a:spLocks noChangeArrowheads="1"/>
          </p:cNvSpPr>
          <p:nvPr/>
        </p:nvSpPr>
        <p:spPr bwMode="auto">
          <a:xfrm>
            <a:off x="304800" y="37465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2800" b="1" dirty="0">
                <a:solidFill>
                  <a:srgbClr val="00007D"/>
                </a:solidFill>
                <a:ea typeface="黑体" panose="02010609060101010101" pitchFamily="49" charset="-122"/>
              </a:rPr>
              <a:t>2.3.2  Core i7</a:t>
            </a:r>
            <a:r>
              <a:rPr lang="zh-CN" altLang="en-US" sz="2800" b="1" dirty="0">
                <a:solidFill>
                  <a:srgbClr val="00007D"/>
                </a:solidFill>
                <a:ea typeface="黑体" panose="02010609060101010101" pitchFamily="49" charset="-122"/>
              </a:rPr>
              <a:t>处理器微架构</a:t>
            </a:r>
            <a:r>
              <a:rPr lang="zh-CN" altLang="en-US" sz="2400" b="1" dirty="0">
                <a:solidFill>
                  <a:srgbClr val="00007D"/>
                </a:solidFill>
                <a:ea typeface="黑体" panose="02010609060101010101" pitchFamily="49" charset="-122"/>
              </a:rPr>
              <a:t>  </a:t>
            </a:r>
            <a:r>
              <a:rPr lang="en-US" altLang="zh-CN" sz="2400" b="1" dirty="0">
                <a:solidFill>
                  <a:srgbClr val="008000"/>
                </a:solidFill>
                <a:ea typeface="黑体" panose="02010609060101010101" pitchFamily="49" charset="-122"/>
              </a:rPr>
              <a:t>—— 2. </a:t>
            </a:r>
            <a:r>
              <a:rPr lang="en-US" altLang="zh-CN" sz="2400" b="1" dirty="0" err="1">
                <a:solidFill>
                  <a:srgbClr val="008000"/>
                </a:solidFill>
              </a:rPr>
              <a:t>Haswell</a:t>
            </a:r>
            <a:r>
              <a:rPr lang="zh-CN" altLang="en-US" sz="2400" b="1" dirty="0">
                <a:solidFill>
                  <a:srgbClr val="008000"/>
                </a:solidFill>
                <a:latin typeface="黑体" panose="02010609060101010101" pitchFamily="49" charset="-122"/>
                <a:ea typeface="黑体" panose="02010609060101010101" pitchFamily="49" charset="-122"/>
              </a:rPr>
              <a:t>微架构</a:t>
            </a:r>
          </a:p>
        </p:txBody>
      </p:sp>
      <p:sp>
        <p:nvSpPr>
          <p:cNvPr id="8" name="矩形 7"/>
          <p:cNvSpPr/>
          <p:nvPr/>
        </p:nvSpPr>
        <p:spPr>
          <a:xfrm>
            <a:off x="214313" y="1387968"/>
            <a:ext cx="8715375" cy="2677656"/>
          </a:xfrm>
          <a:prstGeom prst="rect">
            <a:avLst/>
          </a:prstGeom>
        </p:spPr>
        <p:txBody>
          <a:bodyPr>
            <a:spAutoFit/>
          </a:bodyPr>
          <a:lstStyle/>
          <a:p>
            <a:pPr marL="355600" indent="-355600" algn="l">
              <a:buClr>
                <a:srgbClr val="0000FF"/>
              </a:buClr>
              <a:buSzPct val="75000"/>
              <a:buFont typeface="Wingdings" panose="05000000000000000000" pitchFamily="2" charset="2"/>
              <a:buChar char="n"/>
              <a:defRPr/>
            </a:pPr>
            <a:r>
              <a:rPr lang="zh-CN" altLang="en-US" sz="2400" b="1" dirty="0" smtClean="0">
                <a:solidFill>
                  <a:srgbClr val="000000"/>
                </a:solidFill>
                <a:latin typeface="+mn-lt"/>
                <a:ea typeface="+mn-ea"/>
                <a:cs typeface="Arial" pitchFamily="34" charset="0"/>
              </a:rPr>
              <a:t>组成部分：</a:t>
            </a:r>
            <a:endParaRPr lang="en-US" altLang="zh-CN" sz="2400" b="1" dirty="0" smtClean="0">
              <a:solidFill>
                <a:srgbClr val="000000"/>
              </a:solidFill>
              <a:latin typeface="+mn-lt"/>
              <a:ea typeface="+mn-ea"/>
              <a:cs typeface="Arial" pitchFamily="34" charset="0"/>
            </a:endParaRPr>
          </a:p>
          <a:p>
            <a:pPr marL="719138" lvl="1" indent="-363538" algn="l">
              <a:buClr>
                <a:srgbClr val="FF6600"/>
              </a:buClr>
              <a:buSzPct val="75000"/>
              <a:buFont typeface="Wingdings" panose="05000000000000000000" pitchFamily="2" charset="2"/>
              <a:buChar char="u"/>
              <a:defRPr/>
            </a:pPr>
            <a:r>
              <a:rPr lang="zh-CN" altLang="en-US" sz="2400" b="1" dirty="0" smtClean="0">
                <a:solidFill>
                  <a:srgbClr val="000000"/>
                </a:solidFill>
                <a:latin typeface="+mn-lt"/>
                <a:ea typeface="+mn-ea"/>
                <a:cs typeface="Arial" pitchFamily="34" charset="0"/>
              </a:rPr>
              <a:t>指令</a:t>
            </a:r>
            <a:r>
              <a:rPr lang="en-US" sz="2400" b="1" dirty="0" smtClean="0">
                <a:solidFill>
                  <a:srgbClr val="000000"/>
                </a:solidFill>
                <a:latin typeface="+mn-lt"/>
                <a:ea typeface="+mn-ea"/>
                <a:cs typeface="Arial" pitchFamily="34" charset="0"/>
              </a:rPr>
              <a:t>Cache</a:t>
            </a:r>
          </a:p>
          <a:p>
            <a:pPr marL="719138" lvl="1" indent="-363538" algn="l">
              <a:buClr>
                <a:srgbClr val="FF6600"/>
              </a:buClr>
              <a:buSzPct val="75000"/>
              <a:buFont typeface="Wingdings" panose="05000000000000000000" pitchFamily="2" charset="2"/>
              <a:buChar char="u"/>
              <a:defRPr/>
            </a:pPr>
            <a:r>
              <a:rPr lang="zh-CN" altLang="en-US" sz="2400" b="1" dirty="0" smtClean="0">
                <a:solidFill>
                  <a:srgbClr val="000000"/>
                </a:solidFill>
                <a:latin typeface="+mn-lt"/>
                <a:ea typeface="+mn-ea"/>
                <a:cs typeface="Arial" pitchFamily="34" charset="0"/>
              </a:rPr>
              <a:t>译码流水线：预译码、译码队列、</a:t>
            </a:r>
            <a:r>
              <a:rPr lang="en-US" altLang="zh-CN" sz="2400" b="1" dirty="0" smtClean="0">
                <a:solidFill>
                  <a:srgbClr val="000000"/>
                </a:solidFill>
                <a:latin typeface="+mn-lt"/>
                <a:ea typeface="+mn-ea"/>
                <a:cs typeface="Arial" pitchFamily="34" charset="0"/>
              </a:rPr>
              <a:t>4</a:t>
            </a:r>
            <a:r>
              <a:rPr lang="zh-CN" altLang="en-US" sz="2400" b="1" dirty="0" smtClean="0">
                <a:solidFill>
                  <a:srgbClr val="000000"/>
                </a:solidFill>
                <a:latin typeface="+mn-lt"/>
                <a:ea typeface="+mn-ea"/>
                <a:cs typeface="Arial" pitchFamily="34" charset="0"/>
              </a:rPr>
              <a:t>个译码器</a:t>
            </a:r>
            <a:endParaRPr lang="en-US" altLang="zh-CN" sz="2400" b="1" dirty="0" smtClean="0">
              <a:solidFill>
                <a:srgbClr val="000000"/>
              </a:solidFill>
              <a:latin typeface="+mn-lt"/>
              <a:ea typeface="+mn-ea"/>
              <a:cs typeface="Arial" pitchFamily="34" charset="0"/>
            </a:endParaRPr>
          </a:p>
          <a:p>
            <a:pPr marL="719138" lvl="1" indent="-363538" algn="l">
              <a:buClr>
                <a:srgbClr val="FF6600"/>
              </a:buClr>
              <a:buSzPct val="75000"/>
              <a:buFont typeface="Wingdings" panose="05000000000000000000" pitchFamily="2" charset="2"/>
              <a:buChar char="u"/>
              <a:defRPr/>
            </a:pPr>
            <a:r>
              <a:rPr lang="zh-CN" altLang="en-US" sz="2400" b="1" dirty="0" smtClean="0">
                <a:solidFill>
                  <a:srgbClr val="000000"/>
                </a:solidFill>
                <a:latin typeface="+mn-lt"/>
                <a:ea typeface="+mn-ea"/>
                <a:cs typeface="Arial" pitchFamily="34" charset="0"/>
              </a:rPr>
              <a:t>被</a:t>
            </a:r>
            <a:r>
              <a:rPr lang="zh-CN" altLang="en-US" sz="2400" b="1" dirty="0">
                <a:solidFill>
                  <a:srgbClr val="000000"/>
                </a:solidFill>
                <a:latin typeface="+mn-lt"/>
                <a:ea typeface="+mn-ea"/>
                <a:cs typeface="Arial" pitchFamily="34" charset="0"/>
              </a:rPr>
              <a:t>译码</a:t>
            </a:r>
            <a:r>
              <a:rPr lang="zh-CN" altLang="en-US" sz="2400" b="1" dirty="0" smtClean="0">
                <a:solidFill>
                  <a:srgbClr val="000000"/>
                </a:solidFill>
                <a:latin typeface="+mn-lt"/>
                <a:ea typeface="+mn-ea"/>
                <a:cs typeface="Arial" pitchFamily="34" charset="0"/>
              </a:rPr>
              <a:t>的 </a:t>
            </a:r>
            <a:r>
              <a:rPr lang="en-US" sz="2400" b="1" dirty="0" err="1" smtClean="0">
                <a:solidFill>
                  <a:srgbClr val="000000"/>
                </a:solidFill>
                <a:latin typeface="+mn-lt"/>
                <a:ea typeface="+mn-ea"/>
                <a:cs typeface="Arial" pitchFamily="34" charset="0"/>
              </a:rPr>
              <a:t>ICache</a:t>
            </a:r>
            <a:r>
              <a:rPr lang="zh-CN" altLang="en-US" sz="2400" b="1" dirty="0" smtClean="0">
                <a:solidFill>
                  <a:srgbClr val="000000"/>
                </a:solidFill>
                <a:latin typeface="+mn-lt"/>
                <a:ea typeface="+mn-ea"/>
                <a:cs typeface="Arial" pitchFamily="34" charset="0"/>
              </a:rPr>
              <a:t>（即</a:t>
            </a:r>
            <a:r>
              <a:rPr lang="en-US" altLang="zh-CN" sz="2400" b="1" dirty="0" err="1" smtClean="0">
                <a:solidFill>
                  <a:srgbClr val="000000"/>
                </a:solidFill>
                <a:latin typeface="+mn-lt"/>
                <a:ea typeface="+mn-ea"/>
                <a:cs typeface="Arial" pitchFamily="34" charset="0"/>
              </a:rPr>
              <a:t>μop</a:t>
            </a:r>
            <a:r>
              <a:rPr lang="en-US" altLang="zh-CN" sz="2400" b="1" dirty="0" smtClean="0">
                <a:solidFill>
                  <a:srgbClr val="000000"/>
                </a:solidFill>
                <a:latin typeface="+mn-lt"/>
                <a:ea typeface="+mn-ea"/>
                <a:cs typeface="Arial" pitchFamily="34" charset="0"/>
              </a:rPr>
              <a:t> Cache</a:t>
            </a:r>
            <a:r>
              <a:rPr lang="zh-CN" altLang="en-US" sz="2400" b="1" dirty="0" smtClean="0">
                <a:solidFill>
                  <a:srgbClr val="000000"/>
                </a:solidFill>
                <a:latin typeface="+mn-lt"/>
                <a:ea typeface="+mn-ea"/>
                <a:cs typeface="Arial" pitchFamily="34" charset="0"/>
              </a:rPr>
              <a:t>）</a:t>
            </a:r>
            <a:endParaRPr lang="en-US" sz="2400" b="1" dirty="0" smtClean="0">
              <a:solidFill>
                <a:srgbClr val="000000"/>
              </a:solidFill>
              <a:latin typeface="+mn-lt"/>
              <a:ea typeface="+mn-ea"/>
              <a:cs typeface="Arial" pitchFamily="34" charset="0"/>
            </a:endParaRPr>
          </a:p>
          <a:p>
            <a:pPr marL="719138" lvl="1" indent="-363538" algn="l">
              <a:buClr>
                <a:srgbClr val="FF6600"/>
              </a:buClr>
              <a:buSzPct val="75000"/>
              <a:buFont typeface="Wingdings" panose="05000000000000000000" pitchFamily="2" charset="2"/>
              <a:buChar char="u"/>
              <a:defRPr/>
            </a:pPr>
            <a:r>
              <a:rPr lang="en-US" sz="2400" b="1" dirty="0" smtClean="0">
                <a:solidFill>
                  <a:srgbClr val="000000"/>
                </a:solidFill>
                <a:latin typeface="+mn-lt"/>
                <a:ea typeface="+mn-ea"/>
                <a:cs typeface="Arial" pitchFamily="34" charset="0"/>
              </a:rPr>
              <a:t>MSROM</a:t>
            </a:r>
            <a:r>
              <a:rPr lang="zh-CN" altLang="en-US" sz="2400" b="1" dirty="0" smtClean="0">
                <a:solidFill>
                  <a:srgbClr val="000000"/>
                </a:solidFill>
                <a:latin typeface="+mn-lt"/>
                <a:ea typeface="+mn-ea"/>
                <a:cs typeface="Arial" pitchFamily="34" charset="0"/>
              </a:rPr>
              <a:t>（</a:t>
            </a:r>
            <a:r>
              <a:rPr lang="en-US" altLang="zh-CN" sz="2400" b="1" dirty="0" smtClean="0">
                <a:solidFill>
                  <a:srgbClr val="000000"/>
                </a:solidFill>
                <a:latin typeface="+mn-lt"/>
                <a:ea typeface="+mn-ea"/>
                <a:cs typeface="Arial" pitchFamily="34" charset="0"/>
              </a:rPr>
              <a:t>Microcode Sequencer ROM</a:t>
            </a:r>
            <a:r>
              <a:rPr lang="zh-CN" altLang="en-US" sz="2400" b="1" dirty="0" smtClean="0">
                <a:solidFill>
                  <a:srgbClr val="000000"/>
                </a:solidFill>
                <a:latin typeface="+mn-lt"/>
                <a:ea typeface="+mn-ea"/>
                <a:cs typeface="Arial" pitchFamily="34" charset="0"/>
              </a:rPr>
              <a:t>）</a:t>
            </a:r>
            <a:endParaRPr lang="en-US" sz="2400" b="1" dirty="0" smtClean="0">
              <a:solidFill>
                <a:srgbClr val="000000"/>
              </a:solidFill>
              <a:latin typeface="+mn-lt"/>
              <a:ea typeface="+mn-ea"/>
              <a:cs typeface="Arial" pitchFamily="34" charset="0"/>
            </a:endParaRPr>
          </a:p>
          <a:p>
            <a:pPr marL="719138" lvl="1" indent="-363538" algn="l">
              <a:buClr>
                <a:srgbClr val="FF6600"/>
              </a:buClr>
              <a:buSzPct val="75000"/>
              <a:buFont typeface="Wingdings" panose="05000000000000000000" pitchFamily="2" charset="2"/>
              <a:buChar char="u"/>
              <a:defRPr/>
            </a:pPr>
            <a:r>
              <a:rPr lang="en-US" sz="2400" b="1" dirty="0" smtClean="0">
                <a:solidFill>
                  <a:srgbClr val="000000"/>
                </a:solidFill>
                <a:latin typeface="+mn-lt"/>
                <a:ea typeface="+mn-ea"/>
                <a:cs typeface="Arial" pitchFamily="34" charset="0"/>
              </a:rPr>
              <a:t>BPU</a:t>
            </a:r>
            <a:r>
              <a:rPr lang="zh-CN" altLang="en-US" sz="2400" b="1" dirty="0" smtClean="0">
                <a:solidFill>
                  <a:srgbClr val="000000"/>
                </a:solidFill>
                <a:latin typeface="+mn-lt"/>
                <a:ea typeface="+mn-ea"/>
                <a:cs typeface="Arial" pitchFamily="34" charset="0"/>
              </a:rPr>
              <a:t>（</a:t>
            </a:r>
            <a:r>
              <a:rPr lang="en-US" altLang="zh-CN" sz="2400" b="1" dirty="0" smtClean="0">
                <a:solidFill>
                  <a:srgbClr val="000000"/>
                </a:solidFill>
                <a:latin typeface="+mn-lt"/>
                <a:ea typeface="+mn-ea"/>
                <a:cs typeface="Arial" pitchFamily="34" charset="0"/>
              </a:rPr>
              <a:t>Branch Prediction Unit</a:t>
            </a:r>
            <a:r>
              <a:rPr lang="zh-CN" altLang="en-US" sz="2400" b="1" dirty="0" smtClean="0">
                <a:solidFill>
                  <a:srgbClr val="000000"/>
                </a:solidFill>
                <a:latin typeface="+mn-lt"/>
                <a:ea typeface="+mn-ea"/>
                <a:cs typeface="Arial" pitchFamily="34" charset="0"/>
              </a:rPr>
              <a:t>）</a:t>
            </a:r>
            <a:endParaRPr lang="en-US" sz="2400" b="1" dirty="0" smtClean="0">
              <a:solidFill>
                <a:srgbClr val="000000"/>
              </a:solidFill>
              <a:latin typeface="+mn-lt"/>
              <a:ea typeface="+mn-ea"/>
              <a:cs typeface="Arial" pitchFamily="34" charset="0"/>
            </a:endParaRPr>
          </a:p>
          <a:p>
            <a:pPr marL="719138" lvl="1" indent="-363538" algn="l">
              <a:buClr>
                <a:srgbClr val="FF6600"/>
              </a:buClr>
              <a:buSzPct val="75000"/>
              <a:buFont typeface="Wingdings" panose="05000000000000000000" pitchFamily="2" charset="2"/>
              <a:buChar char="u"/>
              <a:defRPr/>
            </a:pPr>
            <a:r>
              <a:rPr lang="en-US" sz="2400" b="1" dirty="0" smtClean="0">
                <a:solidFill>
                  <a:srgbClr val="000000"/>
                </a:solidFill>
                <a:latin typeface="+mn-lt"/>
                <a:ea typeface="+mn-ea"/>
                <a:cs typeface="Arial" pitchFamily="34" charset="0"/>
              </a:rPr>
              <a:t>LSD</a:t>
            </a:r>
            <a:r>
              <a:rPr lang="zh-CN" altLang="en-US" sz="2400" b="1" dirty="0" smtClean="0">
                <a:solidFill>
                  <a:srgbClr val="000000"/>
                </a:solidFill>
                <a:latin typeface="+mn-lt"/>
                <a:ea typeface="+mn-ea"/>
                <a:cs typeface="Arial" pitchFamily="34" charset="0"/>
              </a:rPr>
              <a:t>（循环检测）</a:t>
            </a:r>
            <a:r>
              <a:rPr lang="en-US" sz="2400" b="1" dirty="0" smtClean="0">
                <a:solidFill>
                  <a:srgbClr val="000000"/>
                </a:solidFill>
                <a:latin typeface="+mn-lt"/>
                <a:ea typeface="+mn-ea"/>
                <a:cs typeface="Arial" pitchFamily="34" charset="0"/>
              </a:rPr>
              <a:t>/ </a:t>
            </a:r>
            <a:r>
              <a:rPr lang="zh-CN" altLang="en-US" sz="2400" b="1" dirty="0" smtClean="0">
                <a:solidFill>
                  <a:srgbClr val="000000"/>
                </a:solidFill>
                <a:latin typeface="+mn-lt"/>
                <a:ea typeface="+mn-ea"/>
                <a:cs typeface="Arial" pitchFamily="34" charset="0"/>
              </a:rPr>
              <a:t>微</a:t>
            </a:r>
            <a:r>
              <a:rPr lang="zh-CN" altLang="en-US" sz="2400" b="1" dirty="0">
                <a:solidFill>
                  <a:srgbClr val="000000"/>
                </a:solidFill>
                <a:latin typeface="+mn-lt"/>
                <a:ea typeface="+mn-ea"/>
                <a:cs typeface="Arial" pitchFamily="34" charset="0"/>
              </a:rPr>
              <a:t>操作</a:t>
            </a:r>
            <a:r>
              <a:rPr lang="zh-CN" altLang="en-US" sz="2400" b="1" dirty="0" smtClean="0">
                <a:solidFill>
                  <a:srgbClr val="000000"/>
                </a:solidFill>
                <a:latin typeface="+mn-lt"/>
                <a:ea typeface="+mn-ea"/>
                <a:cs typeface="Arial" pitchFamily="34" charset="0"/>
              </a:rPr>
              <a:t>队列（</a:t>
            </a:r>
            <a:r>
              <a:rPr lang="en-US" altLang="zh-CN" sz="2400" b="1" dirty="0" smtClean="0">
                <a:solidFill>
                  <a:srgbClr val="000000"/>
                </a:solidFill>
                <a:latin typeface="+mn-lt"/>
                <a:ea typeface="+mn-ea"/>
                <a:cs typeface="Arial" pitchFamily="34" charset="0"/>
              </a:rPr>
              <a:t>micro-op queue</a:t>
            </a:r>
            <a:r>
              <a:rPr lang="zh-CN" altLang="en-US" sz="2400" b="1" dirty="0" smtClean="0">
                <a:solidFill>
                  <a:srgbClr val="000000"/>
                </a:solidFill>
                <a:latin typeface="+mn-lt"/>
                <a:ea typeface="+mn-ea"/>
                <a:cs typeface="Arial" pitchFamily="34" charset="0"/>
              </a:rPr>
              <a:t>）</a:t>
            </a:r>
            <a:endParaRPr lang="zh-CN" altLang="en-US" sz="2400" b="1" dirty="0">
              <a:solidFill>
                <a:srgbClr val="000000"/>
              </a:solidFill>
              <a:latin typeface="+mn-lt"/>
              <a:ea typeface="+mn-ea"/>
              <a:cs typeface="Arial" pitchFamily="34" charset="0"/>
            </a:endParaRPr>
          </a:p>
        </p:txBody>
      </p:sp>
      <p:sp>
        <p:nvSpPr>
          <p:cNvPr id="3" name="矩形 2"/>
          <p:cNvSpPr/>
          <p:nvPr/>
        </p:nvSpPr>
        <p:spPr>
          <a:xfrm>
            <a:off x="340628" y="886399"/>
            <a:ext cx="3727302" cy="461665"/>
          </a:xfrm>
          <a:prstGeom prst="rect">
            <a:avLst/>
          </a:prstGeom>
        </p:spPr>
        <p:txBody>
          <a:bodyPr wrap="none">
            <a:spAutoFit/>
          </a:bodyPr>
          <a:lstStyle/>
          <a:p>
            <a:pPr algn="l"/>
            <a:r>
              <a:rPr lang="en-US" altLang="zh-CN"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1</a:t>
            </a:r>
            <a:r>
              <a:rPr lang="zh-CN" altLang="en-US"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）按序前端（</a:t>
            </a:r>
            <a:r>
              <a:rPr lang="en-US" altLang="zh-CN"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front end</a:t>
            </a:r>
            <a:r>
              <a:rPr lang="zh-CN" altLang="en-US"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a:t>
            </a:r>
            <a:endParaRPr lang="zh-CN" altLang="en-US" sz="1600" dirty="0">
              <a:solidFill>
                <a:srgbClr val="C00000"/>
              </a:solidFill>
              <a:effectLst>
                <a:outerShdw blurRad="38100" dist="38100" dir="2700000" algn="tl">
                  <a:srgbClr val="000000">
                    <a:alpha val="43137"/>
                  </a:srgbClr>
                </a:outerShdw>
              </a:effectLst>
            </a:endParaRPr>
          </a:p>
        </p:txBody>
      </p:sp>
      <p:sp>
        <p:nvSpPr>
          <p:cNvPr id="5" name="灯片编号占位符 3"/>
          <p:cNvSpPr>
            <a:spLocks noGrp="1"/>
          </p:cNvSpPr>
          <p:nvPr>
            <p:ph type="sldNum" sz="quarter" idx="11"/>
          </p:nvPr>
        </p:nvSpPr>
        <p:spPr>
          <a:xfrm>
            <a:off x="6934200" y="6324600"/>
            <a:ext cx="2133600" cy="457200"/>
          </a:xfrm>
        </p:spPr>
        <p:txBody>
          <a:bodyPr/>
          <a:lstStyle/>
          <a:p>
            <a:fld id="{05A25CE3-80AF-4A68-9E04-5E3C960845FC}" type="slidenum">
              <a:rPr lang="zh-CN" altLang="en-US" smtClean="0"/>
              <a:pPr/>
              <a:t>95</a:t>
            </a:fld>
            <a:endParaRPr lang="en-US" altLang="zh-CN"/>
          </a:p>
        </p:txBody>
      </p:sp>
    </p:spTree>
    <p:extLst>
      <p:ext uri="{BB962C8B-B14F-4D97-AF65-F5344CB8AC3E}">
        <p14:creationId xmlns:p14="http://schemas.microsoft.com/office/powerpoint/2010/main" val="1984694274"/>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txBox="1">
            <a:spLocks noChangeArrowheads="1"/>
          </p:cNvSpPr>
          <p:nvPr/>
        </p:nvSpPr>
        <p:spPr bwMode="auto">
          <a:xfrm>
            <a:off x="304800" y="37465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2800" b="1" dirty="0">
                <a:solidFill>
                  <a:srgbClr val="00007D"/>
                </a:solidFill>
                <a:ea typeface="黑体" panose="02010609060101010101" pitchFamily="49" charset="-122"/>
              </a:rPr>
              <a:t>2.3.2  Core i7</a:t>
            </a:r>
            <a:r>
              <a:rPr lang="zh-CN" altLang="en-US" sz="2800" b="1" dirty="0">
                <a:solidFill>
                  <a:srgbClr val="00007D"/>
                </a:solidFill>
                <a:ea typeface="黑体" panose="02010609060101010101" pitchFamily="49" charset="-122"/>
              </a:rPr>
              <a:t>处理器微架构</a:t>
            </a:r>
            <a:r>
              <a:rPr lang="zh-CN" altLang="en-US" sz="2400" b="1" dirty="0">
                <a:solidFill>
                  <a:srgbClr val="00007D"/>
                </a:solidFill>
                <a:ea typeface="黑体" panose="02010609060101010101" pitchFamily="49" charset="-122"/>
              </a:rPr>
              <a:t>  </a:t>
            </a:r>
            <a:r>
              <a:rPr lang="en-US" altLang="zh-CN" sz="2400" b="1" dirty="0">
                <a:solidFill>
                  <a:srgbClr val="008000"/>
                </a:solidFill>
                <a:ea typeface="黑体" panose="02010609060101010101" pitchFamily="49" charset="-122"/>
              </a:rPr>
              <a:t>—— 2. </a:t>
            </a:r>
            <a:r>
              <a:rPr lang="en-US" altLang="zh-CN" sz="2400" b="1" dirty="0" err="1">
                <a:solidFill>
                  <a:srgbClr val="008000"/>
                </a:solidFill>
              </a:rPr>
              <a:t>Haswell</a:t>
            </a:r>
            <a:r>
              <a:rPr lang="zh-CN" altLang="en-US" sz="2400" b="1" dirty="0">
                <a:solidFill>
                  <a:srgbClr val="008000"/>
                </a:solidFill>
                <a:latin typeface="黑体" panose="02010609060101010101" pitchFamily="49" charset="-122"/>
                <a:ea typeface="黑体" panose="02010609060101010101" pitchFamily="49" charset="-122"/>
              </a:rPr>
              <a:t>微架构</a:t>
            </a:r>
          </a:p>
        </p:txBody>
      </p:sp>
      <p:sp>
        <p:nvSpPr>
          <p:cNvPr id="8" name="矩形 7"/>
          <p:cNvSpPr/>
          <p:nvPr/>
        </p:nvSpPr>
        <p:spPr>
          <a:xfrm>
            <a:off x="214313" y="1387968"/>
            <a:ext cx="8715375" cy="2677656"/>
          </a:xfrm>
          <a:prstGeom prst="rect">
            <a:avLst/>
          </a:prstGeom>
        </p:spPr>
        <p:txBody>
          <a:bodyPr>
            <a:spAutoFit/>
          </a:bodyPr>
          <a:lstStyle/>
          <a:p>
            <a:pPr marL="355600" indent="-355600" algn="just">
              <a:buClr>
                <a:srgbClr val="0000FF"/>
              </a:buClr>
              <a:buSzPct val="75000"/>
              <a:buFont typeface="Wingdings" panose="05000000000000000000" pitchFamily="2" charset="2"/>
              <a:buChar char="n"/>
              <a:defRPr/>
            </a:pPr>
            <a:r>
              <a:rPr lang="zh-CN" altLang="en-US" sz="2400" b="1" dirty="0" smtClean="0">
                <a:solidFill>
                  <a:srgbClr val="000000"/>
                </a:solidFill>
                <a:latin typeface="+mn-lt"/>
                <a:ea typeface="+mn-ea"/>
                <a:cs typeface="Arial" pitchFamily="34" charset="0"/>
              </a:rPr>
              <a:t>工作过程：</a:t>
            </a:r>
            <a:endParaRPr lang="en-US" altLang="zh-CN" sz="2400" b="1" dirty="0">
              <a:solidFill>
                <a:srgbClr val="000000"/>
              </a:solidFill>
              <a:latin typeface="+mn-lt"/>
              <a:ea typeface="+mn-ea"/>
              <a:cs typeface="Arial" pitchFamily="34" charset="0"/>
            </a:endParaRPr>
          </a:p>
          <a:p>
            <a:pPr marL="719138" lvl="1" indent="-363538" algn="just">
              <a:buClr>
                <a:srgbClr val="FF6600"/>
              </a:buClr>
              <a:buSzPct val="75000"/>
              <a:buFont typeface="Wingdings" panose="05000000000000000000" pitchFamily="2" charset="2"/>
              <a:buChar char="u"/>
              <a:defRPr/>
            </a:pPr>
            <a:r>
              <a:rPr lang="zh-CN" altLang="en-US" sz="2400" b="1" dirty="0">
                <a:solidFill>
                  <a:srgbClr val="FF0000"/>
                </a:solidFill>
                <a:latin typeface="+mn-lt"/>
                <a:ea typeface="+mn-ea"/>
                <a:cs typeface="Arial" pitchFamily="34" charset="0"/>
              </a:rPr>
              <a:t>按顺</a:t>
            </a:r>
            <a:r>
              <a:rPr lang="zh-CN" altLang="en-US" sz="2400" b="1" dirty="0">
                <a:solidFill>
                  <a:srgbClr val="000000"/>
                </a:solidFill>
                <a:latin typeface="+mn-lt"/>
                <a:ea typeface="+mn-ea"/>
                <a:cs typeface="Arial" pitchFamily="34" charset="0"/>
              </a:rPr>
              <a:t>（</a:t>
            </a:r>
            <a:r>
              <a:rPr lang="en-US" sz="2400" b="1" dirty="0">
                <a:solidFill>
                  <a:srgbClr val="000000"/>
                </a:solidFill>
                <a:latin typeface="+mn-lt"/>
                <a:ea typeface="+mn-ea"/>
                <a:cs typeface="Arial" pitchFamily="34" charset="0"/>
              </a:rPr>
              <a:t>in-order</a:t>
            </a:r>
            <a:r>
              <a:rPr lang="zh-CN" altLang="en-US" sz="2400" b="1" dirty="0">
                <a:solidFill>
                  <a:srgbClr val="000000"/>
                </a:solidFill>
                <a:latin typeface="+mn-lt"/>
                <a:ea typeface="+mn-ea"/>
                <a:cs typeface="Arial" pitchFamily="34" charset="0"/>
              </a:rPr>
              <a:t>）发送的前端获取</a:t>
            </a:r>
            <a:r>
              <a:rPr lang="zh-CN" altLang="en-US" sz="2400" b="1" dirty="0" smtClean="0">
                <a:solidFill>
                  <a:srgbClr val="000000"/>
                </a:solidFill>
                <a:latin typeface="+mn-lt"/>
                <a:ea typeface="+mn-ea"/>
                <a:cs typeface="Arial" pitchFamily="34" charset="0"/>
              </a:rPr>
              <a:t>指令；</a:t>
            </a:r>
            <a:endParaRPr lang="en-US" altLang="zh-CN" sz="2400" b="1" dirty="0">
              <a:solidFill>
                <a:srgbClr val="000000"/>
              </a:solidFill>
              <a:latin typeface="+mn-lt"/>
              <a:ea typeface="+mn-ea"/>
              <a:cs typeface="Arial" pitchFamily="34" charset="0"/>
            </a:endParaRPr>
          </a:p>
          <a:p>
            <a:pPr marL="719138" lvl="1" indent="-363538" algn="just">
              <a:buClr>
                <a:srgbClr val="FF6600"/>
              </a:buClr>
              <a:buSzPct val="75000"/>
              <a:buFont typeface="Wingdings" panose="05000000000000000000" pitchFamily="2" charset="2"/>
              <a:buChar char="u"/>
              <a:defRPr/>
            </a:pPr>
            <a:r>
              <a:rPr lang="en-US" sz="2400" b="1" dirty="0">
                <a:solidFill>
                  <a:srgbClr val="000000"/>
                </a:solidFill>
                <a:latin typeface="+mn-lt"/>
                <a:ea typeface="+mn-ea"/>
                <a:cs typeface="Arial" pitchFamily="34" charset="0"/>
              </a:rPr>
              <a:t>4</a:t>
            </a:r>
            <a:r>
              <a:rPr lang="zh-CN" altLang="en-US" sz="2400" b="1" dirty="0">
                <a:solidFill>
                  <a:srgbClr val="000000"/>
                </a:solidFill>
                <a:latin typeface="+mn-lt"/>
                <a:ea typeface="+mn-ea"/>
                <a:cs typeface="Arial" pitchFamily="34" charset="0"/>
              </a:rPr>
              <a:t>个译码器将指令译码成</a:t>
            </a:r>
            <a:r>
              <a:rPr lang="zh-CN" altLang="en-US" sz="2400" b="1" dirty="0">
                <a:solidFill>
                  <a:srgbClr val="FF0000"/>
                </a:solidFill>
                <a:latin typeface="+mn-lt"/>
                <a:ea typeface="+mn-ea"/>
                <a:cs typeface="Arial" pitchFamily="34" charset="0"/>
              </a:rPr>
              <a:t>微</a:t>
            </a:r>
            <a:r>
              <a:rPr lang="zh-CN" altLang="en-US" sz="2400" b="1" dirty="0" smtClean="0">
                <a:solidFill>
                  <a:srgbClr val="FF0000"/>
                </a:solidFill>
                <a:latin typeface="+mn-lt"/>
                <a:ea typeface="+mn-ea"/>
                <a:cs typeface="Arial" pitchFamily="34" charset="0"/>
              </a:rPr>
              <a:t>操作</a:t>
            </a:r>
            <a:r>
              <a:rPr lang="en-US" altLang="zh-CN" sz="2400" b="1" dirty="0" smtClean="0">
                <a:solidFill>
                  <a:srgbClr val="FF0000"/>
                </a:solidFill>
                <a:latin typeface="+mn-ea"/>
                <a:ea typeface="+mn-ea"/>
                <a:cs typeface="Arial" pitchFamily="34" charset="0"/>
              </a:rPr>
              <a:t>(</a:t>
            </a:r>
            <a:r>
              <a:rPr lang="en-US" sz="2400" b="1" dirty="0" err="1" smtClean="0">
                <a:solidFill>
                  <a:srgbClr val="FF0000"/>
                </a:solidFill>
                <a:latin typeface="+mn-lt"/>
                <a:ea typeface="+mn-ea"/>
                <a:cs typeface="Arial" pitchFamily="34" charset="0"/>
              </a:rPr>
              <a:t>μop</a:t>
            </a:r>
            <a:r>
              <a:rPr lang="en-US" sz="2400" b="1" dirty="0">
                <a:solidFill>
                  <a:srgbClr val="FF0000"/>
                </a:solidFill>
                <a:latin typeface="+mn-ea"/>
                <a:ea typeface="+mn-ea"/>
                <a:cs typeface="Arial" pitchFamily="34" charset="0"/>
              </a:rPr>
              <a:t>)</a:t>
            </a:r>
            <a:r>
              <a:rPr lang="zh-CN" altLang="en-US" sz="2400" b="1" dirty="0" smtClean="0">
                <a:latin typeface="+mn-lt"/>
                <a:ea typeface="+mn-ea"/>
                <a:cs typeface="Arial" pitchFamily="34" charset="0"/>
              </a:rPr>
              <a:t>存入</a:t>
            </a:r>
            <a:r>
              <a:rPr lang="zh-CN" altLang="en-US" sz="2400" b="1" dirty="0">
                <a:solidFill>
                  <a:srgbClr val="000000"/>
                </a:solidFill>
                <a:latin typeface="+mn-lt"/>
                <a:ea typeface="+mn-ea"/>
                <a:cs typeface="Arial" pitchFamily="34" charset="0"/>
              </a:rPr>
              <a:t>被译码的</a:t>
            </a:r>
            <a:r>
              <a:rPr lang="en-US" sz="2400" b="1" dirty="0" err="1">
                <a:solidFill>
                  <a:srgbClr val="000000"/>
                </a:solidFill>
                <a:latin typeface="+mn-lt"/>
                <a:ea typeface="+mn-ea"/>
                <a:cs typeface="Arial" pitchFamily="34" charset="0"/>
              </a:rPr>
              <a:t>ICache</a:t>
            </a:r>
            <a:r>
              <a:rPr lang="zh-CN" altLang="en-US" sz="2400" b="1" dirty="0">
                <a:solidFill>
                  <a:srgbClr val="000000"/>
                </a:solidFill>
                <a:latin typeface="+mn-lt"/>
                <a:ea typeface="+mn-ea"/>
                <a:cs typeface="Arial" pitchFamily="34" charset="0"/>
              </a:rPr>
              <a:t>和微操作队列（其中一个译码复杂指令并将其微操作流存于</a:t>
            </a:r>
            <a:r>
              <a:rPr lang="en-US" sz="2400" b="1" dirty="0">
                <a:solidFill>
                  <a:srgbClr val="000000"/>
                </a:solidFill>
                <a:latin typeface="+mn-lt"/>
                <a:ea typeface="+mn-ea"/>
                <a:cs typeface="Arial" pitchFamily="34" charset="0"/>
              </a:rPr>
              <a:t>MSROM</a:t>
            </a:r>
            <a:r>
              <a:rPr lang="zh-CN" altLang="en-US" sz="2400" b="1" dirty="0" smtClean="0">
                <a:solidFill>
                  <a:srgbClr val="000000"/>
                </a:solidFill>
                <a:latin typeface="+mn-lt"/>
                <a:ea typeface="+mn-ea"/>
                <a:cs typeface="Arial" pitchFamily="34" charset="0"/>
              </a:rPr>
              <a:t>）；</a:t>
            </a:r>
            <a:endParaRPr lang="en-US" altLang="zh-CN" sz="2400" b="1" dirty="0">
              <a:solidFill>
                <a:srgbClr val="000000"/>
              </a:solidFill>
              <a:latin typeface="+mn-lt"/>
              <a:ea typeface="+mn-ea"/>
              <a:cs typeface="Arial" pitchFamily="34" charset="0"/>
            </a:endParaRPr>
          </a:p>
          <a:p>
            <a:pPr marL="719138" lvl="1" indent="-363538" algn="just">
              <a:buClr>
                <a:srgbClr val="FF6600"/>
              </a:buClr>
              <a:buSzPct val="75000"/>
              <a:buFont typeface="Wingdings" panose="05000000000000000000" pitchFamily="2" charset="2"/>
              <a:buChar char="u"/>
              <a:defRPr/>
            </a:pPr>
            <a:r>
              <a:rPr lang="en-US" sz="2400" b="1" dirty="0" err="1">
                <a:solidFill>
                  <a:srgbClr val="000000"/>
                </a:solidFill>
                <a:latin typeface="+mn-lt"/>
                <a:ea typeface="+mn-ea"/>
                <a:cs typeface="Arial" pitchFamily="34" charset="0"/>
              </a:rPr>
              <a:t>ICache</a:t>
            </a:r>
            <a:r>
              <a:rPr lang="zh-CN" altLang="en-US" sz="2400" b="1" dirty="0">
                <a:solidFill>
                  <a:srgbClr val="000000"/>
                </a:solidFill>
                <a:latin typeface="+mn-lt"/>
                <a:ea typeface="+mn-ea"/>
                <a:cs typeface="Arial" pitchFamily="34" charset="0"/>
              </a:rPr>
              <a:t>将一个</a:t>
            </a:r>
            <a:r>
              <a:rPr lang="zh-CN" altLang="en-US" sz="2400" b="1" dirty="0">
                <a:solidFill>
                  <a:srgbClr val="FF0000"/>
                </a:solidFill>
                <a:latin typeface="+mn-lt"/>
                <a:ea typeface="+mn-ea"/>
                <a:cs typeface="Arial" pitchFamily="34" charset="0"/>
              </a:rPr>
              <a:t>连续的微操作流</a:t>
            </a:r>
            <a:r>
              <a:rPr lang="zh-CN" altLang="en-US" sz="2400" b="1" dirty="0">
                <a:latin typeface="+mn-lt"/>
                <a:ea typeface="+mn-ea"/>
                <a:cs typeface="Arial" pitchFamily="34" charset="0"/>
              </a:rPr>
              <a:t>再提供</a:t>
            </a:r>
            <a:r>
              <a:rPr lang="zh-CN" altLang="en-US" sz="2400" b="1" dirty="0">
                <a:solidFill>
                  <a:srgbClr val="000000"/>
                </a:solidFill>
                <a:latin typeface="+mn-lt"/>
                <a:ea typeface="+mn-ea"/>
                <a:cs typeface="Arial" pitchFamily="34" charset="0"/>
              </a:rPr>
              <a:t>给</a:t>
            </a:r>
            <a:r>
              <a:rPr lang="zh-CN" altLang="en-US" sz="2400" b="1" dirty="0">
                <a:solidFill>
                  <a:srgbClr val="0000FF"/>
                </a:solidFill>
                <a:latin typeface="+mn-lt"/>
                <a:ea typeface="+mn-ea"/>
                <a:cs typeface="Arial" pitchFamily="34" charset="0"/>
              </a:rPr>
              <a:t>微操作队列</a:t>
            </a:r>
            <a:r>
              <a:rPr lang="zh-CN" altLang="en-US" sz="2400" b="1" dirty="0">
                <a:solidFill>
                  <a:srgbClr val="000000"/>
                </a:solidFill>
                <a:latin typeface="+mn-lt"/>
                <a:ea typeface="+mn-ea"/>
                <a:cs typeface="Arial" pitchFamily="34" charset="0"/>
              </a:rPr>
              <a:t>，而该微操作流来自最可能执行的程序路径</a:t>
            </a:r>
            <a:r>
              <a:rPr lang="zh-CN" altLang="en-US" sz="2400" b="1" dirty="0" smtClean="0">
                <a:solidFill>
                  <a:srgbClr val="000000"/>
                </a:solidFill>
                <a:latin typeface="+mn-lt"/>
                <a:ea typeface="+mn-ea"/>
                <a:cs typeface="Arial" pitchFamily="34" charset="0"/>
              </a:rPr>
              <a:t>。</a:t>
            </a:r>
            <a:endParaRPr lang="zh-CN" altLang="en-US" sz="2400" b="1" dirty="0">
              <a:solidFill>
                <a:srgbClr val="000000"/>
              </a:solidFill>
              <a:latin typeface="+mn-lt"/>
              <a:ea typeface="+mn-ea"/>
              <a:cs typeface="Arial" pitchFamily="34" charset="0"/>
            </a:endParaRPr>
          </a:p>
        </p:txBody>
      </p:sp>
      <p:sp>
        <p:nvSpPr>
          <p:cNvPr id="3" name="矩形 2"/>
          <p:cNvSpPr/>
          <p:nvPr/>
        </p:nvSpPr>
        <p:spPr>
          <a:xfrm>
            <a:off x="340628" y="886399"/>
            <a:ext cx="3727302" cy="461665"/>
          </a:xfrm>
          <a:prstGeom prst="rect">
            <a:avLst/>
          </a:prstGeom>
        </p:spPr>
        <p:txBody>
          <a:bodyPr wrap="none">
            <a:spAutoFit/>
          </a:bodyPr>
          <a:lstStyle/>
          <a:p>
            <a:pPr algn="l"/>
            <a:r>
              <a:rPr lang="en-US" altLang="zh-CN"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1</a:t>
            </a:r>
            <a:r>
              <a:rPr lang="zh-CN" altLang="en-US"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）按序前端（</a:t>
            </a:r>
            <a:r>
              <a:rPr lang="en-US" altLang="zh-CN"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front end</a:t>
            </a:r>
            <a:r>
              <a:rPr lang="zh-CN" altLang="en-US"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a:t>
            </a:r>
            <a:endParaRPr lang="zh-CN" altLang="en-US" sz="1600" dirty="0">
              <a:solidFill>
                <a:srgbClr val="C00000"/>
              </a:solidFill>
              <a:effectLst>
                <a:outerShdw blurRad="38100" dist="38100" dir="2700000" algn="tl">
                  <a:srgbClr val="000000">
                    <a:alpha val="43137"/>
                  </a:srgbClr>
                </a:outerShdw>
              </a:effectLst>
            </a:endParaRPr>
          </a:p>
        </p:txBody>
      </p:sp>
      <p:sp>
        <p:nvSpPr>
          <p:cNvPr id="5" name="灯片编号占位符 3"/>
          <p:cNvSpPr>
            <a:spLocks noGrp="1"/>
          </p:cNvSpPr>
          <p:nvPr>
            <p:ph type="sldNum" sz="quarter" idx="11"/>
          </p:nvPr>
        </p:nvSpPr>
        <p:spPr>
          <a:xfrm>
            <a:off x="6934200" y="6324600"/>
            <a:ext cx="2133600" cy="457200"/>
          </a:xfrm>
        </p:spPr>
        <p:txBody>
          <a:bodyPr/>
          <a:lstStyle/>
          <a:p>
            <a:fld id="{05A25CE3-80AF-4A68-9E04-5E3C960845FC}" type="slidenum">
              <a:rPr lang="zh-CN" altLang="en-US" smtClean="0"/>
              <a:pPr/>
              <a:t>95</a:t>
            </a:fld>
            <a:endParaRPr lang="en-US" altLang="zh-CN"/>
          </a:p>
        </p:txBody>
      </p:sp>
    </p:spTree>
    <p:extLst>
      <p:ext uri="{BB962C8B-B14F-4D97-AF65-F5344CB8AC3E}">
        <p14:creationId xmlns:p14="http://schemas.microsoft.com/office/powerpoint/2010/main" val="3000302978"/>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txBox="1">
            <a:spLocks noChangeArrowheads="1"/>
          </p:cNvSpPr>
          <p:nvPr/>
        </p:nvSpPr>
        <p:spPr bwMode="auto">
          <a:xfrm>
            <a:off x="304800" y="37465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2800" b="1" dirty="0">
                <a:solidFill>
                  <a:srgbClr val="00007D"/>
                </a:solidFill>
                <a:ea typeface="黑体" panose="02010609060101010101" pitchFamily="49" charset="-122"/>
              </a:rPr>
              <a:t>2.3.2  Core i7</a:t>
            </a:r>
            <a:r>
              <a:rPr lang="zh-CN" altLang="en-US" sz="2800" b="1" dirty="0">
                <a:solidFill>
                  <a:srgbClr val="00007D"/>
                </a:solidFill>
                <a:ea typeface="黑体" panose="02010609060101010101" pitchFamily="49" charset="-122"/>
              </a:rPr>
              <a:t>处理器微架构</a:t>
            </a:r>
            <a:r>
              <a:rPr lang="zh-CN" altLang="en-US" sz="2400" b="1" dirty="0">
                <a:solidFill>
                  <a:srgbClr val="00007D"/>
                </a:solidFill>
                <a:ea typeface="黑体" panose="02010609060101010101" pitchFamily="49" charset="-122"/>
              </a:rPr>
              <a:t>  </a:t>
            </a:r>
            <a:r>
              <a:rPr lang="en-US" altLang="zh-CN" sz="2400" b="1" dirty="0">
                <a:solidFill>
                  <a:srgbClr val="008000"/>
                </a:solidFill>
                <a:ea typeface="黑体" panose="02010609060101010101" pitchFamily="49" charset="-122"/>
              </a:rPr>
              <a:t>—— 2. </a:t>
            </a:r>
            <a:r>
              <a:rPr lang="en-US" altLang="zh-CN" sz="2400" b="1" dirty="0" err="1">
                <a:solidFill>
                  <a:srgbClr val="008000"/>
                </a:solidFill>
              </a:rPr>
              <a:t>Haswell</a:t>
            </a:r>
            <a:r>
              <a:rPr lang="zh-CN" altLang="en-US" sz="2400" b="1" dirty="0">
                <a:solidFill>
                  <a:srgbClr val="008000"/>
                </a:solidFill>
                <a:latin typeface="黑体" panose="02010609060101010101" pitchFamily="49" charset="-122"/>
                <a:ea typeface="黑体" panose="02010609060101010101" pitchFamily="49" charset="-122"/>
              </a:rPr>
              <a:t>微架构</a:t>
            </a:r>
          </a:p>
        </p:txBody>
      </p:sp>
      <p:sp>
        <p:nvSpPr>
          <p:cNvPr id="8" name="矩形 7"/>
          <p:cNvSpPr/>
          <p:nvPr/>
        </p:nvSpPr>
        <p:spPr>
          <a:xfrm>
            <a:off x="214313" y="1387968"/>
            <a:ext cx="8715375" cy="3785652"/>
          </a:xfrm>
          <a:prstGeom prst="rect">
            <a:avLst/>
          </a:prstGeom>
        </p:spPr>
        <p:txBody>
          <a:bodyPr>
            <a:spAutoFit/>
          </a:bodyPr>
          <a:lstStyle/>
          <a:p>
            <a:pPr marL="355600" indent="-355600" algn="just">
              <a:buClr>
                <a:srgbClr val="0000FF"/>
              </a:buClr>
              <a:buSzPct val="75000"/>
              <a:buFont typeface="Wingdings" panose="05000000000000000000" pitchFamily="2" charset="2"/>
              <a:buChar char="n"/>
              <a:defRPr/>
            </a:pPr>
            <a:r>
              <a:rPr lang="zh-CN" altLang="en-US" sz="2400" b="1" dirty="0" smtClean="0">
                <a:latin typeface="+mn-lt"/>
                <a:ea typeface="+mn-ea"/>
                <a:cs typeface="Arial" pitchFamily="34" charset="0"/>
              </a:rPr>
              <a:t>新的增强</a:t>
            </a:r>
            <a:r>
              <a:rPr lang="zh-CN" altLang="en-US" sz="2400" b="1" dirty="0">
                <a:latin typeface="+mn-lt"/>
                <a:ea typeface="+mn-ea"/>
                <a:cs typeface="Arial" pitchFamily="34" charset="0"/>
              </a:rPr>
              <a:t>：</a:t>
            </a:r>
          </a:p>
          <a:p>
            <a:pPr marL="719138" lvl="1" indent="-363538" algn="just">
              <a:buClr>
                <a:srgbClr val="FF6600"/>
              </a:buClr>
              <a:buSzPct val="75000"/>
              <a:buFont typeface="Wingdings" panose="05000000000000000000" pitchFamily="2" charset="2"/>
              <a:buChar char="u"/>
              <a:defRPr/>
            </a:pPr>
            <a:r>
              <a:rPr lang="en-US" sz="2400" b="1" dirty="0" err="1">
                <a:solidFill>
                  <a:srgbClr val="000000"/>
                </a:solidFill>
                <a:latin typeface="+mn-lt"/>
                <a:ea typeface="+mn-ea"/>
                <a:cs typeface="Arial" pitchFamily="34" charset="0"/>
              </a:rPr>
              <a:t>μop</a:t>
            </a:r>
            <a:r>
              <a:rPr lang="en-US" sz="2400" b="1" dirty="0">
                <a:solidFill>
                  <a:srgbClr val="000000"/>
                </a:solidFill>
                <a:latin typeface="+mn-lt"/>
                <a:ea typeface="+mn-ea"/>
                <a:cs typeface="Arial" pitchFamily="34" charset="0"/>
              </a:rPr>
              <a:t> Cache</a:t>
            </a:r>
            <a:r>
              <a:rPr lang="zh-CN" altLang="en-US" sz="2400" b="1" dirty="0">
                <a:solidFill>
                  <a:srgbClr val="000000"/>
                </a:solidFill>
                <a:latin typeface="+mn-lt"/>
                <a:ea typeface="+mn-ea"/>
                <a:cs typeface="Arial" pitchFamily="34" charset="0"/>
              </a:rPr>
              <a:t>（被译码的指令</a:t>
            </a:r>
            <a:r>
              <a:rPr lang="en-US" sz="2400" b="1" dirty="0">
                <a:solidFill>
                  <a:srgbClr val="000000"/>
                </a:solidFill>
                <a:latin typeface="+mn-lt"/>
                <a:ea typeface="+mn-ea"/>
                <a:cs typeface="Arial" pitchFamily="34" charset="0"/>
              </a:rPr>
              <a:t>Cache</a:t>
            </a:r>
            <a:r>
              <a:rPr lang="zh-CN" altLang="en-US" sz="2400" b="1" dirty="0" smtClean="0">
                <a:solidFill>
                  <a:srgbClr val="000000"/>
                </a:solidFill>
                <a:latin typeface="+mn-lt"/>
                <a:ea typeface="+mn-ea"/>
                <a:cs typeface="Arial" pitchFamily="34" charset="0"/>
              </a:rPr>
              <a:t>）</a:t>
            </a:r>
            <a:r>
              <a:rPr lang="zh-CN" altLang="en-US" sz="2400" b="1" dirty="0">
                <a:solidFill>
                  <a:srgbClr val="000000"/>
                </a:solidFill>
                <a:latin typeface="+mn-lt"/>
                <a:ea typeface="+mn-ea"/>
                <a:cs typeface="Arial" pitchFamily="34" charset="0"/>
              </a:rPr>
              <a:t>被</a:t>
            </a:r>
            <a:r>
              <a:rPr lang="zh-CN" altLang="en-US" sz="2400" b="1" dirty="0" smtClean="0">
                <a:solidFill>
                  <a:srgbClr val="000000"/>
                </a:solidFill>
                <a:latin typeface="+mn-lt"/>
                <a:ea typeface="+mn-ea"/>
                <a:cs typeface="Arial" pitchFamily="34" charset="0"/>
              </a:rPr>
              <a:t>两</a:t>
            </a:r>
            <a:r>
              <a:rPr lang="zh-CN" altLang="en-US" sz="2400" b="1" dirty="0">
                <a:solidFill>
                  <a:srgbClr val="000000"/>
                </a:solidFill>
                <a:latin typeface="+mn-lt"/>
                <a:ea typeface="+mn-ea"/>
                <a:cs typeface="Arial" pitchFamily="34" charset="0"/>
              </a:rPr>
              <a:t>个逻辑</a:t>
            </a:r>
            <a:r>
              <a:rPr lang="zh-CN" altLang="en-US" sz="2400" b="1" dirty="0" smtClean="0">
                <a:solidFill>
                  <a:srgbClr val="000000"/>
                </a:solidFill>
                <a:latin typeface="+mn-lt"/>
                <a:ea typeface="+mn-ea"/>
                <a:cs typeface="Arial" pitchFamily="34" charset="0"/>
              </a:rPr>
              <a:t>处理器等分</a:t>
            </a:r>
            <a:r>
              <a:rPr lang="zh-CN" altLang="en-US" sz="2400" b="1" dirty="0">
                <a:solidFill>
                  <a:srgbClr val="000000"/>
                </a:solidFill>
                <a:latin typeface="+mn-lt"/>
                <a:ea typeface="+mn-ea"/>
                <a:cs typeface="Arial" pitchFamily="34" charset="0"/>
              </a:rPr>
              <a:t>。</a:t>
            </a:r>
          </a:p>
          <a:p>
            <a:pPr marL="719138" lvl="1" indent="-363538" algn="just">
              <a:buClr>
                <a:srgbClr val="FF6600"/>
              </a:buClr>
              <a:buSzPct val="75000"/>
              <a:buFont typeface="Wingdings" panose="05000000000000000000" pitchFamily="2" charset="2"/>
              <a:buChar char="u"/>
              <a:defRPr/>
            </a:pPr>
            <a:r>
              <a:rPr lang="zh-CN" altLang="en-US" sz="2400" b="1" dirty="0">
                <a:solidFill>
                  <a:srgbClr val="000000"/>
                </a:solidFill>
                <a:latin typeface="+mn-lt"/>
                <a:ea typeface="+mn-ea"/>
                <a:cs typeface="Arial" pitchFamily="34" charset="0"/>
              </a:rPr>
              <a:t>指令</a:t>
            </a:r>
            <a:r>
              <a:rPr lang="zh-CN" altLang="en-US" sz="2400" b="1" dirty="0" smtClean="0">
                <a:solidFill>
                  <a:srgbClr val="000000"/>
                </a:solidFill>
                <a:latin typeface="+mn-lt"/>
                <a:ea typeface="+mn-ea"/>
                <a:cs typeface="Arial" pitchFamily="34" charset="0"/>
              </a:rPr>
              <a:t>译码器交替用于每个</a:t>
            </a:r>
            <a:r>
              <a:rPr lang="zh-CN" altLang="en-US" sz="2400" b="1" dirty="0">
                <a:solidFill>
                  <a:srgbClr val="000000"/>
                </a:solidFill>
                <a:latin typeface="+mn-lt"/>
                <a:ea typeface="+mn-ea"/>
                <a:cs typeface="Arial" pitchFamily="34" charset="0"/>
              </a:rPr>
              <a:t>活跃的逻辑</a:t>
            </a:r>
            <a:r>
              <a:rPr lang="zh-CN" altLang="en-US" sz="2400" b="1" dirty="0" smtClean="0">
                <a:solidFill>
                  <a:srgbClr val="000000"/>
                </a:solidFill>
                <a:latin typeface="+mn-lt"/>
                <a:ea typeface="+mn-ea"/>
                <a:cs typeface="Arial" pitchFamily="34" charset="0"/>
              </a:rPr>
              <a:t>处理器。</a:t>
            </a:r>
            <a:r>
              <a:rPr lang="zh-CN" altLang="en-US" sz="2400" b="1" dirty="0">
                <a:solidFill>
                  <a:srgbClr val="000000"/>
                </a:solidFill>
                <a:latin typeface="+mn-lt"/>
                <a:ea typeface="+mn-ea"/>
                <a:cs typeface="Arial" pitchFamily="34" charset="0"/>
              </a:rPr>
              <a:t>如果核内其他逻辑处理器是空闲的，则活跃的逻辑处理器将连续使用译码器。</a:t>
            </a:r>
          </a:p>
          <a:p>
            <a:pPr marL="719138" lvl="1" indent="-363538" algn="just">
              <a:buClr>
                <a:srgbClr val="FF6600"/>
              </a:buClr>
              <a:buSzPct val="75000"/>
              <a:buFont typeface="Wingdings" panose="05000000000000000000" pitchFamily="2" charset="2"/>
              <a:buChar char="u"/>
              <a:defRPr/>
            </a:pPr>
            <a:r>
              <a:rPr lang="en-US" sz="2400" b="1" dirty="0">
                <a:solidFill>
                  <a:srgbClr val="000000"/>
                </a:solidFill>
                <a:latin typeface="+mn-lt"/>
                <a:ea typeface="+mn-ea"/>
                <a:cs typeface="Arial" pitchFamily="34" charset="0"/>
              </a:rPr>
              <a:t>LSD</a:t>
            </a:r>
            <a:r>
              <a:rPr lang="zh-CN" altLang="en-US" sz="2400" b="1" dirty="0">
                <a:solidFill>
                  <a:srgbClr val="000000"/>
                </a:solidFill>
                <a:latin typeface="+mn-lt"/>
                <a:ea typeface="+mn-ea"/>
                <a:cs typeface="Arial" pitchFamily="34" charset="0"/>
              </a:rPr>
              <a:t>（</a:t>
            </a:r>
            <a:r>
              <a:rPr lang="zh-CN" altLang="en-US" sz="2400" b="1" dirty="0" smtClean="0">
                <a:solidFill>
                  <a:srgbClr val="000000"/>
                </a:solidFill>
                <a:latin typeface="+mn-lt"/>
                <a:ea typeface="+mn-ea"/>
                <a:cs typeface="Arial" pitchFamily="34" charset="0"/>
              </a:rPr>
              <a:t>循环检测</a:t>
            </a:r>
            <a:r>
              <a:rPr lang="zh-CN" altLang="en-US" sz="2400" b="1" dirty="0">
                <a:solidFill>
                  <a:srgbClr val="000000"/>
                </a:solidFill>
                <a:latin typeface="+mn-lt"/>
                <a:ea typeface="+mn-ea"/>
                <a:cs typeface="Arial" pitchFamily="34" charset="0"/>
              </a:rPr>
              <a:t>）</a:t>
            </a:r>
            <a:r>
              <a:rPr lang="en-US" sz="2400" b="1" dirty="0">
                <a:solidFill>
                  <a:srgbClr val="000000"/>
                </a:solidFill>
                <a:latin typeface="+mn-lt"/>
                <a:ea typeface="+mn-ea"/>
                <a:cs typeface="Arial" pitchFamily="34" charset="0"/>
              </a:rPr>
              <a:t>/</a:t>
            </a:r>
            <a:r>
              <a:rPr lang="zh-CN" altLang="en-US" sz="2400" b="1" dirty="0">
                <a:solidFill>
                  <a:srgbClr val="000000"/>
                </a:solidFill>
                <a:latin typeface="+mn-lt"/>
                <a:ea typeface="+mn-ea"/>
                <a:cs typeface="Arial" pitchFamily="34" charset="0"/>
              </a:rPr>
              <a:t>微操作队列（</a:t>
            </a:r>
            <a:r>
              <a:rPr lang="en-US" sz="2400" b="1" dirty="0">
                <a:solidFill>
                  <a:srgbClr val="000000"/>
                </a:solidFill>
                <a:latin typeface="+mn-lt"/>
                <a:ea typeface="+mn-ea"/>
                <a:cs typeface="Arial" pitchFamily="34" charset="0"/>
              </a:rPr>
              <a:t>micro-op queue</a:t>
            </a:r>
            <a:r>
              <a:rPr lang="zh-CN" altLang="en-US" sz="2400" b="1" dirty="0">
                <a:solidFill>
                  <a:srgbClr val="000000"/>
                </a:solidFill>
                <a:latin typeface="+mn-lt"/>
                <a:ea typeface="+mn-ea"/>
                <a:cs typeface="Arial" pitchFamily="34" charset="0"/>
              </a:rPr>
              <a:t>）能够检测多至</a:t>
            </a:r>
            <a:r>
              <a:rPr lang="en-US" sz="2400" b="1" dirty="0">
                <a:solidFill>
                  <a:srgbClr val="000000"/>
                </a:solidFill>
                <a:latin typeface="+mn-lt"/>
                <a:ea typeface="+mn-ea"/>
                <a:cs typeface="Arial" pitchFamily="34" charset="0"/>
              </a:rPr>
              <a:t>56</a:t>
            </a:r>
            <a:r>
              <a:rPr lang="zh-CN" altLang="en-US" sz="2400" b="1" dirty="0">
                <a:solidFill>
                  <a:srgbClr val="000000"/>
                </a:solidFill>
                <a:latin typeface="+mn-lt"/>
                <a:ea typeface="+mn-ea"/>
                <a:cs typeface="Arial" pitchFamily="34" charset="0"/>
              </a:rPr>
              <a:t>个微操作的小循环。如果超线程技术是激活的</a:t>
            </a:r>
            <a:r>
              <a:rPr lang="zh-CN" altLang="en-US" sz="2400" b="1" dirty="0" smtClean="0">
                <a:solidFill>
                  <a:srgbClr val="000000"/>
                </a:solidFill>
                <a:latin typeface="+mn-lt"/>
                <a:ea typeface="+mn-ea"/>
                <a:cs typeface="Arial" pitchFamily="34" charset="0"/>
              </a:rPr>
              <a:t>，则</a:t>
            </a:r>
            <a:r>
              <a:rPr lang="en-US" sz="2400" b="1" dirty="0" smtClean="0">
                <a:solidFill>
                  <a:srgbClr val="000000"/>
                </a:solidFill>
                <a:latin typeface="+mn-lt"/>
                <a:ea typeface="+mn-ea"/>
                <a:cs typeface="Arial" pitchFamily="34" charset="0"/>
              </a:rPr>
              <a:t>56</a:t>
            </a:r>
            <a:r>
              <a:rPr lang="zh-CN" altLang="en-US" sz="2400" b="1" dirty="0">
                <a:solidFill>
                  <a:srgbClr val="000000"/>
                </a:solidFill>
                <a:latin typeface="+mn-lt"/>
                <a:ea typeface="+mn-ea"/>
                <a:cs typeface="Arial" pitchFamily="34" charset="0"/>
              </a:rPr>
              <a:t>个条目的微操作队列由两个逻辑处理器共享（</a:t>
            </a:r>
            <a:r>
              <a:rPr lang="en-US" sz="2400" b="1" dirty="0">
                <a:solidFill>
                  <a:srgbClr val="000000"/>
                </a:solidFill>
                <a:latin typeface="+mn-lt"/>
                <a:ea typeface="+mn-ea"/>
                <a:cs typeface="Arial" pitchFamily="34" charset="0"/>
              </a:rPr>
              <a:t>Sandy Bridge</a:t>
            </a:r>
            <a:r>
              <a:rPr lang="zh-CN" altLang="en-US" sz="2400" b="1" dirty="0">
                <a:solidFill>
                  <a:srgbClr val="000000"/>
                </a:solidFill>
                <a:latin typeface="+mn-lt"/>
                <a:ea typeface="+mn-ea"/>
                <a:cs typeface="Arial" pitchFamily="34" charset="0"/>
              </a:rPr>
              <a:t>微架构在每个核内提供被复制的</a:t>
            </a:r>
            <a:r>
              <a:rPr lang="en-US" sz="2400" b="1" dirty="0">
                <a:solidFill>
                  <a:srgbClr val="000000"/>
                </a:solidFill>
                <a:latin typeface="+mn-lt"/>
                <a:ea typeface="+mn-ea"/>
                <a:cs typeface="Arial" pitchFamily="34" charset="0"/>
              </a:rPr>
              <a:t>28</a:t>
            </a:r>
            <a:r>
              <a:rPr lang="zh-CN" altLang="en-US" sz="2400" b="1" dirty="0">
                <a:solidFill>
                  <a:srgbClr val="000000"/>
                </a:solidFill>
                <a:latin typeface="+mn-lt"/>
                <a:ea typeface="+mn-ea"/>
                <a:cs typeface="Arial" pitchFamily="34" charset="0"/>
              </a:rPr>
              <a:t>个条目的微操作队列）。</a:t>
            </a:r>
          </a:p>
        </p:txBody>
      </p:sp>
      <p:sp>
        <p:nvSpPr>
          <p:cNvPr id="3" name="矩形 2"/>
          <p:cNvSpPr/>
          <p:nvPr/>
        </p:nvSpPr>
        <p:spPr>
          <a:xfrm>
            <a:off x="340628" y="886399"/>
            <a:ext cx="3727302" cy="461665"/>
          </a:xfrm>
          <a:prstGeom prst="rect">
            <a:avLst/>
          </a:prstGeom>
        </p:spPr>
        <p:txBody>
          <a:bodyPr wrap="none">
            <a:spAutoFit/>
          </a:bodyPr>
          <a:lstStyle/>
          <a:p>
            <a:pPr algn="l"/>
            <a:r>
              <a:rPr lang="en-US" altLang="zh-CN"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1</a:t>
            </a:r>
            <a:r>
              <a:rPr lang="zh-CN" altLang="en-US"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）按序前端（</a:t>
            </a:r>
            <a:r>
              <a:rPr lang="en-US" altLang="zh-CN"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front end</a:t>
            </a:r>
            <a:r>
              <a:rPr lang="zh-CN" altLang="en-US"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a:t>
            </a:r>
            <a:endParaRPr lang="zh-CN" altLang="en-US" sz="1600" dirty="0">
              <a:solidFill>
                <a:srgbClr val="C00000"/>
              </a:solidFill>
              <a:effectLst>
                <a:outerShdw blurRad="38100" dist="38100" dir="2700000" algn="tl">
                  <a:srgbClr val="000000">
                    <a:alpha val="43137"/>
                  </a:srgbClr>
                </a:outerShdw>
              </a:effectLst>
            </a:endParaRPr>
          </a:p>
        </p:txBody>
      </p:sp>
      <p:sp>
        <p:nvSpPr>
          <p:cNvPr id="5" name="灯片编号占位符 3"/>
          <p:cNvSpPr>
            <a:spLocks noGrp="1"/>
          </p:cNvSpPr>
          <p:nvPr>
            <p:ph type="sldNum" sz="quarter" idx="11"/>
          </p:nvPr>
        </p:nvSpPr>
        <p:spPr>
          <a:xfrm>
            <a:off x="6934200" y="6324600"/>
            <a:ext cx="2133600" cy="457200"/>
          </a:xfrm>
        </p:spPr>
        <p:txBody>
          <a:bodyPr/>
          <a:lstStyle/>
          <a:p>
            <a:fld id="{05A25CE3-80AF-4A68-9E04-5E3C960845FC}" type="slidenum">
              <a:rPr lang="zh-CN" altLang="en-US" smtClean="0"/>
              <a:pPr/>
              <a:t>95</a:t>
            </a:fld>
            <a:endParaRPr lang="en-US" altLang="zh-CN"/>
          </a:p>
        </p:txBody>
      </p:sp>
    </p:spTree>
    <p:extLst>
      <p:ext uri="{BB962C8B-B14F-4D97-AF65-F5344CB8AC3E}">
        <p14:creationId xmlns:p14="http://schemas.microsoft.com/office/powerpoint/2010/main" val="1059149847"/>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rgbClr val="00007D"/>
                </a:solidFill>
              </a:rPr>
              <a:t>2.3.2  Core i7</a:t>
            </a:r>
            <a:r>
              <a:rPr lang="zh-CN" altLang="en-US" dirty="0">
                <a:solidFill>
                  <a:srgbClr val="00007D"/>
                </a:solidFill>
              </a:rPr>
              <a:t>处理器微架构</a:t>
            </a:r>
            <a:r>
              <a:rPr lang="zh-CN" altLang="en-US" sz="2400" dirty="0">
                <a:solidFill>
                  <a:srgbClr val="00007D"/>
                </a:solidFill>
              </a:rPr>
              <a:t>  </a:t>
            </a:r>
            <a:r>
              <a:rPr lang="en-US" altLang="zh-CN" sz="2400" dirty="0">
                <a:solidFill>
                  <a:srgbClr val="008000"/>
                </a:solidFill>
              </a:rPr>
              <a:t>—— 2. </a:t>
            </a:r>
            <a:r>
              <a:rPr lang="en-US" altLang="zh-CN" sz="2400" dirty="0" err="1">
                <a:solidFill>
                  <a:srgbClr val="008000"/>
                </a:solidFill>
              </a:rPr>
              <a:t>Haswell</a:t>
            </a:r>
            <a:r>
              <a:rPr lang="zh-CN" altLang="en-US" sz="2400" dirty="0">
                <a:solidFill>
                  <a:srgbClr val="008000"/>
                </a:solidFill>
                <a:latin typeface="黑体" panose="02010609060101010101" pitchFamily="49" charset="-122"/>
              </a:rPr>
              <a:t>微</a:t>
            </a:r>
            <a:r>
              <a:rPr lang="zh-CN" altLang="en-US" sz="2400" dirty="0" smtClean="0">
                <a:solidFill>
                  <a:srgbClr val="008000"/>
                </a:solidFill>
                <a:latin typeface="黑体" panose="02010609060101010101" pitchFamily="49" charset="-122"/>
              </a:rPr>
              <a:t>架构</a:t>
            </a:r>
            <a:endParaRPr lang="zh-CN" altLang="en-US" dirty="0"/>
          </a:p>
        </p:txBody>
      </p:sp>
      <p:sp>
        <p:nvSpPr>
          <p:cNvPr id="4" name="内容占位符 3"/>
          <p:cNvSpPr>
            <a:spLocks noGrp="1"/>
          </p:cNvSpPr>
          <p:nvPr>
            <p:ph idx="1"/>
          </p:nvPr>
        </p:nvSpPr>
        <p:spPr>
          <a:xfrm>
            <a:off x="330438" y="1348064"/>
            <a:ext cx="8686800" cy="5249376"/>
          </a:xfrm>
        </p:spPr>
        <p:txBody>
          <a:bodyPr/>
          <a:lstStyle/>
          <a:p>
            <a:pPr marL="266700" indent="-266700">
              <a:spcBef>
                <a:spcPts val="0"/>
              </a:spcBef>
            </a:pPr>
            <a:r>
              <a:rPr lang="zh-CN" altLang="en-US" sz="2400" dirty="0">
                <a:solidFill>
                  <a:srgbClr val="000000"/>
                </a:solidFill>
                <a:cs typeface="Arial" pitchFamily="34" charset="0"/>
              </a:rPr>
              <a:t>关键部件和重要改进</a:t>
            </a:r>
            <a:r>
              <a:rPr lang="zh-CN" altLang="en-US" sz="2400" dirty="0" smtClean="0">
                <a:solidFill>
                  <a:srgbClr val="000000"/>
                </a:solidFill>
                <a:cs typeface="Arial" pitchFamily="34" charset="0"/>
              </a:rPr>
              <a:t>：</a:t>
            </a:r>
            <a:endParaRPr lang="en-US" altLang="zh-CN" sz="2400" dirty="0" smtClean="0">
              <a:solidFill>
                <a:srgbClr val="000000"/>
              </a:solidFill>
              <a:cs typeface="Arial" pitchFamily="34" charset="0"/>
            </a:endParaRPr>
          </a:p>
          <a:p>
            <a:pPr marL="541338" lvl="1" indent="-274638">
              <a:spcBef>
                <a:spcPts val="0"/>
              </a:spcBef>
            </a:pPr>
            <a:r>
              <a:rPr lang="zh-CN" altLang="en-US" sz="2400" dirty="0">
                <a:solidFill>
                  <a:srgbClr val="FF0000"/>
                </a:solidFill>
                <a:cs typeface="Arial" pitchFamily="34" charset="0"/>
              </a:rPr>
              <a:t>重命名器</a:t>
            </a:r>
            <a:r>
              <a:rPr lang="zh-CN" altLang="en-US" sz="2400" dirty="0">
                <a:solidFill>
                  <a:srgbClr val="000000"/>
                </a:solidFill>
                <a:cs typeface="Arial" pitchFamily="34" charset="0"/>
              </a:rPr>
              <a:t>（</a:t>
            </a:r>
            <a:r>
              <a:rPr lang="en-US" altLang="zh-CN" sz="2400" dirty="0" err="1">
                <a:solidFill>
                  <a:srgbClr val="000000"/>
                </a:solidFill>
                <a:cs typeface="Arial" pitchFamily="34" charset="0"/>
              </a:rPr>
              <a:t>Renamer</a:t>
            </a:r>
            <a:r>
              <a:rPr lang="zh-CN" altLang="en-US" sz="2400" dirty="0">
                <a:solidFill>
                  <a:srgbClr val="000000"/>
                </a:solidFill>
                <a:cs typeface="Arial" pitchFamily="34" charset="0"/>
              </a:rPr>
              <a:t>）</a:t>
            </a:r>
            <a:r>
              <a:rPr lang="zh-CN" altLang="en-US" sz="2400" dirty="0" smtClean="0">
                <a:solidFill>
                  <a:srgbClr val="000000"/>
                </a:solidFill>
                <a:cs typeface="Arial" pitchFamily="34" charset="0"/>
              </a:rPr>
              <a:t>：</a:t>
            </a:r>
            <a:endParaRPr lang="en-US" altLang="zh-CN" sz="2400" dirty="0" smtClean="0">
              <a:solidFill>
                <a:srgbClr val="000000"/>
              </a:solidFill>
              <a:cs typeface="Arial" pitchFamily="34" charset="0"/>
            </a:endParaRPr>
          </a:p>
          <a:p>
            <a:pPr marL="808038" lvl="2" indent="-266700">
              <a:spcBef>
                <a:spcPts val="0"/>
              </a:spcBef>
            </a:pPr>
            <a:r>
              <a:rPr lang="zh-CN" altLang="en-US" dirty="0" smtClean="0">
                <a:solidFill>
                  <a:srgbClr val="000000"/>
                </a:solidFill>
                <a:latin typeface="+mn-lt"/>
                <a:cs typeface="Arial" pitchFamily="34" charset="0"/>
              </a:rPr>
              <a:t>依</a:t>
            </a:r>
            <a:r>
              <a:rPr lang="zh-CN" altLang="en-US" dirty="0">
                <a:solidFill>
                  <a:srgbClr val="000000"/>
                </a:solidFill>
                <a:latin typeface="+mn-lt"/>
                <a:cs typeface="Arial" pitchFamily="34" charset="0"/>
              </a:rPr>
              <a:t>“数据流”次序将微操作重新排序，分派到多个端口（</a:t>
            </a:r>
            <a:r>
              <a:rPr lang="en-US" altLang="zh-CN" dirty="0">
                <a:solidFill>
                  <a:srgbClr val="000000"/>
                </a:solidFill>
                <a:latin typeface="+mn-lt"/>
                <a:cs typeface="Arial" pitchFamily="34" charset="0"/>
              </a:rPr>
              <a:t>dispatch </a:t>
            </a:r>
            <a:r>
              <a:rPr lang="en-US" altLang="zh-CN" dirty="0" smtClean="0">
                <a:solidFill>
                  <a:srgbClr val="000000"/>
                </a:solidFill>
                <a:latin typeface="+mn-lt"/>
                <a:cs typeface="Arial" pitchFamily="34" charset="0"/>
              </a:rPr>
              <a:t>port</a:t>
            </a:r>
            <a:r>
              <a:rPr lang="zh-CN" altLang="en-US" dirty="0" smtClean="0">
                <a:solidFill>
                  <a:srgbClr val="000000"/>
                </a:solidFill>
                <a:latin typeface="+mn-lt"/>
                <a:cs typeface="Arial" pitchFamily="34" charset="0"/>
              </a:rPr>
              <a:t>）供</a:t>
            </a:r>
            <a:r>
              <a:rPr lang="zh-CN" altLang="en-US" dirty="0">
                <a:solidFill>
                  <a:srgbClr val="000000"/>
                </a:solidFill>
                <a:latin typeface="+mn-lt"/>
                <a:cs typeface="Arial" pitchFamily="34" charset="0"/>
              </a:rPr>
              <a:t>执行资源执行</a:t>
            </a:r>
            <a:r>
              <a:rPr lang="zh-CN" altLang="en-US" dirty="0" smtClean="0">
                <a:solidFill>
                  <a:srgbClr val="000000"/>
                </a:solidFill>
                <a:latin typeface="+mn-lt"/>
                <a:cs typeface="Arial" pitchFamily="34" charset="0"/>
              </a:rPr>
              <a:t>。</a:t>
            </a:r>
            <a:endParaRPr lang="en-US" altLang="zh-CN" dirty="0" smtClean="0">
              <a:solidFill>
                <a:srgbClr val="000000"/>
              </a:solidFill>
              <a:latin typeface="+mn-lt"/>
              <a:cs typeface="Arial" pitchFamily="34" charset="0"/>
            </a:endParaRPr>
          </a:p>
          <a:p>
            <a:pPr marL="808038" lvl="2" indent="-266700">
              <a:spcBef>
                <a:spcPts val="0"/>
              </a:spcBef>
            </a:pPr>
            <a:r>
              <a:rPr lang="zh-CN" altLang="en-US" dirty="0" smtClean="0">
                <a:solidFill>
                  <a:srgbClr val="000000"/>
                </a:solidFill>
                <a:cs typeface="Arial" pitchFamily="34" charset="0"/>
              </a:rPr>
              <a:t>一旦微操作源准备好且执行资源可用，微操作即可执行。</a:t>
            </a:r>
            <a:endParaRPr lang="en-US" altLang="zh-CN" dirty="0" smtClean="0">
              <a:solidFill>
                <a:srgbClr val="000000"/>
              </a:solidFill>
              <a:latin typeface="+mn-lt"/>
              <a:cs typeface="Arial" pitchFamily="34" charset="0"/>
            </a:endParaRPr>
          </a:p>
          <a:p>
            <a:pPr marL="808038" lvl="2" indent="-266700">
              <a:spcBef>
                <a:spcPts val="0"/>
              </a:spcBef>
            </a:pPr>
            <a:r>
              <a:rPr lang="zh-CN" altLang="en-US" dirty="0" smtClean="0">
                <a:solidFill>
                  <a:srgbClr val="000000"/>
                </a:solidFill>
                <a:latin typeface="+mn-lt"/>
                <a:cs typeface="Arial" pitchFamily="34" charset="0"/>
              </a:rPr>
              <a:t>按序</a:t>
            </a:r>
            <a:r>
              <a:rPr lang="zh-CN" altLang="en-US" dirty="0">
                <a:solidFill>
                  <a:srgbClr val="000000"/>
                </a:solidFill>
                <a:latin typeface="+mn-lt"/>
                <a:cs typeface="Arial" pitchFamily="34" charset="0"/>
              </a:rPr>
              <a:t>退出单元（</a:t>
            </a:r>
            <a:r>
              <a:rPr lang="en-US" altLang="zh-CN" dirty="0">
                <a:solidFill>
                  <a:srgbClr val="000000"/>
                </a:solidFill>
                <a:latin typeface="+mn-lt"/>
                <a:cs typeface="Arial" pitchFamily="34" charset="0"/>
              </a:rPr>
              <a:t>retirement unit</a:t>
            </a:r>
            <a:r>
              <a:rPr lang="zh-CN" altLang="en-US" dirty="0">
                <a:solidFill>
                  <a:srgbClr val="000000"/>
                </a:solidFill>
                <a:latin typeface="+mn-lt"/>
                <a:cs typeface="Arial" pitchFamily="34" charset="0"/>
              </a:rPr>
              <a:t>）确保微操作的执行结果（包括可能遇到的任何异常）都是按原程序次序呈现的。</a:t>
            </a:r>
          </a:p>
          <a:p>
            <a:pPr marL="541338" lvl="1" indent="-274638">
              <a:spcBef>
                <a:spcPts val="0"/>
              </a:spcBef>
            </a:pPr>
            <a:r>
              <a:rPr lang="zh-CN" altLang="en-US" sz="2400" dirty="0">
                <a:solidFill>
                  <a:srgbClr val="FF0000"/>
                </a:solidFill>
                <a:cs typeface="Arial" pitchFamily="34" charset="0"/>
              </a:rPr>
              <a:t>调度器</a:t>
            </a:r>
            <a:r>
              <a:rPr lang="zh-CN" altLang="en-US" sz="2400" dirty="0">
                <a:solidFill>
                  <a:srgbClr val="000000"/>
                </a:solidFill>
                <a:cs typeface="Arial" pitchFamily="34" charset="0"/>
              </a:rPr>
              <a:t>（</a:t>
            </a:r>
            <a:r>
              <a:rPr lang="en-US" altLang="zh-CN" sz="2400" dirty="0">
                <a:solidFill>
                  <a:srgbClr val="000000"/>
                </a:solidFill>
                <a:cs typeface="Arial" pitchFamily="34" charset="0"/>
              </a:rPr>
              <a:t>Scheduler</a:t>
            </a:r>
            <a:r>
              <a:rPr lang="zh-CN" altLang="en-US" sz="2400" dirty="0">
                <a:solidFill>
                  <a:srgbClr val="000000"/>
                </a:solidFill>
                <a:cs typeface="Arial" pitchFamily="34" charset="0"/>
              </a:rPr>
              <a:t>）</a:t>
            </a:r>
            <a:r>
              <a:rPr lang="en-US" altLang="zh-CN" sz="2400" dirty="0">
                <a:solidFill>
                  <a:srgbClr val="000000"/>
                </a:solidFill>
                <a:cs typeface="Arial" pitchFamily="34" charset="0"/>
              </a:rPr>
              <a:t>: </a:t>
            </a:r>
            <a:endParaRPr lang="en-US" altLang="zh-CN" sz="2400" dirty="0" smtClean="0">
              <a:solidFill>
                <a:srgbClr val="000000"/>
              </a:solidFill>
              <a:cs typeface="Arial" pitchFamily="34" charset="0"/>
            </a:endParaRPr>
          </a:p>
          <a:p>
            <a:pPr marL="808038" lvl="2" indent="-266700">
              <a:spcBef>
                <a:spcPts val="0"/>
              </a:spcBef>
            </a:pPr>
            <a:r>
              <a:rPr lang="zh-CN" altLang="en-US" dirty="0" smtClean="0">
                <a:solidFill>
                  <a:srgbClr val="000000"/>
                </a:solidFill>
                <a:cs typeface="Arial" pitchFamily="34" charset="0"/>
              </a:rPr>
              <a:t>控制</a:t>
            </a:r>
            <a:r>
              <a:rPr lang="zh-CN" altLang="en-US" dirty="0">
                <a:solidFill>
                  <a:srgbClr val="000000"/>
                </a:solidFill>
                <a:cs typeface="Arial" pitchFamily="34" charset="0"/>
              </a:rPr>
              <a:t>微</a:t>
            </a:r>
            <a:r>
              <a:rPr lang="zh-CN" altLang="en-US" dirty="0" smtClean="0">
                <a:solidFill>
                  <a:srgbClr val="000000"/>
                </a:solidFill>
                <a:cs typeface="Arial" pitchFamily="34" charset="0"/>
              </a:rPr>
              <a:t>操作通过分派端口进行分派。</a:t>
            </a:r>
            <a:endParaRPr lang="en-US" altLang="zh-CN" dirty="0" smtClean="0">
              <a:solidFill>
                <a:srgbClr val="000000"/>
              </a:solidFill>
              <a:cs typeface="Arial" pitchFamily="34" charset="0"/>
            </a:endParaRPr>
          </a:p>
          <a:p>
            <a:pPr marL="808038" lvl="2" indent="-266700">
              <a:spcBef>
                <a:spcPts val="0"/>
              </a:spcBef>
            </a:pPr>
            <a:r>
              <a:rPr lang="zh-CN" altLang="en-US" dirty="0" smtClean="0">
                <a:solidFill>
                  <a:srgbClr val="000000"/>
                </a:solidFill>
                <a:cs typeface="Arial" pitchFamily="34" charset="0"/>
              </a:rPr>
              <a:t>有</a:t>
            </a:r>
            <a:r>
              <a:rPr lang="en-US" altLang="zh-CN" dirty="0">
                <a:solidFill>
                  <a:srgbClr val="000000"/>
                </a:solidFill>
                <a:cs typeface="Arial" pitchFamily="34" charset="0"/>
              </a:rPr>
              <a:t>8</a:t>
            </a:r>
            <a:r>
              <a:rPr lang="zh-CN" altLang="en-US" dirty="0">
                <a:solidFill>
                  <a:srgbClr val="000000"/>
                </a:solidFill>
                <a:cs typeface="Arial" pitchFamily="34" charset="0"/>
              </a:rPr>
              <a:t>个分派端口支持乱序执行核</a:t>
            </a:r>
            <a:r>
              <a:rPr lang="zh-CN" altLang="en-US" dirty="0" smtClean="0">
                <a:solidFill>
                  <a:srgbClr val="000000"/>
                </a:solidFill>
                <a:cs typeface="Arial" pitchFamily="34" charset="0"/>
              </a:rPr>
              <a:t>。</a:t>
            </a:r>
            <a:endParaRPr lang="en-US" altLang="zh-CN" dirty="0" smtClean="0">
              <a:solidFill>
                <a:srgbClr val="000000"/>
              </a:solidFill>
              <a:cs typeface="Arial" pitchFamily="34" charset="0"/>
            </a:endParaRPr>
          </a:p>
          <a:p>
            <a:pPr marL="1074738" lvl="3" indent="-266700">
              <a:spcBef>
                <a:spcPts val="0"/>
              </a:spcBef>
            </a:pPr>
            <a:r>
              <a:rPr lang="en-US" altLang="zh-CN" dirty="0" smtClean="0">
                <a:solidFill>
                  <a:srgbClr val="000000"/>
                </a:solidFill>
                <a:cs typeface="Arial" pitchFamily="34" charset="0"/>
              </a:rPr>
              <a:t>4</a:t>
            </a:r>
            <a:r>
              <a:rPr lang="zh-CN" altLang="en-US" dirty="0" smtClean="0">
                <a:solidFill>
                  <a:srgbClr val="000000"/>
                </a:solidFill>
                <a:cs typeface="Arial" pitchFamily="34" charset="0"/>
              </a:rPr>
              <a:t>个计算操作；</a:t>
            </a:r>
            <a:endParaRPr lang="en-US" altLang="zh-CN" dirty="0" smtClean="0">
              <a:solidFill>
                <a:srgbClr val="000000"/>
              </a:solidFill>
              <a:cs typeface="Arial" pitchFamily="34" charset="0"/>
            </a:endParaRPr>
          </a:p>
          <a:p>
            <a:pPr marL="1074738" lvl="3" indent="-266700">
              <a:spcBef>
                <a:spcPts val="0"/>
              </a:spcBef>
            </a:pPr>
            <a:r>
              <a:rPr lang="en-US" altLang="zh-CN" dirty="0" smtClean="0">
                <a:solidFill>
                  <a:srgbClr val="000000"/>
                </a:solidFill>
                <a:cs typeface="Arial" pitchFamily="34" charset="0"/>
              </a:rPr>
              <a:t>4</a:t>
            </a:r>
            <a:r>
              <a:rPr lang="zh-CN" altLang="en-US" dirty="0" smtClean="0">
                <a:solidFill>
                  <a:srgbClr val="000000"/>
                </a:solidFill>
                <a:cs typeface="Arial" pitchFamily="34" charset="0"/>
              </a:rPr>
              <a:t>个</a:t>
            </a:r>
            <a:r>
              <a:rPr lang="en-US" altLang="zh-CN" dirty="0" smtClean="0">
                <a:solidFill>
                  <a:srgbClr val="000000"/>
                </a:solidFill>
                <a:cs typeface="Arial" pitchFamily="34" charset="0"/>
              </a:rPr>
              <a:t>Load/Store</a:t>
            </a:r>
            <a:r>
              <a:rPr lang="zh-CN" altLang="en-US" dirty="0" smtClean="0">
                <a:solidFill>
                  <a:srgbClr val="000000"/>
                </a:solidFill>
                <a:cs typeface="Arial" pitchFamily="34" charset="0"/>
              </a:rPr>
              <a:t>（</a:t>
            </a:r>
            <a:r>
              <a:rPr lang="en-US" altLang="zh-CN" dirty="0" smtClean="0">
                <a:solidFill>
                  <a:srgbClr val="000000"/>
                </a:solidFill>
                <a:cs typeface="Arial" pitchFamily="34" charset="0"/>
              </a:rPr>
              <a:t>1</a:t>
            </a:r>
            <a:r>
              <a:rPr lang="zh-CN" altLang="en-US" dirty="0" smtClean="0">
                <a:solidFill>
                  <a:srgbClr val="000000"/>
                </a:solidFill>
                <a:cs typeface="Arial" pitchFamily="34" charset="0"/>
              </a:rPr>
              <a:t>个时钟周期内完成</a:t>
            </a:r>
            <a:r>
              <a:rPr lang="en-US" altLang="zh-CN" dirty="0" smtClean="0">
                <a:solidFill>
                  <a:srgbClr val="000000"/>
                </a:solidFill>
                <a:cs typeface="Arial" pitchFamily="34" charset="0"/>
              </a:rPr>
              <a:t>1</a:t>
            </a:r>
            <a:r>
              <a:rPr lang="zh-CN" altLang="en-US" dirty="0" smtClean="0">
                <a:solidFill>
                  <a:srgbClr val="000000"/>
                </a:solidFill>
                <a:cs typeface="Arial" pitchFamily="34" charset="0"/>
              </a:rPr>
              <a:t>～</a:t>
            </a:r>
            <a:r>
              <a:rPr lang="en-US" altLang="zh-CN" dirty="0" smtClean="0">
                <a:solidFill>
                  <a:srgbClr val="000000"/>
                </a:solidFill>
                <a:cs typeface="Arial" pitchFamily="34" charset="0"/>
              </a:rPr>
              <a:t>2</a:t>
            </a:r>
            <a:r>
              <a:rPr lang="zh-CN" altLang="en-US" dirty="0" smtClean="0">
                <a:solidFill>
                  <a:srgbClr val="000000"/>
                </a:solidFill>
                <a:cs typeface="Arial" pitchFamily="34" charset="0"/>
              </a:rPr>
              <a:t>个</a:t>
            </a:r>
            <a:r>
              <a:rPr lang="en-US" altLang="zh-CN" dirty="0" smtClean="0">
                <a:solidFill>
                  <a:srgbClr val="000000"/>
                </a:solidFill>
                <a:cs typeface="Arial" pitchFamily="34" charset="0"/>
              </a:rPr>
              <a:t>256</a:t>
            </a:r>
            <a:r>
              <a:rPr lang="zh-CN" altLang="en-US" dirty="0" smtClean="0">
                <a:solidFill>
                  <a:srgbClr val="000000"/>
                </a:solidFill>
                <a:cs typeface="Arial" pitchFamily="34" charset="0"/>
              </a:rPr>
              <a:t>位</a:t>
            </a:r>
            <a:r>
              <a:rPr lang="en-US" altLang="zh-CN" dirty="0" smtClean="0">
                <a:solidFill>
                  <a:srgbClr val="000000"/>
                </a:solidFill>
                <a:cs typeface="Arial" pitchFamily="34" charset="0"/>
              </a:rPr>
              <a:t>Load/Store</a:t>
            </a:r>
            <a:r>
              <a:rPr lang="zh-CN" altLang="en-US" dirty="0" smtClean="0">
                <a:solidFill>
                  <a:srgbClr val="000000"/>
                </a:solidFill>
                <a:cs typeface="Arial" pitchFamily="34" charset="0"/>
              </a:rPr>
              <a:t>操作）。</a:t>
            </a:r>
            <a:endParaRPr lang="en-US" altLang="zh-CN" dirty="0" smtClean="0">
              <a:solidFill>
                <a:srgbClr val="000000"/>
              </a:solidFill>
              <a:cs typeface="Arial" pitchFamily="34" charset="0"/>
            </a:endParaRPr>
          </a:p>
          <a:p>
            <a:pPr marL="808038" lvl="2" indent="-266700">
              <a:spcBef>
                <a:spcPts val="0"/>
              </a:spcBef>
            </a:pPr>
            <a:r>
              <a:rPr lang="zh-CN" altLang="en-US" dirty="0">
                <a:solidFill>
                  <a:srgbClr val="000000"/>
                </a:solidFill>
                <a:cs typeface="Arial" pitchFamily="34" charset="0"/>
              </a:rPr>
              <a:t>每个时钟周期能够分派多至</a:t>
            </a:r>
            <a:r>
              <a:rPr lang="en-US" altLang="zh-CN" dirty="0">
                <a:solidFill>
                  <a:srgbClr val="000000"/>
                </a:solidFill>
                <a:cs typeface="Arial" pitchFamily="34" charset="0"/>
              </a:rPr>
              <a:t>8</a:t>
            </a:r>
            <a:r>
              <a:rPr lang="zh-CN" altLang="en-US" dirty="0">
                <a:solidFill>
                  <a:srgbClr val="000000"/>
                </a:solidFill>
                <a:cs typeface="Arial" pitchFamily="34" charset="0"/>
              </a:rPr>
              <a:t>个微操作</a:t>
            </a:r>
            <a:r>
              <a:rPr lang="zh-CN" altLang="en-US" dirty="0" smtClean="0">
                <a:solidFill>
                  <a:srgbClr val="000000"/>
                </a:solidFill>
                <a:cs typeface="Arial" pitchFamily="34" charset="0"/>
              </a:rPr>
              <a:t>。</a:t>
            </a:r>
            <a:endParaRPr lang="en-US" altLang="zh-CN" dirty="0">
              <a:solidFill>
                <a:srgbClr val="000000"/>
              </a:solidFill>
              <a:cs typeface="Arial" pitchFamily="34" charset="0"/>
            </a:endParaRPr>
          </a:p>
        </p:txBody>
      </p:sp>
      <p:sp>
        <p:nvSpPr>
          <p:cNvPr id="2" name="灯片编号占位符 1"/>
          <p:cNvSpPr>
            <a:spLocks noGrp="1"/>
          </p:cNvSpPr>
          <p:nvPr>
            <p:ph type="sldNum" sz="quarter" idx="11"/>
          </p:nvPr>
        </p:nvSpPr>
        <p:spPr/>
        <p:txBody>
          <a:bodyPr/>
          <a:lstStyle/>
          <a:p>
            <a:fld id="{1249CAA2-A36C-4D0A-B095-2E3BE72EBB0E}" type="slidenum">
              <a:rPr lang="zh-CN" altLang="en-US" smtClean="0"/>
              <a:pPr/>
              <a:t>99</a:t>
            </a:fld>
            <a:endParaRPr lang="en-US" altLang="zh-CN"/>
          </a:p>
        </p:txBody>
      </p:sp>
      <p:sp>
        <p:nvSpPr>
          <p:cNvPr id="5" name="矩形 4"/>
          <p:cNvSpPr/>
          <p:nvPr/>
        </p:nvSpPr>
        <p:spPr>
          <a:xfrm>
            <a:off x="340628" y="886399"/>
            <a:ext cx="5059398" cy="461665"/>
          </a:xfrm>
          <a:prstGeom prst="rect">
            <a:avLst/>
          </a:prstGeom>
        </p:spPr>
        <p:txBody>
          <a:bodyPr wrap="none">
            <a:spAutoFit/>
          </a:bodyPr>
          <a:lstStyle/>
          <a:p>
            <a:pPr algn="l"/>
            <a:r>
              <a:rPr lang="en-US" altLang="zh-CN"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2</a:t>
            </a:r>
            <a:r>
              <a:rPr lang="zh-CN" altLang="en-US"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）乱序引擎（</a:t>
            </a:r>
            <a:r>
              <a:rPr lang="en-US" altLang="zh-CN"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out-of-order engine</a:t>
            </a:r>
            <a:r>
              <a:rPr lang="zh-CN" altLang="en-US" sz="2400" b="1" kern="0" dirty="0" smtClean="0">
                <a:solidFill>
                  <a:srgbClr val="C00000"/>
                </a:solidFill>
                <a:effectLst>
                  <a:outerShdw blurRad="38100" dist="38100" dir="2700000" algn="tl">
                    <a:srgbClr val="000000">
                      <a:alpha val="43137"/>
                    </a:srgbClr>
                  </a:outerShdw>
                </a:effectLst>
                <a:latin typeface="Times New Roman"/>
                <a:ea typeface="宋体"/>
                <a:cs typeface="Arial" pitchFamily="34" charset="0"/>
              </a:rPr>
              <a:t>）</a:t>
            </a:r>
            <a:endParaRPr lang="zh-CN" altLang="en-US" sz="1600"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65860965"/>
      </p:ext>
    </p:extLst>
  </p:cSld>
  <p:clrMapOvr>
    <a:masterClrMapping/>
  </p:clrMapOvr>
</p:sld>
</file>

<file path=ppt/theme/theme1.xml><?xml version="1.0" encoding="utf-8"?>
<a:theme xmlns:a="http://schemas.openxmlformats.org/drawingml/2006/main" name="1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1_Pixel">
      <a:majorFont>
        <a:latin typeface="Arial"/>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chemeClr val="tx1"/>
          </a:solidFill>
          <a:prstDash val="solid"/>
          <a:round/>
          <a:headEnd type="none" w="med" len="med"/>
          <a:tailEnd type="none" w="med" len="lg"/>
        </a:ln>
        <a:effec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charset="0"/>
            <a:ea typeface="宋体" pitchFamily="2" charset="-122"/>
          </a:defRPr>
        </a:defPPr>
      </a:lstStyle>
    </a:spDef>
    <a:lnDef>
      <a:spPr bwMode="auto">
        <a:noFill/>
        <a:ln w="19050" cap="flat" cmpd="sng" algn="ctr">
          <a:solidFill>
            <a:schemeClr val="tx1"/>
          </a:solidFill>
          <a:prstDash val="solid"/>
          <a:round/>
          <a:headEnd type="none" w="med" len="med"/>
          <a:tailEnd type="none" w="med" len="lg"/>
        </a:ln>
        <a:effectLst/>
      </a:spPr>
      <a:bodyPr/>
      <a:lstStyle/>
    </a:lnDef>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22732</TotalTime>
  <Words>10071</Words>
  <Application>Microsoft Office PowerPoint</Application>
  <PresentationFormat>全屏显示(4:3)</PresentationFormat>
  <Paragraphs>2162</Paragraphs>
  <Slides>181</Slides>
  <Notes>40</Notes>
  <HiddenSlides>10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5</vt:i4>
      </vt:variant>
      <vt:variant>
        <vt:lpstr>幻灯片标题</vt:lpstr>
      </vt:variant>
      <vt:variant>
        <vt:i4>181</vt:i4>
      </vt:variant>
    </vt:vector>
  </HeadingPairs>
  <TitlesOfParts>
    <vt:vector size="196" baseType="lpstr">
      <vt:lpstr>黑体</vt:lpstr>
      <vt:lpstr>楷体</vt:lpstr>
      <vt:lpstr>楷体_GB2312</vt:lpstr>
      <vt:lpstr>宋体</vt:lpstr>
      <vt:lpstr>Arial</vt:lpstr>
      <vt:lpstr>Arial Black</vt:lpstr>
      <vt:lpstr>Courier New</vt:lpstr>
      <vt:lpstr>Times New Roman</vt:lpstr>
      <vt:lpstr>Wingdings</vt:lpstr>
      <vt:lpstr>1_Pixel</vt:lpstr>
      <vt:lpstr>Visio</vt:lpstr>
      <vt:lpstr>公式</vt:lpstr>
      <vt:lpstr>Equation</vt:lpstr>
      <vt:lpstr>Microsoft Visio 2003-2010 绘图</vt:lpstr>
      <vt:lpstr>Image</vt:lpstr>
      <vt:lpstr>PowerPoint 演示文稿</vt:lpstr>
      <vt:lpstr>2.1 单核处理器8086 </vt:lpstr>
      <vt:lpstr>2.1 单核处理器 8086/8088       2.1.1 8086/8088处理器功能特性</vt:lpstr>
      <vt:lpstr>2.1 单核处理器 8086/8088       2.1.1 8086/8088处理器功能特性</vt:lpstr>
      <vt:lpstr>2.1 单核处理器 8086/8088       2.1.1 8086/8088处理器功能特性</vt:lpstr>
      <vt:lpstr>2.1 单核处理器8086      2.1.2 8086处理器体系结构</vt:lpstr>
      <vt:lpstr>2.1 单核处理器8086      2.1.2 8086处理器体系结构</vt:lpstr>
      <vt:lpstr>2.1 单核处理器8086      2.1.2 8086处理器体系结构</vt:lpstr>
      <vt:lpstr>2.1 单核处理器8086      2.1.2 8086处理器体系结构</vt:lpstr>
      <vt:lpstr>2.1 单核处理器8086      2.1.3 寄存器、主存和IO结构</vt:lpstr>
      <vt:lpstr>2.1 单核处理器8086      2.1.3 寄存器、主存和IO结构</vt:lpstr>
      <vt:lpstr>2.1 单核处理器8086      2.1.3 寄存器、主存和IO结构</vt:lpstr>
      <vt:lpstr>PowerPoint 演示文稿</vt:lpstr>
      <vt:lpstr>2.1 单核处理器8086      2.1.3 寄存器、主存和IO结构</vt:lpstr>
      <vt:lpstr>2.1 单核处理器8086      2.1.3 寄存器、主存和IO结构</vt:lpstr>
      <vt:lpstr>2.1 单核处理器8086      2.1.3 寄存器、主存和IO结构</vt:lpstr>
      <vt:lpstr>2.1 单核处理器8086      2.1.3 寄存器、主存和IO结构</vt:lpstr>
      <vt:lpstr>2.1 单核处理器8086/8088     2.1.4a  8086芯片引脚</vt:lpstr>
      <vt:lpstr>2.1 单核处理器8086/8088     2.1.4a  8086芯片引脚</vt:lpstr>
      <vt:lpstr>2.1 单核处理器8086/8088     2.1.4a  8086芯片引脚</vt:lpstr>
      <vt:lpstr>2.1 单核处理器8086/8088     2.1.4a  8086芯片引脚</vt:lpstr>
      <vt:lpstr>2.1 单核处理器8086/8088     2.1.4a  8086芯片引脚</vt:lpstr>
      <vt:lpstr>2.1 单核处理器8086/8088     2.1.4a  8086芯片引脚</vt:lpstr>
      <vt:lpstr>2.1 单核处理器8086/8088     2.1.4a  8086芯片引脚</vt:lpstr>
      <vt:lpstr>2.1 单核处理器8086/8088     2.1.4b  8088芯片引脚</vt:lpstr>
      <vt:lpstr>2.1 单核处理器8086/8088     2.1.4b  8088芯片引脚</vt:lpstr>
      <vt:lpstr>2.1 单核处理器8086/8088     2.1.4b  8088芯片引脚</vt:lpstr>
      <vt:lpstr>2.1 单核处理器8086/8088     2.1.4b  8088芯片引脚</vt:lpstr>
      <vt:lpstr>2.1 单核处理器8086/8088     2.1.4b  8088芯片引脚</vt:lpstr>
      <vt:lpstr>2.1 单核处理器8086/8088     2.1.4b  8088芯片引脚</vt:lpstr>
      <vt:lpstr>2.1 单核处理器8086/8088</vt:lpstr>
      <vt:lpstr>2.1 单核处理器8086/8088     2.1.5 工作时序</vt:lpstr>
      <vt:lpstr>2.1 单核处理器8086/8088     2.1.5 工作时序：主存读时序</vt:lpstr>
      <vt:lpstr>2.1 单核处理器8086/8088     2.1.5 工作时序：主存读时序</vt:lpstr>
      <vt:lpstr>2.1 单核处理器8086/8088     2.1.5 工作时序：主存读时序</vt:lpstr>
      <vt:lpstr>2.1 单核处理器8086/8088     2.1.5 工作时序：主存读时序</vt:lpstr>
      <vt:lpstr>PowerPoint 演示文稿</vt:lpstr>
      <vt:lpstr>PowerPoint 演示文稿</vt:lpstr>
      <vt:lpstr>2.1 单核处理器8086/8088   2.1.5 工作时序:中断响应周期</vt:lpstr>
      <vt:lpstr>2.1 单核处理器8086/8088     2.1.6 系统总线的形成</vt:lpstr>
      <vt:lpstr>2.1 单核处理器8086/8088     2.1.6 系统总线的形成</vt:lpstr>
      <vt:lpstr>2.1 单核处理器8086/8088     2.1.6 系统总线的形成</vt:lpstr>
      <vt:lpstr>2.1 单核处理器8086/8088     2.1.6 系统总线的形成</vt:lpstr>
      <vt:lpstr>2.1 单核处理器8086/8088     2.1.6 系统总线的形成</vt:lpstr>
      <vt:lpstr>2.1 单核处理器8086/8088     2.1.6 系统总线的形成</vt:lpstr>
      <vt:lpstr>2.1 单核处理器8086/8088     2.1.6 系统总线：最小模式</vt:lpstr>
      <vt:lpstr>2.1 单核处理器8086/8088     2.1.6 系统总线：最小模式</vt:lpstr>
      <vt:lpstr>2.1 单核处理器8086/8088     2.1.6 系统总线：最小模式</vt:lpstr>
      <vt:lpstr>2.1 单核处理器8086/8088     2.1.6 系统总线：最小模式</vt:lpstr>
      <vt:lpstr>2.1 单核处理器8086/8088     2.1.6 系统总线：最小模式</vt:lpstr>
      <vt:lpstr>8088最小模式下的总线形成：</vt:lpstr>
      <vt:lpstr>8088最小模式下的总线形成：</vt:lpstr>
      <vt:lpstr>PowerPoint 演示文稿</vt:lpstr>
      <vt:lpstr>PowerPoint 演示文稿</vt:lpstr>
      <vt:lpstr>2.1 单核处理器8086/8088     2.1.6 系统总线：最大模式</vt:lpstr>
      <vt:lpstr>2.1 单核处理器8086/8088     2.1.6 系统总线：最大模式</vt:lpstr>
      <vt:lpstr>2.1 单核处理器8086/8088     2.1.6 系统总线：最大模式</vt:lpstr>
      <vt:lpstr>PowerPoint 演示文稿</vt:lpstr>
      <vt:lpstr>2.1 单核处理器8086/8088     2.1.6 系统总线：最大模式</vt:lpstr>
      <vt:lpstr>2.1 单核处理器8086/8088     2.1.6 系统总线：最大模式</vt:lpstr>
      <vt:lpstr>2.1 单核处理器8086/8088     2.1.6 系统总线：最大模式</vt:lpstr>
      <vt:lpstr>PowerPoint 演示文稿</vt:lpstr>
      <vt:lpstr>2.1 单核处理器8086/8088     2.1.6 系统总线：最大模式</vt:lpstr>
      <vt:lpstr>PowerPoint 演示文稿</vt:lpstr>
      <vt:lpstr>PowerPoint 演示文稿</vt:lpstr>
      <vt:lpstr>PowerPoint 演示文稿</vt:lpstr>
      <vt:lpstr>2.2  Intel处理器体系结构的发展</vt:lpstr>
      <vt:lpstr>2.2  Intel处理器体系结构的发展</vt:lpstr>
      <vt:lpstr>PowerPoint 演示文稿</vt:lpstr>
      <vt:lpstr>2.3 多核处理器（Intel Core 处理器）</vt:lpstr>
      <vt:lpstr>PowerPoint 演示文稿</vt:lpstr>
      <vt:lpstr>PowerPoint 演示文稿</vt:lpstr>
      <vt:lpstr>2.3.1 Core i7处理器体系结构  —— Core i7架构</vt:lpstr>
      <vt:lpstr>2.3.1 Core i7处理器体系结构  —— Core i7架构</vt:lpstr>
      <vt:lpstr>2.3.1 Core i7处理器体系结构  —— Core i7架构</vt:lpstr>
      <vt:lpstr>2.3.2 Core i7处理器体系结构  —— Core i7架构</vt:lpstr>
      <vt:lpstr>2.3.1 Core i7处理器体系结构  —— Core i7架构</vt:lpstr>
      <vt:lpstr>IA-32 Basic Execution environment for Non-64-bit Modes（1/2）</vt:lpstr>
      <vt:lpstr>IA-32 Basic Execution environment for Non-64-bit Modes（2/2）</vt:lpstr>
      <vt:lpstr>64-Bit Mode Execution Environment（1/2）</vt:lpstr>
      <vt:lpstr>64-Bit Mode Execution Environment（2/2）</vt:lpstr>
      <vt:lpstr>Three Memory Management Models</vt:lpstr>
      <vt:lpstr>Use of Segment Registers for Flat Memory Model</vt:lpstr>
      <vt:lpstr>Use of Segment Registers in Segmented Memory Model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2.3.2  Core i7处理器微架构  —— 2. Haswell微架构</vt:lpstr>
      <vt:lpstr>PowerPoint 演示文稿</vt:lpstr>
      <vt:lpstr>PowerPoint 演示文稿</vt:lpstr>
      <vt:lpstr>PowerPoint 演示文稿</vt:lpstr>
      <vt:lpstr>2.3.2  Core i7处理器微架构  —— 2. Haswell微架构</vt:lpstr>
      <vt:lpstr>2.3.2  Core i7处理器微架构  —— 2. Haswell微架构</vt:lpstr>
      <vt:lpstr>PowerPoint 演示文稿</vt:lpstr>
      <vt:lpstr>PowerPoint 演示文稿</vt:lpstr>
      <vt:lpstr>PowerPoint 演示文稿</vt:lpstr>
      <vt:lpstr>2.3.3 多核处理器关键并行技术</vt:lpstr>
      <vt:lpstr>2.3.3 多核处理器关键并行技术</vt:lpstr>
      <vt:lpstr>2.3.3 多核处理器关键并行技术</vt:lpstr>
      <vt:lpstr>2.3.3 多核处理器关键并行技术</vt:lpstr>
      <vt:lpstr>2.3.3 多核处理器关键并行技术</vt:lpstr>
      <vt:lpstr>2.3.3 多核处理器关键并行技术</vt:lpstr>
      <vt:lpstr>2.3.3 多核处理器关键并行技术</vt:lpstr>
      <vt:lpstr>2.3.3 多核处理器关键并行技术</vt:lpstr>
      <vt:lpstr>2.3.3 多核处理器关键并行技术</vt:lpstr>
      <vt:lpstr>2.3.3 多核处理器关键并行技术</vt:lpstr>
      <vt:lpstr>2.3.3 多核处理器关键并行技术</vt:lpstr>
      <vt:lpstr>2.3.3 多核处理器关键并行技术</vt:lpstr>
      <vt:lpstr>2.3.3 多核处理器关键并行技术</vt:lpstr>
      <vt:lpstr>2.3.3 多核处理器关键并行技术</vt:lpstr>
      <vt:lpstr>2.3.3 多核处理器关键并行技术</vt:lpstr>
      <vt:lpstr>2.3.3 多核处理器关键并行技术</vt:lpstr>
      <vt:lpstr>2.3.3 多核处理器关键并行技术</vt:lpstr>
      <vt:lpstr>2.3.3 多核处理器关键并行技术</vt:lpstr>
      <vt:lpstr>2.3.3 多核处理器关键并行技术</vt:lpstr>
      <vt:lpstr>PowerPoint 演示文稿</vt:lpstr>
      <vt:lpstr>2.3.3 多核处理器关键并行技术</vt:lpstr>
      <vt:lpstr>2.3.3 多核处理器关键并行技术</vt:lpstr>
      <vt:lpstr>2.3.3 多核处理器关键并行技术</vt:lpstr>
      <vt:lpstr>PowerPoint 演示文稿</vt:lpstr>
      <vt:lpstr>2.4.1 寄存器结构</vt:lpstr>
      <vt:lpstr>2.4.1 寄存器结构</vt:lpstr>
      <vt:lpstr>2.4.1 寄存器结构</vt:lpstr>
      <vt:lpstr>2.4.2  主存储器结构</vt:lpstr>
      <vt:lpstr>2.4.2  主存储器结构</vt:lpstr>
      <vt:lpstr>2.4.2  主存储器结构</vt:lpstr>
      <vt:lpstr>PowerPoint 演示文稿</vt:lpstr>
      <vt:lpstr>PowerPoint 演示文稿</vt:lpstr>
      <vt:lpstr>2.4.3  I/O系统结构</vt:lpstr>
      <vt:lpstr>2.4.3  I/O系统结构        1. I/O地址空间</vt:lpstr>
      <vt:lpstr>2.4.3  I/O系统结构        1. I/O地址空间</vt:lpstr>
      <vt:lpstr>2.4.3  I/O系统结构        2. 存储器映射I/O</vt:lpstr>
      <vt:lpstr>2.4.3  I/O系统结构        2. 存储器映射I/O</vt:lpstr>
      <vt:lpstr>2.4.4  互联结构</vt:lpstr>
      <vt:lpstr>2.4.4  互联结构</vt:lpstr>
      <vt:lpstr>2.4.4  互联结构</vt:lpstr>
      <vt:lpstr>PowerPoint 演示文稿</vt:lpstr>
      <vt:lpstr>2.4.4  互联结构</vt:lpstr>
      <vt:lpstr>2.4.4  互联结构</vt:lpstr>
      <vt:lpstr>2.4.4  互联结构</vt:lpstr>
      <vt:lpstr>2.4.4  互联结构</vt:lpstr>
      <vt:lpstr>2.4.4  互联结构</vt:lpstr>
      <vt:lpstr>PowerPoint 演示文稿</vt:lpstr>
      <vt:lpstr>【附录】Pentium(奔腾)处理器 —— 保护模式概述</vt:lpstr>
      <vt:lpstr>Pentium(奔腾)处理器 Pentium的技术性能</vt:lpstr>
      <vt:lpstr>PowerPoint 演示文稿</vt:lpstr>
      <vt:lpstr>Pentium(奔腾)处理器</vt:lpstr>
      <vt:lpstr>Pentium(奔腾)处理器</vt:lpstr>
      <vt:lpstr>Pentium(奔腾)处理器</vt:lpstr>
      <vt:lpstr>Pentium(奔腾)处理器</vt:lpstr>
      <vt:lpstr>Pentium(奔腾)处理器</vt:lpstr>
      <vt:lpstr>Pentium(奔腾)处理器</vt:lpstr>
      <vt:lpstr>Pentium(奔腾)处理器</vt:lpstr>
      <vt:lpstr>Pentium(奔腾)处理器</vt:lpstr>
      <vt:lpstr>Pentium(奔腾)处理器</vt:lpstr>
      <vt:lpstr>Pentium(奔腾)处理器</vt:lpstr>
      <vt:lpstr>Pentium(奔腾)处理器</vt:lpstr>
      <vt:lpstr>Pentium(奔腾)处理器</vt:lpstr>
      <vt:lpstr>Pentium(奔腾)处理器</vt:lpstr>
      <vt:lpstr>Pentium(奔腾)处理器</vt:lpstr>
      <vt:lpstr>Pentium(奔腾)处理器</vt:lpstr>
      <vt:lpstr>Pentium(奔腾)处理器</vt:lpstr>
      <vt:lpstr>Pentium(奔腾)处理器</vt:lpstr>
      <vt:lpstr>Pentium(奔腾)处理器</vt:lpstr>
      <vt:lpstr>Pentium(奔腾)处理器</vt:lpstr>
      <vt:lpstr>Pentium(奔腾)处理器</vt:lpstr>
      <vt:lpstr>Pentium(奔腾)处理器</vt:lpstr>
      <vt:lpstr>Pentium(奔腾)处理器</vt:lpstr>
      <vt:lpstr>Pentium(奔腾)处理器</vt:lpstr>
      <vt:lpstr>PowerPoint 演示文稿</vt:lpstr>
      <vt:lpstr>Pentium(奔腾)处理器</vt:lpstr>
      <vt:lpstr>Pentium(奔腾)处理器</vt:lpstr>
      <vt:lpstr>P61～63 习题</vt:lpstr>
      <vt:lpstr>P61～63 习题</vt:lpstr>
    </vt:vector>
  </TitlesOfParts>
  <Company>西安电子科技大学 计算机学院</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微机原理及接口技术</dc:title>
  <dc:subject>第2章 16/32位微处理器</dc:subject>
  <dc:creator>车向泉</dc:creator>
  <cp:lastModifiedBy>车向泉</cp:lastModifiedBy>
  <cp:revision>661</cp:revision>
  <dcterms:created xsi:type="dcterms:W3CDTF">1601-01-01T00:00:00Z</dcterms:created>
  <dcterms:modified xsi:type="dcterms:W3CDTF">2017-09-18T09:47:10Z</dcterms:modified>
</cp:coreProperties>
</file>